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20" d="100"/>
          <a:sy n="220" d="100"/>
        </p:scale>
        <p:origin x="-894" y="8466"/>
      </p:cViewPr>
      <p:guideLst>
        <p:guide orient="horz" pos="2880"/>
        <p:guide pos="16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pPr/>
              <a:t>31/01/2024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pPr/>
              <a:t>31/01/2024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pPr/>
              <a:t>‹nº›</a:t>
            </a:fld>
            <a:endParaRPr lang="pt-BR"/>
          </a:p>
        </p:txBody>
      </p:sp>
    </p:spTree>
    <p:extLst>
      <p:ext uri="{BB962C8B-B14F-4D97-AF65-F5344CB8AC3E}">
        <p14:creationId xmlns:p14="http://schemas.microsoft.com/office/powerpoint/2010/main" xmlns=""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xmlns="" id="{DBA36AF8-1894-714D-AA7D-98A010FA418A}"/>
              </a:ext>
            </a:extLst>
          </p:cNvPr>
          <p:cNvPicPr>
            <a:picLocks noChangeAspect="1"/>
          </p:cNvPicPr>
          <p:nvPr/>
        </p:nvPicPr>
        <p:blipFill rotWithShape="1">
          <a:blip r:embed="rId2" cstate="print"/>
          <a:srcRect b="77479"/>
          <a:stretch/>
        </p:blipFill>
        <p:spPr>
          <a:xfrm>
            <a:off x="0" y="0"/>
            <a:ext cx="5143499" cy="659106"/>
          </a:xfrm>
          <a:prstGeom prst="rect">
            <a:avLst/>
          </a:prstGeom>
        </p:spPr>
      </p:pic>
      <p:sp>
        <p:nvSpPr>
          <p:cNvPr id="10" name="Retângulo 9"/>
          <p:cNvSpPr/>
          <p:nvPr/>
        </p:nvSpPr>
        <p:spPr>
          <a:xfrm>
            <a:off x="123479" y="571472"/>
            <a:ext cx="4805725" cy="437043"/>
          </a:xfrm>
          <a:prstGeom prst="rect">
            <a:avLst/>
          </a:prstGeom>
        </p:spPr>
        <p:txBody>
          <a:bodyPr wrap="square">
            <a:spAutoFit/>
          </a:bodyPr>
          <a:lstStyle/>
          <a:p>
            <a:pPr algn="just">
              <a:lnSpc>
                <a:spcPct val="80000"/>
              </a:lnSpc>
            </a:pPr>
            <a:r>
              <a:rPr lang="en-US" sz="1400" b="1" spc="-1" dirty="0" smtClean="0">
                <a:latin typeface="Arial" pitchFamily="34" charset="0"/>
                <a:ea typeface="Tahoma"/>
                <a:cs typeface="Arial" pitchFamily="34" charset="0"/>
              </a:rPr>
              <a:t>Retrospective Evaluation of </a:t>
            </a:r>
            <a:r>
              <a:rPr lang="en-US" sz="1400" b="1" spc="-1" dirty="0" err="1" smtClean="0">
                <a:latin typeface="Arial" pitchFamily="34" charset="0"/>
                <a:ea typeface="Tahoma"/>
                <a:cs typeface="Arial" pitchFamily="34" charset="0"/>
              </a:rPr>
              <a:t>Cyclophotocoagulation</a:t>
            </a:r>
            <a:r>
              <a:rPr lang="en-US" sz="1400" b="1" spc="-1" dirty="0" smtClean="0">
                <a:latin typeface="Arial" pitchFamily="34" charset="0"/>
                <a:ea typeface="Tahoma"/>
                <a:cs typeface="Arial" pitchFamily="34" charset="0"/>
              </a:rPr>
              <a:t> Procedure in </a:t>
            </a:r>
            <a:r>
              <a:rPr lang="en-US" sz="1400" b="1" spc="-1" dirty="0" err="1" smtClean="0">
                <a:latin typeface="Arial" pitchFamily="34" charset="0"/>
                <a:ea typeface="Tahoma"/>
                <a:cs typeface="Arial" pitchFamily="34" charset="0"/>
              </a:rPr>
              <a:t>Neovascular</a:t>
            </a:r>
            <a:r>
              <a:rPr lang="en-US" sz="1400" b="1" spc="-1" dirty="0" smtClean="0">
                <a:latin typeface="Arial" pitchFamily="34" charset="0"/>
                <a:ea typeface="Tahoma"/>
                <a:cs typeface="Arial" pitchFamily="34" charset="0"/>
              </a:rPr>
              <a:t> Glaucoma</a:t>
            </a:r>
          </a:p>
        </p:txBody>
      </p:sp>
      <p:sp>
        <p:nvSpPr>
          <p:cNvPr id="11" name="Retângulo 10"/>
          <p:cNvSpPr/>
          <p:nvPr/>
        </p:nvSpPr>
        <p:spPr>
          <a:xfrm>
            <a:off x="124067" y="878048"/>
            <a:ext cx="4948013" cy="407804"/>
          </a:xfrm>
          <a:prstGeom prst="rect">
            <a:avLst/>
          </a:prstGeom>
        </p:spPr>
        <p:txBody>
          <a:bodyPr wrap="square">
            <a:spAutoFit/>
          </a:bodyPr>
          <a:lstStyle/>
          <a:p>
            <a:pPr algn="ctr"/>
            <a:r>
              <a:rPr lang="pt-BR" sz="1050" spc="-1" dirty="0" smtClean="0">
                <a:latin typeface="Arial" pitchFamily="34" charset="0"/>
                <a:cs typeface="Arial" pitchFamily="34" charset="0"/>
              </a:rPr>
              <a:t>Barbosa </a:t>
            </a:r>
            <a:r>
              <a:rPr lang="pt-BR" sz="1050" spc="-1" dirty="0" err="1" smtClean="0">
                <a:latin typeface="Arial" pitchFamily="34" charset="0"/>
                <a:cs typeface="Arial" pitchFamily="34" charset="0"/>
              </a:rPr>
              <a:t>JP¹</a:t>
            </a:r>
            <a:r>
              <a:rPr lang="pt-BR" sz="1050" spc="-1" dirty="0" smtClean="0">
                <a:latin typeface="Arial" pitchFamily="34" charset="0"/>
                <a:cs typeface="Arial" pitchFamily="34" charset="0"/>
              </a:rPr>
              <a:t>; </a:t>
            </a:r>
            <a:r>
              <a:rPr lang="pt-BR" sz="1050" spc="-1" dirty="0" err="1" smtClean="0">
                <a:latin typeface="Arial" pitchFamily="34" charset="0"/>
                <a:cs typeface="Arial" pitchFamily="34" charset="0"/>
              </a:rPr>
              <a:t>Harckbart</a:t>
            </a:r>
            <a:r>
              <a:rPr lang="pt-BR" sz="1050" spc="-1" dirty="0" smtClean="0">
                <a:latin typeface="Arial" pitchFamily="34" charset="0"/>
                <a:cs typeface="Arial" pitchFamily="34" charset="0"/>
              </a:rPr>
              <a:t> </a:t>
            </a:r>
            <a:r>
              <a:rPr lang="pt-BR" sz="1050" spc="-1" dirty="0" err="1" smtClean="0">
                <a:latin typeface="Arial" pitchFamily="34" charset="0"/>
                <a:cs typeface="Arial" pitchFamily="34" charset="0"/>
              </a:rPr>
              <a:t>FG¹</a:t>
            </a:r>
            <a:r>
              <a:rPr lang="pt-BR" sz="1050" spc="-1" dirty="0" smtClean="0">
                <a:latin typeface="Arial" pitchFamily="34" charset="0"/>
                <a:cs typeface="Arial" pitchFamily="34" charset="0"/>
              </a:rPr>
              <a:t>; Gusmão </a:t>
            </a:r>
            <a:r>
              <a:rPr lang="pt-BR" sz="1050" spc="-1" dirty="0" err="1" smtClean="0">
                <a:latin typeface="Arial" pitchFamily="34" charset="0"/>
                <a:cs typeface="Arial" pitchFamily="34" charset="0"/>
              </a:rPr>
              <a:t>PF¹</a:t>
            </a:r>
            <a:r>
              <a:rPr lang="pt-BR" sz="1050" spc="-1" dirty="0" smtClean="0">
                <a:latin typeface="Arial" pitchFamily="34" charset="0"/>
                <a:cs typeface="Arial" pitchFamily="34" charset="0"/>
              </a:rPr>
              <a:t>; Melo </a:t>
            </a:r>
            <a:r>
              <a:rPr lang="pt-BR" sz="1050" spc="-1" dirty="0" err="1" smtClean="0">
                <a:latin typeface="Arial" pitchFamily="34" charset="0"/>
                <a:cs typeface="Arial" pitchFamily="34" charset="0"/>
              </a:rPr>
              <a:t>LAS¹</a:t>
            </a:r>
            <a:r>
              <a:rPr lang="pt-BR" sz="1050" spc="-1" dirty="0" smtClean="0">
                <a:latin typeface="Arial" pitchFamily="34" charset="0"/>
                <a:cs typeface="Arial" pitchFamily="34" charset="0"/>
              </a:rPr>
              <a:t>.</a:t>
            </a:r>
            <a:endParaRPr lang="pt-BR" altLang="pt-BR" sz="1200" b="1" dirty="0" smtClean="0">
              <a:latin typeface="Arial" panose="020B0604020202020204" pitchFamily="34" charset="0"/>
              <a:ea typeface="Geneva" pitchFamily="34" charset="0"/>
              <a:cs typeface="Arial" panose="020B0604020202020204" pitchFamily="34" charset="0"/>
            </a:endParaRPr>
          </a:p>
          <a:p>
            <a:pPr algn="ctr"/>
            <a:r>
              <a:rPr lang="pt-BR" altLang="pt-BR" sz="1000" dirty="0" smtClean="0">
                <a:latin typeface="Arial" panose="020B0604020202020204" pitchFamily="34" charset="0"/>
                <a:ea typeface="Geneva" pitchFamily="34" charset="0"/>
                <a:cs typeface="Arial" panose="020B0604020202020204" pitchFamily="34" charset="0"/>
              </a:rPr>
              <a:t>¹Universidade Federal de São Paulo, São Paulo – SP. </a:t>
            </a:r>
          </a:p>
        </p:txBody>
      </p:sp>
      <p:sp>
        <p:nvSpPr>
          <p:cNvPr id="9" name="Retângulo 8"/>
          <p:cNvSpPr/>
          <p:nvPr/>
        </p:nvSpPr>
        <p:spPr>
          <a:xfrm>
            <a:off x="71420" y="1928169"/>
            <a:ext cx="2596320" cy="584604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pt-BR"/>
          </a:p>
        </p:txBody>
      </p:sp>
      <p:sp>
        <p:nvSpPr>
          <p:cNvPr id="13" name="CaixaDeTexto 12"/>
          <p:cNvSpPr txBox="1"/>
          <p:nvPr/>
        </p:nvSpPr>
        <p:spPr>
          <a:xfrm>
            <a:off x="283680" y="1544742"/>
            <a:ext cx="5116680" cy="7920000"/>
          </a:xfrm>
          <a:prstGeom prst="rect">
            <a:avLst/>
          </a:prstGeom>
          <a:noFill/>
          <a:ln w="0">
            <a:noFill/>
          </a:ln>
        </p:spPr>
        <p:txBody>
          <a:bodyPr lIns="0" tIns="0" rIns="0" bIns="0">
            <a:noAutofit/>
          </a:bodyPr>
          <a:lstStyle/>
          <a:p>
            <a:pPr marL="216000" indent="-216000">
              <a:lnSpc>
                <a:spcPct val="100000"/>
              </a:lnSpc>
              <a:buClr>
                <a:srgbClr val="000000"/>
              </a:buClr>
            </a:pPr>
            <a:endParaRPr lang="pt-BR" sz="1000" b="0" strike="noStrike" spc="-1" dirty="0">
              <a:latin typeface="Arial"/>
            </a:endParaRPr>
          </a:p>
        </p:txBody>
      </p:sp>
      <p:sp>
        <p:nvSpPr>
          <p:cNvPr id="37" name="CaixaDeTexto 36"/>
          <p:cNvSpPr txBox="1"/>
          <p:nvPr/>
        </p:nvSpPr>
        <p:spPr>
          <a:xfrm>
            <a:off x="137923" y="7097728"/>
            <a:ext cx="2425089" cy="1815882"/>
          </a:xfrm>
          <a:prstGeom prst="rect">
            <a:avLst/>
          </a:prstGeom>
          <a:noFill/>
        </p:spPr>
        <p:txBody>
          <a:bodyPr wrap="square" rtlCol="0">
            <a:spAutoFit/>
          </a:bodyPr>
          <a:lstStyle/>
          <a:p>
            <a:pPr algn="just"/>
            <a:r>
              <a:rPr lang="en-US" sz="700" dirty="0" smtClean="0"/>
              <a:t>In our analysis, the use of </a:t>
            </a:r>
            <a:r>
              <a:rPr lang="en-US" sz="700" dirty="0" err="1" smtClean="0"/>
              <a:t>cyclophotocoagulation</a:t>
            </a:r>
            <a:r>
              <a:rPr lang="en-US" sz="700" dirty="0" smtClean="0"/>
              <a:t> was associated with a significant reduction in intraocular pressure. A study compared the use of standard and slow cooking </a:t>
            </a:r>
            <a:r>
              <a:rPr lang="en-US" sz="700" dirty="0" err="1" smtClean="0"/>
              <a:t>cyclophotocoagulation</a:t>
            </a:r>
            <a:r>
              <a:rPr lang="en-US" sz="700" dirty="0" smtClean="0"/>
              <a:t> in treating ocular pain in </a:t>
            </a:r>
            <a:r>
              <a:rPr lang="en-US" sz="700" dirty="0" err="1" smtClean="0"/>
              <a:t>neovascular</a:t>
            </a:r>
            <a:r>
              <a:rPr lang="en-US" sz="700" dirty="0" smtClean="0"/>
              <a:t> glaucoma, pointing to mean intraocular pressure reduction in the first, 30th, and 90th postoperative days, although without statistical significance. Our data pointed out that more than one-third of the eyes that had visual acuity of at least light perception evolved to a visual status of no light perception, which could be explained by the severity of the disease, which leads to poor visual prognosis, especially when diagnosed in advanced stages. It is important to have an adequate follow-up of the conditions that are risk factors for </a:t>
            </a:r>
            <a:r>
              <a:rPr lang="en-US" sz="700" dirty="0" err="1" smtClean="0"/>
              <a:t>neovascular</a:t>
            </a:r>
            <a:r>
              <a:rPr lang="en-US" sz="700" dirty="0" smtClean="0"/>
              <a:t> glaucoma, so early treatment can be a reality.</a:t>
            </a:r>
            <a:endParaRPr lang="pt-BR" sz="700" dirty="0"/>
          </a:p>
        </p:txBody>
      </p:sp>
      <p:sp>
        <p:nvSpPr>
          <p:cNvPr id="38" name="Retângulo 37"/>
          <p:cNvSpPr/>
          <p:nvPr/>
        </p:nvSpPr>
        <p:spPr>
          <a:xfrm>
            <a:off x="71420" y="1899565"/>
            <a:ext cx="2596320" cy="5846040"/>
          </a:xfrm>
          <a:prstGeom prst="rect">
            <a:avLst/>
          </a:prstGeom>
          <a:noFill/>
          <a:ln w="0">
            <a:noFill/>
          </a:ln>
        </p:spPr>
        <p:style>
          <a:lnRef idx="0">
            <a:scrgbClr r="0" g="0" b="0"/>
          </a:lnRef>
          <a:fillRef idx="0">
            <a:scrgbClr r="0" g="0" b="0"/>
          </a:fillRef>
          <a:effectRef idx="0">
            <a:scrgbClr r="0" g="0" b="0"/>
          </a:effectRef>
          <a:fontRef idx="minor"/>
        </p:style>
        <p:txBody>
          <a:bodyPr/>
          <a:lstStyle/>
          <a:p>
            <a:endParaRPr lang="pt-BR"/>
          </a:p>
        </p:txBody>
      </p:sp>
      <p:sp>
        <p:nvSpPr>
          <p:cNvPr id="39" name="CaixaDeTexto 38"/>
          <p:cNvSpPr txBox="1"/>
          <p:nvPr/>
        </p:nvSpPr>
        <p:spPr>
          <a:xfrm>
            <a:off x="71780" y="1529246"/>
            <a:ext cx="5116680" cy="7920000"/>
          </a:xfrm>
          <a:prstGeom prst="rect">
            <a:avLst/>
          </a:prstGeom>
          <a:noFill/>
          <a:ln w="0">
            <a:noFill/>
          </a:ln>
        </p:spPr>
        <p:txBody>
          <a:bodyPr lIns="0" tIns="0" rIns="0" bIns="0">
            <a:noAutofit/>
          </a:bodyPr>
          <a:lstStyle/>
          <a:p>
            <a:pPr marL="216000" indent="-216000">
              <a:lnSpc>
                <a:spcPct val="100000"/>
              </a:lnSpc>
              <a:buClr>
                <a:srgbClr val="000000"/>
              </a:buClr>
            </a:pPr>
            <a:endParaRPr lang="pt-BR" sz="1000" b="0" strike="noStrike" spc="-1" dirty="0">
              <a:latin typeface="Arial"/>
            </a:endParaRPr>
          </a:p>
        </p:txBody>
      </p:sp>
      <p:sp>
        <p:nvSpPr>
          <p:cNvPr id="40" name="CaixaDeTexto 1"/>
          <p:cNvSpPr txBox="1">
            <a:spLocks noChangeArrowheads="1"/>
          </p:cNvSpPr>
          <p:nvPr/>
        </p:nvSpPr>
        <p:spPr bwMode="auto">
          <a:xfrm>
            <a:off x="136592" y="1283903"/>
            <a:ext cx="2394708" cy="502015"/>
          </a:xfrm>
          <a:prstGeom prst="rect">
            <a:avLst/>
          </a:prstGeom>
          <a:solidFill>
            <a:schemeClr val="accent6">
              <a:lumMod val="75000"/>
            </a:schemeClr>
          </a:solidFill>
          <a:ln w="9525">
            <a:noFill/>
            <a:miter lim="800000"/>
            <a:headEnd/>
            <a:tailEnd/>
          </a:ln>
        </p:spPr>
        <p:txBody>
          <a:bodyPr wrap="square" lIns="180000" tIns="180000" rIns="180000" bIns="180000" anchor="ctr">
            <a:spAutoFit/>
          </a:bodyPr>
          <a:lstStyle/>
          <a:p>
            <a:pPr algn="ctr" eaLnBrk="1" hangingPunct="1"/>
            <a:r>
              <a:rPr lang="pt-BR" altLang="pt-BR" sz="900" b="1" dirty="0" smtClean="0">
                <a:solidFill>
                  <a:schemeClr val="bg1"/>
                </a:solidFill>
              </a:rPr>
              <a:t>INTRODUCTION AND OBJECTIVE</a:t>
            </a:r>
            <a:endParaRPr lang="pt-BR" altLang="pt-BR" sz="900" b="1" dirty="0">
              <a:solidFill>
                <a:schemeClr val="bg1"/>
              </a:solidFill>
            </a:endParaRPr>
          </a:p>
        </p:txBody>
      </p:sp>
      <p:sp>
        <p:nvSpPr>
          <p:cNvPr id="41" name="CaixaDeTexto 6"/>
          <p:cNvSpPr txBox="1">
            <a:spLocks noChangeArrowheads="1"/>
          </p:cNvSpPr>
          <p:nvPr/>
        </p:nvSpPr>
        <p:spPr bwMode="auto">
          <a:xfrm>
            <a:off x="136467" y="1272696"/>
            <a:ext cx="2386882" cy="865948"/>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42" name="CaixaDeTexto 1"/>
          <p:cNvSpPr txBox="1">
            <a:spLocks noChangeArrowheads="1"/>
          </p:cNvSpPr>
          <p:nvPr/>
        </p:nvSpPr>
        <p:spPr bwMode="auto">
          <a:xfrm>
            <a:off x="137923" y="2214546"/>
            <a:ext cx="2394708" cy="502015"/>
          </a:xfrm>
          <a:prstGeom prst="rect">
            <a:avLst/>
          </a:prstGeom>
          <a:solidFill>
            <a:schemeClr val="accent6">
              <a:lumMod val="75000"/>
            </a:schemeClr>
          </a:solidFill>
          <a:ln w="9525">
            <a:noFill/>
            <a:miter lim="800000"/>
            <a:headEnd/>
            <a:tailEnd/>
          </a:ln>
        </p:spPr>
        <p:txBody>
          <a:bodyPr wrap="square" lIns="180000" tIns="180000" rIns="180000" bIns="180000" anchor="ctr">
            <a:spAutoFit/>
          </a:bodyPr>
          <a:lstStyle/>
          <a:p>
            <a:pPr algn="ctr"/>
            <a:r>
              <a:rPr lang="pt-BR" altLang="pt-BR" sz="900" b="1" dirty="0" smtClean="0">
                <a:solidFill>
                  <a:schemeClr val="bg1"/>
                </a:solidFill>
              </a:rPr>
              <a:t>MATERIAL AND METHODS</a:t>
            </a:r>
          </a:p>
        </p:txBody>
      </p:sp>
      <p:sp>
        <p:nvSpPr>
          <p:cNvPr id="43" name="CaixaDeTexto 6"/>
          <p:cNvSpPr txBox="1">
            <a:spLocks noChangeArrowheads="1"/>
          </p:cNvSpPr>
          <p:nvPr/>
        </p:nvSpPr>
        <p:spPr bwMode="auto">
          <a:xfrm>
            <a:off x="145749" y="2277826"/>
            <a:ext cx="2377600" cy="1420810"/>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44" name="CaixaDeTexto 1"/>
          <p:cNvSpPr txBox="1">
            <a:spLocks noChangeArrowheads="1"/>
          </p:cNvSpPr>
          <p:nvPr/>
        </p:nvSpPr>
        <p:spPr bwMode="auto">
          <a:xfrm>
            <a:off x="139254" y="3770074"/>
            <a:ext cx="2394708" cy="502015"/>
          </a:xfrm>
          <a:prstGeom prst="rect">
            <a:avLst/>
          </a:prstGeom>
          <a:solidFill>
            <a:schemeClr val="accent6">
              <a:lumMod val="75000"/>
            </a:schemeClr>
          </a:solidFill>
          <a:ln w="9525">
            <a:solidFill>
              <a:schemeClr val="accent3">
                <a:lumMod val="50000"/>
              </a:schemeClr>
            </a:solidFill>
            <a:miter lim="800000"/>
            <a:headEnd/>
            <a:tailEnd/>
          </a:ln>
        </p:spPr>
        <p:txBody>
          <a:bodyPr wrap="square" lIns="180000" tIns="180000" rIns="180000" bIns="180000" anchor="ctr">
            <a:spAutoFit/>
          </a:bodyPr>
          <a:lstStyle/>
          <a:p>
            <a:pPr algn="ctr"/>
            <a:r>
              <a:rPr lang="pt-BR" altLang="pt-BR" sz="900" b="1" dirty="0" smtClean="0">
                <a:solidFill>
                  <a:schemeClr val="bg1"/>
                </a:solidFill>
              </a:rPr>
              <a:t>RESULTS</a:t>
            </a:r>
          </a:p>
        </p:txBody>
      </p:sp>
      <p:sp>
        <p:nvSpPr>
          <p:cNvPr id="45" name="CaixaDeTexto 6"/>
          <p:cNvSpPr txBox="1">
            <a:spLocks noChangeArrowheads="1"/>
          </p:cNvSpPr>
          <p:nvPr/>
        </p:nvSpPr>
        <p:spPr bwMode="auto">
          <a:xfrm>
            <a:off x="139129" y="3778024"/>
            <a:ext cx="2400122" cy="2778132"/>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46" name="CaixaDeTexto 45"/>
          <p:cNvSpPr txBox="1"/>
          <p:nvPr/>
        </p:nvSpPr>
        <p:spPr>
          <a:xfrm>
            <a:off x="130005" y="1730903"/>
            <a:ext cx="2369489" cy="412205"/>
          </a:xfrm>
          <a:prstGeom prst="rect">
            <a:avLst/>
          </a:prstGeom>
          <a:noFill/>
        </p:spPr>
        <p:txBody>
          <a:bodyPr wrap="square" rtlCol="0">
            <a:spAutoFit/>
          </a:bodyPr>
          <a:lstStyle/>
          <a:p>
            <a:pPr algn="just"/>
            <a:r>
              <a:rPr lang="en-US" sz="700" dirty="0" smtClean="0"/>
              <a:t>The purpose of this study was to evaluate the efficacy and safety of </a:t>
            </a:r>
            <a:r>
              <a:rPr lang="en-US" sz="700" dirty="0" err="1" smtClean="0"/>
              <a:t>cyclophotocoagulation</a:t>
            </a:r>
            <a:r>
              <a:rPr lang="en-US" sz="700" dirty="0" smtClean="0"/>
              <a:t> in patients with </a:t>
            </a:r>
            <a:r>
              <a:rPr lang="en-US" sz="700" dirty="0" err="1" smtClean="0"/>
              <a:t>neovascular</a:t>
            </a:r>
            <a:r>
              <a:rPr lang="en-US" sz="700" dirty="0" smtClean="0"/>
              <a:t> glaucoma.</a:t>
            </a:r>
            <a:endParaRPr lang="pt-BR" sz="700" dirty="0"/>
          </a:p>
        </p:txBody>
      </p:sp>
      <p:sp>
        <p:nvSpPr>
          <p:cNvPr id="47" name="CaixaDeTexto 46"/>
          <p:cNvSpPr txBox="1"/>
          <p:nvPr/>
        </p:nvSpPr>
        <p:spPr>
          <a:xfrm>
            <a:off x="145933" y="2680714"/>
            <a:ext cx="2321757" cy="1446550"/>
          </a:xfrm>
          <a:prstGeom prst="rect">
            <a:avLst/>
          </a:prstGeom>
          <a:noFill/>
        </p:spPr>
        <p:txBody>
          <a:bodyPr wrap="square" rtlCol="0">
            <a:spAutoFit/>
          </a:bodyPr>
          <a:lstStyle/>
          <a:p>
            <a:pPr algn="just"/>
            <a:r>
              <a:rPr lang="en-US" sz="700" dirty="0" smtClean="0"/>
              <a:t>Retrospective analysis of data from the electronic medical record of patients who were treated with </a:t>
            </a:r>
            <a:r>
              <a:rPr lang="en-US" sz="700" dirty="0" err="1" smtClean="0"/>
              <a:t>cyclophotocoagulation</a:t>
            </a:r>
            <a:r>
              <a:rPr lang="en-US" sz="700" dirty="0" smtClean="0"/>
              <a:t> for </a:t>
            </a:r>
            <a:r>
              <a:rPr lang="en-US" sz="700" dirty="0" err="1" smtClean="0"/>
              <a:t>neovascular</a:t>
            </a:r>
            <a:r>
              <a:rPr lang="en-US" sz="700" dirty="0" smtClean="0"/>
              <a:t> glaucoma during the year 2022 with a six-month follow-up was performed. Data regarding the etiology of </a:t>
            </a:r>
            <a:r>
              <a:rPr lang="en-US" sz="700" dirty="0" err="1" smtClean="0"/>
              <a:t>neovascular</a:t>
            </a:r>
            <a:r>
              <a:rPr lang="en-US" sz="700" dirty="0" smtClean="0"/>
              <a:t> glaucoma, the previous use of </a:t>
            </a:r>
            <a:r>
              <a:rPr lang="en-US" sz="700" dirty="0" err="1" smtClean="0"/>
              <a:t>acetazolamide</a:t>
            </a:r>
            <a:r>
              <a:rPr lang="en-US" sz="700" dirty="0" smtClean="0"/>
              <a:t>, the number of ocular </a:t>
            </a:r>
            <a:r>
              <a:rPr lang="en-US" sz="700" dirty="0" err="1" smtClean="0"/>
              <a:t>hypotensors</a:t>
            </a:r>
            <a:r>
              <a:rPr lang="en-US" sz="700" dirty="0" smtClean="0"/>
              <a:t> and intraocular pressure before and after the procedure were assessed. The Graph Pad Prism Version 8.0.1 was used for statistical analysis.</a:t>
            </a:r>
            <a:endParaRPr lang="pt-BR" sz="700" dirty="0" smtClean="0"/>
          </a:p>
          <a:p>
            <a:endParaRPr lang="pt-BR" dirty="0"/>
          </a:p>
        </p:txBody>
      </p:sp>
      <p:sp>
        <p:nvSpPr>
          <p:cNvPr id="48" name="CaixaDeTexto 47"/>
          <p:cNvSpPr txBox="1"/>
          <p:nvPr/>
        </p:nvSpPr>
        <p:spPr>
          <a:xfrm>
            <a:off x="131354" y="4280727"/>
            <a:ext cx="2408571" cy="2523768"/>
          </a:xfrm>
          <a:prstGeom prst="rect">
            <a:avLst/>
          </a:prstGeom>
          <a:noFill/>
          <a:ln>
            <a:noFill/>
          </a:ln>
        </p:spPr>
        <p:txBody>
          <a:bodyPr wrap="square" rtlCol="0">
            <a:spAutoFit/>
          </a:bodyPr>
          <a:lstStyle/>
          <a:p>
            <a:pPr algn="just"/>
            <a:r>
              <a:rPr lang="en-US" sz="700" dirty="0" smtClean="0"/>
              <a:t>A total of 66 eyes of 64 patients who were treated with </a:t>
            </a:r>
            <a:r>
              <a:rPr lang="en-US" sz="700" dirty="0" err="1" smtClean="0"/>
              <a:t>cyclophotocoagulation</a:t>
            </a:r>
            <a:r>
              <a:rPr lang="en-US" sz="700" dirty="0" smtClean="0"/>
              <a:t> for </a:t>
            </a:r>
            <a:r>
              <a:rPr lang="en-US" sz="700" dirty="0" err="1" smtClean="0"/>
              <a:t>neovascular</a:t>
            </a:r>
            <a:r>
              <a:rPr lang="en-US" sz="700" dirty="0" smtClean="0"/>
              <a:t> glaucoma during 2022 were included in this study. There were 35 (53.05%) cases of proliferative diabetic retinopathy and 26 (39.39%) cases of central retinal vein </a:t>
            </a:r>
            <a:r>
              <a:rPr lang="en-US" sz="700" dirty="0" smtClean="0"/>
              <a:t>occlusion. </a:t>
            </a:r>
            <a:r>
              <a:rPr lang="en-US" sz="700" dirty="0" smtClean="0"/>
              <a:t>During six months, three (4.54%) eyes lost post-operative follow-up. Among the cases that completed the follow-up, the mean initial intraocular pressure was 38.46 (± 12.28) mmHg and the initial number of ocular </a:t>
            </a:r>
            <a:r>
              <a:rPr lang="en-US" sz="700" dirty="0" err="1" smtClean="0"/>
              <a:t>hypotensors</a:t>
            </a:r>
            <a:r>
              <a:rPr lang="en-US" sz="700" dirty="0" smtClean="0"/>
              <a:t> was 2.19 (±0.61). A total of 48 (76.19%) patients were using </a:t>
            </a:r>
            <a:r>
              <a:rPr lang="en-US" sz="700" dirty="0" err="1" smtClean="0"/>
              <a:t>acetazolamide</a:t>
            </a:r>
            <a:r>
              <a:rPr lang="en-US" sz="700" dirty="0" smtClean="0"/>
              <a:t> before </a:t>
            </a:r>
            <a:r>
              <a:rPr lang="en-US" sz="700" dirty="0" err="1" smtClean="0"/>
              <a:t>cyclophotocoagulation</a:t>
            </a:r>
            <a:r>
              <a:rPr lang="en-US" sz="700" dirty="0" smtClean="0"/>
              <a:t>. The mean intraocular pressure was 24.91 (± 11.94) mmHg at the thirtieth postoperative day (p &lt; 0.0001)  and 17.14 (± 11.44) mmHg after six months of the surgery (p &lt; 0.0001) (Graph 1). </a:t>
            </a:r>
            <a:r>
              <a:rPr lang="en-US" sz="700" dirty="0" err="1" smtClean="0"/>
              <a:t>Cyclophotocoagulation</a:t>
            </a:r>
            <a:r>
              <a:rPr lang="en-US" sz="700" dirty="0" smtClean="0"/>
              <a:t> was indicated again in 20 (31.74%) eyes. After six months of follow-up, the number of ocular </a:t>
            </a:r>
            <a:r>
              <a:rPr lang="en-US" sz="700" dirty="0" err="1" smtClean="0"/>
              <a:t>hypotensors</a:t>
            </a:r>
            <a:r>
              <a:rPr lang="en-US" sz="700" dirty="0" smtClean="0"/>
              <a:t> was 1.60 (± 1.28) (p = 0.0144) (Graph 2). Regarding safety, seven eyes had an initial visual acuity of no light perception. Among the remaining eyes, 21 (37.53%) of them evolved with no light perception visual acuity. No eye evolved to phthisis </a:t>
            </a:r>
            <a:r>
              <a:rPr lang="en-US" sz="700" dirty="0" err="1" smtClean="0"/>
              <a:t>bulbi</a:t>
            </a:r>
            <a:r>
              <a:rPr lang="en-US" sz="700" dirty="0" smtClean="0"/>
              <a:t>.</a:t>
            </a:r>
            <a:endParaRPr lang="pt-BR" sz="700" dirty="0" smtClean="0"/>
          </a:p>
          <a:p>
            <a:endParaRPr lang="pt-BR" dirty="0"/>
          </a:p>
        </p:txBody>
      </p:sp>
      <p:sp>
        <p:nvSpPr>
          <p:cNvPr id="49" name="CaixaDeTexto 1"/>
          <p:cNvSpPr txBox="1">
            <a:spLocks noChangeArrowheads="1"/>
          </p:cNvSpPr>
          <p:nvPr/>
        </p:nvSpPr>
        <p:spPr bwMode="auto">
          <a:xfrm>
            <a:off x="2714626" y="2491687"/>
            <a:ext cx="2394708" cy="502015"/>
          </a:xfrm>
          <a:prstGeom prst="rect">
            <a:avLst/>
          </a:prstGeom>
          <a:solidFill>
            <a:schemeClr val="accent6">
              <a:lumMod val="75000"/>
            </a:schemeClr>
          </a:solidFill>
          <a:ln w="9525">
            <a:noFill/>
            <a:miter lim="800000"/>
            <a:headEnd/>
            <a:tailEnd/>
          </a:ln>
        </p:spPr>
        <p:txBody>
          <a:bodyPr wrap="square" lIns="180000" tIns="180000" rIns="180000" bIns="180000" anchor="ctr">
            <a:spAutoFit/>
          </a:bodyPr>
          <a:lstStyle/>
          <a:p>
            <a:pPr algn="ctr"/>
            <a:r>
              <a:rPr lang="pt-BR" altLang="pt-BR" sz="900" b="1" dirty="0" smtClean="0">
                <a:solidFill>
                  <a:schemeClr val="bg1"/>
                </a:solidFill>
              </a:rPr>
              <a:t>GRAPHS</a:t>
            </a:r>
          </a:p>
        </p:txBody>
      </p:sp>
      <p:sp>
        <p:nvSpPr>
          <p:cNvPr id="50" name="CaixaDeTexto 6"/>
          <p:cNvSpPr txBox="1">
            <a:spLocks noChangeArrowheads="1"/>
          </p:cNvSpPr>
          <p:nvPr/>
        </p:nvSpPr>
        <p:spPr bwMode="auto">
          <a:xfrm>
            <a:off x="2723204" y="2656354"/>
            <a:ext cx="2377600" cy="4193051"/>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pic>
        <p:nvPicPr>
          <p:cNvPr id="51" name="Picture 39"/>
          <p:cNvPicPr>
            <a:picLocks noChangeAspect="1" noChangeArrowheads="1"/>
          </p:cNvPicPr>
          <p:nvPr/>
        </p:nvPicPr>
        <p:blipFill>
          <a:blip r:embed="rId3" cstate="print"/>
          <a:srcRect/>
          <a:stretch>
            <a:fillRect/>
          </a:stretch>
        </p:blipFill>
        <p:spPr bwMode="auto">
          <a:xfrm>
            <a:off x="2849127" y="2991753"/>
            <a:ext cx="2128211" cy="2120406"/>
          </a:xfrm>
          <a:prstGeom prst="rect">
            <a:avLst/>
          </a:prstGeom>
          <a:noFill/>
          <a:ln w="9525">
            <a:noFill/>
            <a:miter lim="800000"/>
            <a:headEnd/>
            <a:tailEnd/>
          </a:ln>
          <a:effectLst/>
        </p:spPr>
      </p:pic>
      <p:pic>
        <p:nvPicPr>
          <p:cNvPr id="52" name="Picture 36"/>
          <p:cNvPicPr>
            <a:picLocks noChangeAspect="1" noChangeArrowheads="1"/>
          </p:cNvPicPr>
          <p:nvPr/>
        </p:nvPicPr>
        <p:blipFill>
          <a:blip r:embed="rId4" cstate="print"/>
          <a:srcRect/>
          <a:stretch>
            <a:fillRect/>
          </a:stretch>
        </p:blipFill>
        <p:spPr bwMode="auto">
          <a:xfrm>
            <a:off x="2850272" y="5134893"/>
            <a:ext cx="2124385" cy="1686342"/>
          </a:xfrm>
          <a:prstGeom prst="rect">
            <a:avLst/>
          </a:prstGeom>
          <a:noFill/>
          <a:ln w="9525">
            <a:noFill/>
            <a:miter lim="800000"/>
            <a:headEnd/>
            <a:tailEnd/>
          </a:ln>
          <a:effectLst/>
        </p:spPr>
      </p:pic>
      <p:sp>
        <p:nvSpPr>
          <p:cNvPr id="53" name="CaixaDeTexto 1"/>
          <p:cNvSpPr txBox="1">
            <a:spLocks noChangeArrowheads="1"/>
          </p:cNvSpPr>
          <p:nvPr/>
        </p:nvSpPr>
        <p:spPr bwMode="auto">
          <a:xfrm>
            <a:off x="2714626" y="6929454"/>
            <a:ext cx="2394708" cy="502015"/>
          </a:xfrm>
          <a:prstGeom prst="rect">
            <a:avLst/>
          </a:prstGeom>
          <a:solidFill>
            <a:schemeClr val="accent6">
              <a:lumMod val="75000"/>
            </a:schemeClr>
          </a:solidFill>
          <a:ln w="9525">
            <a:noFill/>
            <a:miter lim="800000"/>
            <a:headEnd/>
            <a:tailEnd/>
          </a:ln>
        </p:spPr>
        <p:txBody>
          <a:bodyPr wrap="square" lIns="180000" tIns="180000" rIns="180000" bIns="180000" anchor="ctr">
            <a:spAutoFit/>
          </a:bodyPr>
          <a:lstStyle/>
          <a:p>
            <a:pPr algn="ctr" eaLnBrk="1" hangingPunct="1"/>
            <a:r>
              <a:rPr lang="pt-BR" altLang="pt-BR" sz="900" b="1" dirty="0" smtClean="0">
                <a:solidFill>
                  <a:schemeClr val="bg1"/>
                </a:solidFill>
              </a:rPr>
              <a:t>CONCLUSION</a:t>
            </a:r>
            <a:endParaRPr lang="pt-BR" altLang="pt-BR" sz="900" b="1" dirty="0">
              <a:solidFill>
                <a:schemeClr val="bg1"/>
              </a:solidFill>
            </a:endParaRPr>
          </a:p>
        </p:txBody>
      </p:sp>
      <p:sp>
        <p:nvSpPr>
          <p:cNvPr id="54" name="CaixaDeTexto 6"/>
          <p:cNvSpPr txBox="1">
            <a:spLocks noChangeArrowheads="1"/>
          </p:cNvSpPr>
          <p:nvPr/>
        </p:nvSpPr>
        <p:spPr bwMode="auto">
          <a:xfrm>
            <a:off x="2713922" y="7006550"/>
            <a:ext cx="2386882" cy="1128739"/>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55" name="CaixaDeTexto 54"/>
          <p:cNvSpPr txBox="1"/>
          <p:nvPr/>
        </p:nvSpPr>
        <p:spPr>
          <a:xfrm>
            <a:off x="2707460" y="7405236"/>
            <a:ext cx="2436040" cy="738664"/>
          </a:xfrm>
          <a:prstGeom prst="rect">
            <a:avLst/>
          </a:prstGeom>
          <a:noFill/>
        </p:spPr>
        <p:txBody>
          <a:bodyPr wrap="square" rtlCol="0">
            <a:spAutoFit/>
          </a:bodyPr>
          <a:lstStyle/>
          <a:p>
            <a:r>
              <a:rPr lang="en-US" sz="700" dirty="0" smtClean="0"/>
              <a:t>Although </a:t>
            </a:r>
            <a:r>
              <a:rPr lang="en-US" sz="700" dirty="0" err="1" smtClean="0"/>
              <a:t>transcleral</a:t>
            </a:r>
            <a:r>
              <a:rPr lang="en-US" sz="700" dirty="0" smtClean="0"/>
              <a:t> </a:t>
            </a:r>
            <a:r>
              <a:rPr lang="en-US" sz="700" dirty="0" err="1" smtClean="0"/>
              <a:t>cyclophotocoagulation</a:t>
            </a:r>
            <a:r>
              <a:rPr lang="en-US" sz="700" dirty="0" smtClean="0"/>
              <a:t> is a well-known option for treating advanced glaucoma, its efficacy was insufficient in several eyes in our study, leading to procedure repetition. Beyond that, many eyes evolved to no light perception visual acuity, which could have been influenced by the initial severity of the </a:t>
            </a:r>
            <a:r>
              <a:rPr lang="en-US" sz="700" dirty="0" err="1" smtClean="0"/>
              <a:t>neovascular</a:t>
            </a:r>
            <a:r>
              <a:rPr lang="en-US" sz="700" dirty="0" smtClean="0"/>
              <a:t> glaucoma.</a:t>
            </a:r>
            <a:endParaRPr lang="pt-BR" sz="700" dirty="0"/>
          </a:p>
        </p:txBody>
      </p:sp>
      <p:sp>
        <p:nvSpPr>
          <p:cNvPr id="56" name="CaixaDeTexto 1"/>
          <p:cNvSpPr txBox="1">
            <a:spLocks noChangeArrowheads="1"/>
          </p:cNvSpPr>
          <p:nvPr/>
        </p:nvSpPr>
        <p:spPr bwMode="auto">
          <a:xfrm>
            <a:off x="133880" y="6624229"/>
            <a:ext cx="2402706" cy="502015"/>
          </a:xfrm>
          <a:prstGeom prst="rect">
            <a:avLst/>
          </a:prstGeom>
          <a:solidFill>
            <a:schemeClr val="accent6">
              <a:lumMod val="75000"/>
            </a:schemeClr>
          </a:solidFill>
          <a:ln w="9525">
            <a:noFill/>
            <a:miter lim="800000"/>
            <a:headEnd/>
            <a:tailEnd/>
          </a:ln>
        </p:spPr>
        <p:txBody>
          <a:bodyPr wrap="square" lIns="180000" tIns="180000" rIns="180000" bIns="180000" anchor="ctr">
            <a:spAutoFit/>
          </a:bodyPr>
          <a:lstStyle/>
          <a:p>
            <a:pPr algn="ctr" eaLnBrk="1" hangingPunct="1"/>
            <a:r>
              <a:rPr lang="pt-BR" altLang="pt-BR" sz="900" b="1" dirty="0" smtClean="0">
                <a:solidFill>
                  <a:schemeClr val="bg1"/>
                </a:solidFill>
              </a:rPr>
              <a:t>DISCUSSION</a:t>
            </a:r>
            <a:endParaRPr lang="pt-BR" altLang="pt-BR" sz="900" b="1" dirty="0">
              <a:solidFill>
                <a:schemeClr val="bg1"/>
              </a:solidFill>
            </a:endParaRPr>
          </a:p>
        </p:txBody>
      </p:sp>
      <p:sp>
        <p:nvSpPr>
          <p:cNvPr id="57" name="CaixaDeTexto 6"/>
          <p:cNvSpPr txBox="1">
            <a:spLocks noChangeArrowheads="1"/>
          </p:cNvSpPr>
          <p:nvPr/>
        </p:nvSpPr>
        <p:spPr bwMode="auto">
          <a:xfrm>
            <a:off x="133754" y="6632180"/>
            <a:ext cx="2402831" cy="1995678"/>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58" name="CaixaDeTexto 6"/>
          <p:cNvSpPr txBox="1">
            <a:spLocks noChangeArrowheads="1"/>
          </p:cNvSpPr>
          <p:nvPr/>
        </p:nvSpPr>
        <p:spPr bwMode="auto">
          <a:xfrm>
            <a:off x="2722158" y="1266242"/>
            <a:ext cx="2377600" cy="1162618"/>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59" name="CaixaDeTexto 58"/>
          <p:cNvSpPr txBox="1"/>
          <p:nvPr/>
        </p:nvSpPr>
        <p:spPr>
          <a:xfrm>
            <a:off x="2723681" y="1214414"/>
            <a:ext cx="2369489" cy="1277273"/>
          </a:xfrm>
          <a:prstGeom prst="rect">
            <a:avLst/>
          </a:prstGeom>
          <a:noFill/>
        </p:spPr>
        <p:txBody>
          <a:bodyPr wrap="square" rtlCol="0">
            <a:spAutoFit/>
          </a:bodyPr>
          <a:lstStyle/>
          <a:p>
            <a:pPr algn="just"/>
            <a:r>
              <a:rPr lang="en-US" sz="700" dirty="0" smtClean="0"/>
              <a:t>As a limitation of this study, the data acquired was based on medical records, thus being susceptible to variability in the fulfillment of the information. Beyond that, more than half of the patients were using </a:t>
            </a:r>
            <a:r>
              <a:rPr lang="en-US" sz="700" dirty="0" err="1" smtClean="0"/>
              <a:t>acetazolamide</a:t>
            </a:r>
            <a:r>
              <a:rPr lang="en-US" sz="700" dirty="0" smtClean="0"/>
              <a:t> before </a:t>
            </a:r>
            <a:r>
              <a:rPr lang="en-US" sz="700" dirty="0" err="1" smtClean="0"/>
              <a:t>cyclophotocoagulation</a:t>
            </a:r>
            <a:r>
              <a:rPr lang="en-US" sz="700" dirty="0" smtClean="0"/>
              <a:t>, while no patient was using the medication after six months. This could underestimate the efficacy of the procedure. Furthermore, 20 (31.74%) of the 63 patients needed more than one </a:t>
            </a:r>
            <a:r>
              <a:rPr lang="en-US" sz="700" dirty="0" err="1" smtClean="0"/>
              <a:t>cyclophotocoagulation</a:t>
            </a:r>
            <a:r>
              <a:rPr lang="en-US" sz="700" dirty="0" smtClean="0"/>
              <a:t> for intraocular pressure reduction, so the evaluation of the efficacy of each isolated procedure was not precisely analyzed.</a:t>
            </a:r>
            <a:endParaRPr lang="pt-BR" sz="700" dirty="0"/>
          </a:p>
        </p:txBody>
      </p:sp>
      <p:sp>
        <p:nvSpPr>
          <p:cNvPr id="60" name="CaixaDeTexto 1"/>
          <p:cNvSpPr txBox="1">
            <a:spLocks noChangeArrowheads="1"/>
          </p:cNvSpPr>
          <p:nvPr/>
        </p:nvSpPr>
        <p:spPr bwMode="auto">
          <a:xfrm>
            <a:off x="2719805" y="8170189"/>
            <a:ext cx="2394708" cy="502015"/>
          </a:xfrm>
          <a:prstGeom prst="rect">
            <a:avLst/>
          </a:prstGeom>
          <a:solidFill>
            <a:schemeClr val="accent6">
              <a:lumMod val="75000"/>
            </a:schemeClr>
          </a:solidFill>
          <a:ln w="9525">
            <a:noFill/>
            <a:miter lim="800000"/>
            <a:headEnd/>
            <a:tailEnd/>
          </a:ln>
        </p:spPr>
        <p:txBody>
          <a:bodyPr wrap="square" lIns="180000" tIns="180000" rIns="180000" bIns="180000" anchor="ctr">
            <a:spAutoFit/>
          </a:bodyPr>
          <a:lstStyle/>
          <a:p>
            <a:pPr algn="ctr" eaLnBrk="1" hangingPunct="1"/>
            <a:r>
              <a:rPr lang="pt-BR" altLang="pt-BR" sz="900" b="1" dirty="0" smtClean="0">
                <a:solidFill>
                  <a:schemeClr val="bg1"/>
                </a:solidFill>
              </a:rPr>
              <a:t>REFERENCES</a:t>
            </a:r>
            <a:endParaRPr lang="pt-BR" altLang="pt-BR" sz="900" b="1" dirty="0">
              <a:solidFill>
                <a:schemeClr val="bg1"/>
              </a:solidFill>
            </a:endParaRPr>
          </a:p>
        </p:txBody>
      </p:sp>
      <p:sp>
        <p:nvSpPr>
          <p:cNvPr id="61" name="CaixaDeTexto 6"/>
          <p:cNvSpPr txBox="1">
            <a:spLocks noChangeArrowheads="1"/>
          </p:cNvSpPr>
          <p:nvPr/>
        </p:nvSpPr>
        <p:spPr bwMode="auto">
          <a:xfrm>
            <a:off x="2714626" y="8215338"/>
            <a:ext cx="2386882" cy="928662"/>
          </a:xfrm>
          <a:prstGeom prst="rect">
            <a:avLst/>
          </a:prstGeom>
          <a:noFill/>
          <a:ln w="12700">
            <a:solidFill>
              <a:schemeClr val="accent6">
                <a:lumMod val="75000"/>
              </a:schemeClr>
            </a:solidFill>
            <a:miter lim="800000"/>
            <a:headEnd/>
            <a:tailEnd/>
          </a:ln>
        </p:spPr>
        <p:txBody>
          <a:bodyPr lIns="180000" tIns="180000" rIns="180000" bIns="180000"/>
          <a:lstStyle/>
          <a:p>
            <a:pPr algn="just" eaLnBrk="1" hangingPunct="1"/>
            <a:endParaRPr lang="pt-BR" altLang="pt-BR" sz="3200"/>
          </a:p>
        </p:txBody>
      </p:sp>
      <p:sp>
        <p:nvSpPr>
          <p:cNvPr id="62" name="CaixaDeTexto 61"/>
          <p:cNvSpPr txBox="1"/>
          <p:nvPr/>
        </p:nvSpPr>
        <p:spPr>
          <a:xfrm>
            <a:off x="2702591" y="8643966"/>
            <a:ext cx="2369489" cy="584775"/>
          </a:xfrm>
          <a:prstGeom prst="rect">
            <a:avLst/>
          </a:prstGeom>
          <a:noFill/>
        </p:spPr>
        <p:txBody>
          <a:bodyPr wrap="square" rtlCol="0">
            <a:spAutoFit/>
          </a:bodyPr>
          <a:lstStyle/>
          <a:p>
            <a:pPr algn="just"/>
            <a:r>
              <a:rPr lang="pt-BR" sz="400" dirty="0" smtClean="0">
                <a:latin typeface="Arial" pitchFamily="34" charset="0"/>
                <a:cs typeface="Arial" pitchFamily="34" charset="0"/>
              </a:rPr>
              <a:t>Menezes, L. M., Souza, M. C. C., </a:t>
            </a:r>
            <a:r>
              <a:rPr lang="pt-BR" sz="400" dirty="0" err="1" smtClean="0">
                <a:latin typeface="Arial" pitchFamily="34" charset="0"/>
                <a:cs typeface="Arial" pitchFamily="34" charset="0"/>
              </a:rPr>
              <a:t>Ciarlini</a:t>
            </a:r>
            <a:r>
              <a:rPr lang="pt-BR" sz="400" dirty="0" smtClean="0">
                <a:latin typeface="Arial" pitchFamily="34" charset="0"/>
                <a:cs typeface="Arial" pitchFamily="34" charset="0"/>
              </a:rPr>
              <a:t>, L. R., Veríssimo, C. R., &amp; Matos, A. G. (2020). </a:t>
            </a:r>
            <a:r>
              <a:rPr lang="pt-BR" sz="400" dirty="0" err="1" smtClean="0">
                <a:latin typeface="Arial" pitchFamily="34" charset="0"/>
                <a:cs typeface="Arial" pitchFamily="34" charset="0"/>
              </a:rPr>
              <a:t>Transescleral</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cyclophotocoagulation</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treatment</a:t>
            </a:r>
            <a:r>
              <a:rPr lang="pt-BR" sz="400" dirty="0" smtClean="0">
                <a:latin typeface="Arial" pitchFamily="34" charset="0"/>
                <a:cs typeface="Arial" pitchFamily="34" charset="0"/>
              </a:rPr>
              <a:t> for </a:t>
            </a:r>
            <a:r>
              <a:rPr lang="pt-BR" sz="400" dirty="0" err="1" smtClean="0">
                <a:latin typeface="Arial" pitchFamily="34" charset="0"/>
                <a:cs typeface="Arial" pitchFamily="34" charset="0"/>
              </a:rPr>
              <a:t>painful</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eye</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with</a:t>
            </a:r>
            <a:r>
              <a:rPr lang="pt-BR" sz="400" dirty="0" smtClean="0">
                <a:latin typeface="Arial" pitchFamily="34" charset="0"/>
                <a:cs typeface="Arial" pitchFamily="34" charset="0"/>
              </a:rPr>
              <a:t> glaucoma </a:t>
            </a:r>
            <a:r>
              <a:rPr lang="pt-BR" sz="400" dirty="0" err="1" smtClean="0">
                <a:latin typeface="Arial" pitchFamily="34" charset="0"/>
                <a:cs typeface="Arial" pitchFamily="34" charset="0"/>
              </a:rPr>
              <a:t>neovascular</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Rev</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Bras</a:t>
            </a:r>
            <a:r>
              <a:rPr lang="pt-BR" sz="400" dirty="0" smtClean="0">
                <a:latin typeface="Arial" pitchFamily="34" charset="0"/>
                <a:cs typeface="Arial" pitchFamily="34" charset="0"/>
              </a:rPr>
              <a:t> Oftalmol., 79(1), 38-41.</a:t>
            </a:r>
          </a:p>
          <a:p>
            <a:pPr algn="just"/>
            <a:r>
              <a:rPr lang="pt-BR" sz="400" dirty="0" err="1" smtClean="0">
                <a:latin typeface="Arial" pitchFamily="34" charset="0"/>
                <a:cs typeface="Arial" pitchFamily="34" charset="0"/>
              </a:rPr>
              <a:t>Shazly</a:t>
            </a:r>
            <a:r>
              <a:rPr lang="pt-BR" sz="400" dirty="0" smtClean="0">
                <a:latin typeface="Arial" pitchFamily="34" charset="0"/>
                <a:cs typeface="Arial" pitchFamily="34" charset="0"/>
              </a:rPr>
              <a:t>, T. A., &amp; Latina, M. A. (2009). </a:t>
            </a:r>
            <a:r>
              <a:rPr lang="pt-BR" sz="400" dirty="0" err="1" smtClean="0">
                <a:latin typeface="Arial" pitchFamily="34" charset="0"/>
                <a:cs typeface="Arial" pitchFamily="34" charset="0"/>
              </a:rPr>
              <a:t>Neovascular</a:t>
            </a:r>
            <a:r>
              <a:rPr lang="pt-BR" sz="400" dirty="0" smtClean="0">
                <a:latin typeface="Arial" pitchFamily="34" charset="0"/>
                <a:cs typeface="Arial" pitchFamily="34" charset="0"/>
              </a:rPr>
              <a:t> glaucoma: </a:t>
            </a:r>
            <a:r>
              <a:rPr lang="pt-BR" sz="400" dirty="0" err="1" smtClean="0">
                <a:latin typeface="Arial" pitchFamily="34" charset="0"/>
                <a:cs typeface="Arial" pitchFamily="34" charset="0"/>
              </a:rPr>
              <a:t>etiology</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diagnosis</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and</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prognosis</a:t>
            </a:r>
            <a:r>
              <a:rPr lang="pt-BR" sz="400" dirty="0" smtClean="0">
                <a:latin typeface="Arial" pitchFamily="34" charset="0"/>
                <a:cs typeface="Arial" pitchFamily="34" charset="0"/>
              </a:rPr>
              <a:t>. </a:t>
            </a:r>
            <a:r>
              <a:rPr lang="pt-BR" sz="400" dirty="0" err="1" smtClean="0">
                <a:latin typeface="Arial" pitchFamily="34" charset="0"/>
                <a:cs typeface="Arial" pitchFamily="34" charset="0"/>
              </a:rPr>
              <a:t>Seminars</a:t>
            </a:r>
            <a:r>
              <a:rPr lang="pt-BR" sz="400" dirty="0" smtClean="0">
                <a:latin typeface="Arial" pitchFamily="34" charset="0"/>
                <a:cs typeface="Arial" pitchFamily="34" charset="0"/>
              </a:rPr>
              <a:t> in </a:t>
            </a:r>
            <a:r>
              <a:rPr lang="pt-BR" sz="400" dirty="0" err="1" smtClean="0">
                <a:latin typeface="Arial" pitchFamily="34" charset="0"/>
                <a:cs typeface="Arial" pitchFamily="34" charset="0"/>
              </a:rPr>
              <a:t>ophthalmology</a:t>
            </a:r>
            <a:r>
              <a:rPr lang="pt-BR" sz="400" dirty="0" smtClean="0">
                <a:latin typeface="Arial" pitchFamily="34" charset="0"/>
                <a:cs typeface="Arial" pitchFamily="34" charset="0"/>
              </a:rPr>
              <a:t>, 24(2), 113–121.</a:t>
            </a:r>
          </a:p>
          <a:p>
            <a:pPr algn="just"/>
            <a:r>
              <a:rPr lang="vi-VN" sz="400" dirty="0" smtClean="0">
                <a:latin typeface="Arial" pitchFamily="34" charset="0"/>
                <a:cs typeface="Arial" pitchFamily="34" charset="0"/>
              </a:rPr>
              <a:t>Dumbrăveanu, L., Cușnir, V., &amp; Bobescu, D. (2021). A review of neovascular glaucoma. Etiopathogenesis and treatment. Romanian journal of ophthalmology, 65(4), 315–329.</a:t>
            </a:r>
            <a:endParaRPr lang="pt-BR" sz="400" dirty="0" smtClean="0">
              <a:latin typeface="Arial" pitchFamily="34" charset="0"/>
              <a:cs typeface="Arial" pitchFamily="34" charset="0"/>
            </a:endParaRPr>
          </a:p>
          <a:p>
            <a:endParaRPr lang="pt-BR" sz="400" dirty="0"/>
          </a:p>
        </p:txBody>
      </p:sp>
    </p:spTree>
    <p:extLst>
      <p:ext uri="{BB962C8B-B14F-4D97-AF65-F5344CB8AC3E}">
        <p14:creationId xmlns:p14="http://schemas.microsoft.com/office/powerpoint/2010/main" xmlns=""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549</Words>
  <Application>Microsoft Office PowerPoint</Application>
  <PresentationFormat>Apresentação na tela (16:9)</PresentationFormat>
  <Paragraphs>19</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José Barbosa</cp:lastModifiedBy>
  <cp:revision>12</cp:revision>
  <dcterms:created xsi:type="dcterms:W3CDTF">2024-01-09T13:58:08Z</dcterms:created>
  <dcterms:modified xsi:type="dcterms:W3CDTF">2024-02-01T02:09:29Z</dcterms:modified>
</cp:coreProperties>
</file>