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143500" cy="9144000" type="screen16x9"/>
  <p:notesSz cx="5143500" cy="9144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8" d="100"/>
          <a:sy n="148" d="100"/>
        </p:scale>
        <p:origin x="996" y="-49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5762" y="2834640"/>
            <a:ext cx="4371975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71525" y="5120640"/>
            <a:ext cx="360045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57175" y="2103120"/>
            <a:ext cx="2237422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648902" y="2103120"/>
            <a:ext cx="2237422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5143499" cy="59391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0772" y="1752600"/>
            <a:ext cx="4948555" cy="7320280"/>
          </a:xfrm>
          <a:custGeom>
            <a:avLst/>
            <a:gdLst/>
            <a:ahLst/>
            <a:cxnLst/>
            <a:rect l="l" t="t" r="r" b="b"/>
            <a:pathLst>
              <a:path w="4948555" h="7320280">
                <a:moveTo>
                  <a:pt x="0" y="7319772"/>
                </a:moveTo>
                <a:lnTo>
                  <a:pt x="4948428" y="7319772"/>
                </a:lnTo>
                <a:lnTo>
                  <a:pt x="4948428" y="0"/>
                </a:lnTo>
                <a:lnTo>
                  <a:pt x="0" y="0"/>
                </a:lnTo>
                <a:lnTo>
                  <a:pt x="0" y="731977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7175" y="365760"/>
            <a:ext cx="462915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7175" y="2103120"/>
            <a:ext cx="462915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48790" y="8503920"/>
            <a:ext cx="1645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57175" y="8503920"/>
            <a:ext cx="1183005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03320" y="8503920"/>
            <a:ext cx="1183005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3350" y="1752600"/>
            <a:ext cx="2402204" cy="76309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just"/>
            <a:r>
              <a:rPr lang="pt-B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/>
            <a:r>
              <a:rPr lang="pt-B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longo de mais de mil anos, o Sol e seus eventos, notavelmente o eclipse solar, têm exercido um fascínio duradouro sobre a humanidade. Entretanto, a observação direta desses fenômenos pode desencadear uma patologia ocular conhecida como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maculopatia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solar ou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actínica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As manifestações clínicas dessa condição surgem algumas horas após a exposição à energia luminosa, com possibilidade de recuperação total ou parcial ao longo de um período que abrange de 3 a 8 meses. A restauração anatômica e a acuidade visual final estão intrinsecamente relacionadas à extensão da exposição solar e à condição visual inicial do </a:t>
            </a:r>
            <a:r>
              <a:rPr lang="pt-B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indivíduo.</a:t>
            </a:r>
          </a:p>
          <a:p>
            <a:pPr algn="just"/>
            <a:endParaRPr lang="pt-B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</a:p>
          <a:p>
            <a:pPr algn="just"/>
            <a:r>
              <a:rPr lang="pt-B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estudo consiste em um relato de caso de </a:t>
            </a:r>
            <a:r>
              <a:rPr lang="pt-BR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maculopatia</a:t>
            </a:r>
            <a:r>
              <a:rPr lang="pt-B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solar, decorrente da observação direta do eclipse solar anular ocorrido em 14 de outubro de 2023, diagnosticado no pronto socorro de oftalmologia de um hospital de referência no Distrito Federal.</a:t>
            </a:r>
          </a:p>
          <a:p>
            <a:pPr algn="just"/>
            <a:endParaRPr lang="pt-B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  <a:p>
            <a:pPr algn="just"/>
            <a:r>
              <a:rPr lang="pt-B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paciente do sexo masculino, com 28 anos de idade, procurou o pronto socorro de oftalmologia do Hospital de Base do Distrito Federal, queixando-se de redução da acuidade visual e </a:t>
            </a:r>
            <a:r>
              <a:rPr lang="pt-BR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metamorfopsia</a:t>
            </a:r>
            <a:r>
              <a:rPr lang="pt-B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olho direito após observação direta, sem proteção, do eclipse solar por aproximadamente 1 minuto, ocorrido há 1 dia. O exame oftalmológico revelou acuidade visual corrigida de 20/40 no olho direito e 20/20 no olho esquerdo. A </a:t>
            </a:r>
            <a:r>
              <a:rPr lang="pt-BR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biomicroscopia</a:t>
            </a:r>
            <a:r>
              <a:rPr lang="pt-B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segmento anterior não indicou alterações, enquanto a </a:t>
            </a:r>
            <a:r>
              <a:rPr lang="pt-BR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fundoscopia</a:t>
            </a:r>
            <a:r>
              <a:rPr lang="pt-B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evidenciou um ponto amarelado ocupando a área </a:t>
            </a:r>
            <a:r>
              <a:rPr lang="pt-BR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foveal</a:t>
            </a:r>
            <a:r>
              <a:rPr lang="pt-B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pt-BR" sz="9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direita. </a:t>
            </a:r>
            <a:r>
              <a:rPr lang="pt-B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tomografia de coerência óptica (OCT) revelou discreta </a:t>
            </a:r>
            <a:r>
              <a:rPr lang="pt-BR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hiperrefletividade</a:t>
            </a:r>
            <a:r>
              <a:rPr lang="pt-B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arqueada nas camadas internas da retina, estendendo-se até a membrana limitante externa. A partir da zona </a:t>
            </a:r>
            <a:r>
              <a:rPr lang="pt-BR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mióide</a:t>
            </a:r>
            <a:r>
              <a:rPr lang="pt-B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refletividade tornou-se mais significativa até a zona de </a:t>
            </a:r>
            <a:r>
              <a:rPr lang="pt-BR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interdigitação</a:t>
            </a:r>
            <a:r>
              <a:rPr lang="pt-B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 OCT também evidenciou discreta </a:t>
            </a:r>
            <a:r>
              <a:rPr lang="pt-BR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disrupção</a:t>
            </a:r>
            <a:r>
              <a:rPr lang="pt-B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localizada na zona </a:t>
            </a:r>
            <a:r>
              <a:rPr lang="pt-BR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elipsóide</a:t>
            </a:r>
            <a:r>
              <a:rPr lang="pt-B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 região de segmentos externos dos fotorreceptores e na zona de </a:t>
            </a:r>
            <a:r>
              <a:rPr lang="pt-BR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interdigitação</a:t>
            </a:r>
            <a:r>
              <a:rPr lang="pt-B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pt-B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83504" y="1888314"/>
            <a:ext cx="2420048" cy="63376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Testes de campo visual central e visão de cores permaneceram dentro dos limites da normalidade. O paciente foi prontamente encaminhado ao ambulatório de Retina, e após 3 meses de acompanhamento, apresentou acuidade visual de 20/20 em ambos os olhos</a:t>
            </a:r>
            <a:r>
              <a:rPr lang="pt-B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  <a:p>
            <a:pPr algn="just"/>
            <a:r>
              <a:rPr lang="pt-B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relato deste caso evidencia alterações maculares precoces associadas ao dano fotoquímico, indicando áreas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hiperrefletivas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como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biomarcadores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um mecanismo inflamatório subjacente. A integridade da membrana limitante externa e a discreta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disrupção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observada na zona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elipsóide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sugerem um prognóstico excelente, indicando a preservação do núcleo dos </a:t>
            </a:r>
            <a:r>
              <a:rPr lang="pt-B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fotorreceptores. </a:t>
            </a:r>
          </a:p>
          <a:p>
            <a:pPr algn="just"/>
            <a:endParaRPr lang="pt-B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800" b="1" dirty="0" smtClean="0">
                <a:latin typeface="Arial"/>
                <a:cs typeface="Arial"/>
              </a:rPr>
              <a:t>Imagem</a:t>
            </a:r>
            <a:r>
              <a:rPr lang="pt-BR" sz="800" b="1" spc="-25" dirty="0" smtClean="0">
                <a:latin typeface="Arial"/>
                <a:cs typeface="Arial"/>
              </a:rPr>
              <a:t> 1: </a:t>
            </a:r>
            <a:r>
              <a:rPr lang="pt-BR" sz="800" b="1" dirty="0" smtClean="0">
                <a:latin typeface="Arial"/>
                <a:cs typeface="Arial"/>
              </a:rPr>
              <a:t>OCT</a:t>
            </a:r>
            <a:r>
              <a:rPr lang="pt-BR" sz="800" b="1" spc="-15" dirty="0" smtClean="0">
                <a:latin typeface="Arial"/>
                <a:cs typeface="Arial"/>
              </a:rPr>
              <a:t> </a:t>
            </a:r>
            <a:r>
              <a:rPr lang="pt-BR" sz="800" b="1" dirty="0" smtClean="0">
                <a:latin typeface="Arial"/>
                <a:cs typeface="Arial"/>
              </a:rPr>
              <a:t>do</a:t>
            </a:r>
            <a:r>
              <a:rPr lang="pt-BR" sz="800" b="1" spc="-10" dirty="0" smtClean="0">
                <a:latin typeface="Arial"/>
                <a:cs typeface="Arial"/>
              </a:rPr>
              <a:t> </a:t>
            </a:r>
            <a:r>
              <a:rPr lang="pt-BR" sz="800" b="1" spc="-20" dirty="0" smtClean="0">
                <a:latin typeface="Arial"/>
                <a:cs typeface="Arial"/>
              </a:rPr>
              <a:t>olho </a:t>
            </a:r>
            <a:r>
              <a:rPr lang="pt-BR" sz="800" b="1" spc="-10" dirty="0" smtClean="0">
                <a:latin typeface="Arial"/>
                <a:cs typeface="Arial"/>
              </a:rPr>
              <a:t>direito</a:t>
            </a:r>
          </a:p>
          <a:p>
            <a:pPr algn="just"/>
            <a:endParaRPr lang="pt-BR" sz="900" b="1" spc="-10" dirty="0">
              <a:latin typeface="Arial"/>
              <a:cs typeface="Arial"/>
            </a:endParaRPr>
          </a:p>
          <a:p>
            <a:pPr algn="just"/>
            <a:endParaRPr lang="pt-BR" sz="900" b="1" spc="-10" dirty="0" smtClean="0">
              <a:latin typeface="Arial"/>
              <a:cs typeface="Arial"/>
            </a:endParaRPr>
          </a:p>
          <a:p>
            <a:pPr algn="just"/>
            <a:endParaRPr lang="pt-BR" sz="900" b="1" spc="-10" dirty="0">
              <a:latin typeface="Arial"/>
              <a:cs typeface="Arial"/>
            </a:endParaRPr>
          </a:p>
          <a:p>
            <a:pPr algn="just"/>
            <a:endParaRPr lang="pt-BR" sz="900" b="1" spc="-10" dirty="0" smtClean="0">
              <a:latin typeface="Arial"/>
              <a:cs typeface="Arial"/>
            </a:endParaRPr>
          </a:p>
          <a:p>
            <a:pPr algn="just"/>
            <a:endParaRPr lang="pt-BR" sz="900" b="1" spc="-10" dirty="0">
              <a:latin typeface="Arial"/>
              <a:cs typeface="Arial"/>
            </a:endParaRPr>
          </a:p>
          <a:p>
            <a:pPr algn="just"/>
            <a:endParaRPr lang="pt-BR" sz="900" b="1" spc="-10" dirty="0" smtClean="0">
              <a:latin typeface="Arial"/>
              <a:cs typeface="Arial"/>
            </a:endParaRPr>
          </a:p>
          <a:p>
            <a:pPr algn="just"/>
            <a:endParaRPr lang="pt-BR" sz="900" b="1" spc="-10" dirty="0">
              <a:latin typeface="Arial"/>
              <a:cs typeface="Arial"/>
            </a:endParaRPr>
          </a:p>
          <a:p>
            <a:pPr algn="just"/>
            <a:endParaRPr lang="pt-BR" sz="900" b="1" spc="-10" dirty="0" smtClean="0">
              <a:latin typeface="Arial"/>
              <a:cs typeface="Arial"/>
            </a:endParaRPr>
          </a:p>
          <a:p>
            <a:pPr algn="just"/>
            <a:endParaRPr lang="pt-BR" sz="900" b="1" spc="-10" dirty="0">
              <a:latin typeface="Arial"/>
              <a:cs typeface="Arial"/>
            </a:endParaRPr>
          </a:p>
          <a:p>
            <a:pPr algn="just"/>
            <a:endParaRPr lang="pt-BR" sz="900" b="1" spc="-10" dirty="0" smtClean="0">
              <a:latin typeface="Arial"/>
              <a:cs typeface="Arial"/>
            </a:endParaRPr>
          </a:p>
          <a:p>
            <a:pPr algn="just"/>
            <a:endParaRPr lang="pt-BR" sz="900" b="1" spc="-10" dirty="0" smtClean="0">
              <a:latin typeface="Arial"/>
              <a:cs typeface="Arial"/>
            </a:endParaRPr>
          </a:p>
          <a:p>
            <a:pPr algn="just"/>
            <a:endParaRPr lang="pt-BR" sz="900" b="1" spc="-10" dirty="0" smtClean="0">
              <a:latin typeface="Arial"/>
              <a:cs typeface="Arial"/>
            </a:endParaRPr>
          </a:p>
          <a:p>
            <a:pPr algn="just"/>
            <a:r>
              <a:rPr lang="pt-BR" sz="800" b="1" spc="-10" dirty="0" smtClean="0">
                <a:latin typeface="Arial"/>
                <a:cs typeface="Arial"/>
              </a:rPr>
              <a:t>Imagem 2: OCT do olho esquerdo</a:t>
            </a:r>
            <a:endParaRPr lang="pt-BR" sz="800" dirty="0" smtClean="0">
              <a:latin typeface="Arial"/>
              <a:cs typeface="Arial"/>
            </a:endParaRPr>
          </a:p>
          <a:p>
            <a:pPr algn="just"/>
            <a:endParaRPr lang="pt-B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83504" y="7797561"/>
            <a:ext cx="2419153" cy="12606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r>
              <a:rPr lang="pt-B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 BIBLIOGRÁFICAS </a:t>
            </a:r>
          </a:p>
          <a:p>
            <a:pPr algn="just"/>
            <a:r>
              <a:rPr lang="pt-B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FRANCO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, Melina et al.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retina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pacientes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maculopatía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secundaria a eclipse solar. </a:t>
            </a:r>
            <a:r>
              <a:rPr lang="pt-B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Oftalmología</a:t>
            </a:r>
            <a:r>
              <a:rPr lang="pt-BR" sz="900" b="1" dirty="0">
                <a:latin typeface="Arial" panose="020B0604020202020204" pitchFamily="34" charset="0"/>
                <a:cs typeface="Arial" panose="020B0604020202020204" pitchFamily="34" charset="0"/>
              </a:rPr>
              <a:t> Clínica y Experimental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, v. 15, n. 3, 2022.</a:t>
            </a:r>
          </a:p>
          <a:p>
            <a:pPr algn="just"/>
            <a:r>
              <a:rPr lang="pt-B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SUZUKIM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, Cássia Regina et al.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Maculopatia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solar-Relato de seis casos. </a:t>
            </a:r>
            <a:r>
              <a:rPr lang="pt-BR" sz="900" b="1" dirty="0">
                <a:latin typeface="Arial" panose="020B0604020202020204" pitchFamily="34" charset="0"/>
                <a:cs typeface="Arial" panose="020B0604020202020204" pitchFamily="34" charset="0"/>
              </a:rPr>
              <a:t>Arquivos Brasileiros de Oftalmologia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, v. 60, p. 16-23, 1997.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1259" y="725918"/>
            <a:ext cx="5120386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8780" marR="290195" indent="-20320" algn="ctr">
              <a:lnSpc>
                <a:spcPct val="100000"/>
              </a:lnSpc>
              <a:spcBef>
                <a:spcPts val="100"/>
              </a:spcBef>
            </a:pPr>
            <a:r>
              <a:rPr lang="pt-BR" sz="1400" b="1" dirty="0" err="1"/>
              <a:t>Maculopatia</a:t>
            </a:r>
            <a:r>
              <a:rPr lang="pt-BR" sz="1400" b="1" dirty="0"/>
              <a:t> solar após observação direta de eclipse solar anular em Outubro de 2023: </a:t>
            </a:r>
            <a:r>
              <a:rPr sz="1400" b="1" dirty="0" err="1" smtClean="0">
                <a:latin typeface="Arial"/>
                <a:cs typeface="Arial"/>
              </a:rPr>
              <a:t>Relato</a:t>
            </a:r>
            <a:r>
              <a:rPr sz="1400" b="1" spc="-20" dirty="0" smtClean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de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20" dirty="0" err="1" smtClean="0">
                <a:latin typeface="Arial"/>
                <a:cs typeface="Arial"/>
              </a:rPr>
              <a:t>Caso</a:t>
            </a:r>
            <a:endParaRPr sz="1200" b="1" dirty="0">
              <a:latin typeface="Arial"/>
              <a:cs typeface="Arial"/>
            </a:endParaRPr>
          </a:p>
          <a:p>
            <a:pPr marL="205740" algn="ctr">
              <a:lnSpc>
                <a:spcPts val="1210"/>
              </a:lnSpc>
            </a:pPr>
            <a:r>
              <a:rPr lang="pt-B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Natália Queiroz Souza dos Santos¹</a:t>
            </a:r>
            <a:r>
              <a:rPr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B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Arthur Saraiva de Queiroz, Laura Vieira Silva, </a:t>
            </a:r>
            <a:r>
              <a:rPr lang="pt-B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Luanna</a:t>
            </a:r>
            <a:r>
              <a:rPr lang="pt-B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Arruda Lemos</a:t>
            </a:r>
            <a:r>
              <a:rPr lang="pt-B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Suzane Cristina de Lima Filgueira,</a:t>
            </a:r>
            <a:r>
              <a:rPr sz="900" b="1" spc="-4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Luciana</a:t>
            </a:r>
            <a:r>
              <a:rPr sz="900" b="1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900" b="1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</a:t>
            </a:r>
            <a:r>
              <a:rPr sz="900" b="1" spc="-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Quirino</a:t>
            </a:r>
            <a:r>
              <a:rPr lang="pt-BR" sz="9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1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Makarczy</a:t>
            </a:r>
            <a:endParaRPr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295" algn="ctr">
              <a:lnSpc>
                <a:spcPct val="100000"/>
              </a:lnSpc>
              <a:spcBef>
                <a:spcPts val="5"/>
              </a:spcBef>
            </a:pPr>
            <a:r>
              <a:rPr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Hospital</a:t>
            </a:r>
            <a:r>
              <a:rPr sz="900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9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  <a:r>
              <a:rPr sz="900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sz="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Distrito</a:t>
            </a:r>
            <a:r>
              <a:rPr sz="900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sz="900" spc="-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(HBDF)</a:t>
            </a:r>
            <a:endParaRPr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762" y="9091421"/>
            <a:ext cx="5143500" cy="53340"/>
            <a:chOff x="762" y="9091421"/>
            <a:chExt cx="5143500" cy="53340"/>
          </a:xfrm>
        </p:grpSpPr>
        <p:sp>
          <p:nvSpPr>
            <p:cNvPr id="19" name="object 19"/>
            <p:cNvSpPr/>
            <p:nvPr/>
          </p:nvSpPr>
          <p:spPr>
            <a:xfrm>
              <a:off x="762" y="9091421"/>
              <a:ext cx="5143500" cy="53340"/>
            </a:xfrm>
            <a:custGeom>
              <a:avLst/>
              <a:gdLst/>
              <a:ahLst/>
              <a:cxnLst/>
              <a:rect l="l" t="t" r="r" b="b"/>
              <a:pathLst>
                <a:path w="5143500" h="53340">
                  <a:moveTo>
                    <a:pt x="5143500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5143500" y="53340"/>
                  </a:lnTo>
                  <a:lnTo>
                    <a:pt x="5143500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62" y="9091421"/>
              <a:ext cx="5143500" cy="53340"/>
            </a:xfrm>
            <a:custGeom>
              <a:avLst/>
              <a:gdLst/>
              <a:ahLst/>
              <a:cxnLst/>
              <a:rect l="l" t="t" r="r" b="b"/>
              <a:pathLst>
                <a:path w="5143500" h="53340">
                  <a:moveTo>
                    <a:pt x="0" y="53340"/>
                  </a:moveTo>
                  <a:lnTo>
                    <a:pt x="5143500" y="53340"/>
                  </a:lnTo>
                  <a:lnTo>
                    <a:pt x="5143500" y="0"/>
                  </a:lnTo>
                  <a:lnTo>
                    <a:pt x="0" y="0"/>
                  </a:lnTo>
                  <a:lnTo>
                    <a:pt x="0" y="53340"/>
                  </a:lnTo>
                  <a:close/>
                </a:path>
              </a:pathLst>
            </a:custGeom>
            <a:ln w="25400">
              <a:solidFill>
                <a:srgbClr val="FF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0" name="Imagem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504" y="4262142"/>
            <a:ext cx="2419153" cy="1564426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772" y="6028577"/>
            <a:ext cx="2419153" cy="15445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502</Words>
  <Application>Microsoft Office PowerPoint</Application>
  <PresentationFormat>Apresentação na tela (16:9)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teste</cp:lastModifiedBy>
  <cp:revision>7</cp:revision>
  <dcterms:created xsi:type="dcterms:W3CDTF">2024-01-31T03:10:29Z</dcterms:created>
  <dcterms:modified xsi:type="dcterms:W3CDTF">2024-01-31T04:32:46Z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2024-01-31T00:00:00Z</vt:filetime>
  </property>
  <property fmtid="{D5CDD505-2E9C-101B-9397-08002B2CF9AE}" pid="5" name="Producer">
    <vt:lpwstr>Microsoft® PowerPoint® 2016</vt:lpwstr>
  </property>
</Properties>
</file>