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0"/>
  </p:normalViewPr>
  <p:slideViewPr>
    <p:cSldViewPr snapToGrid="0" snapToObjects="1">
      <p:cViewPr varScale="1">
        <p:scale>
          <a:sx n="18" d="100"/>
          <a:sy n="18" d="100"/>
        </p:scale>
        <p:origin x="3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5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18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3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0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67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71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41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1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23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33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D065-414D-EE4E-BCC4-CD584EEAF599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60C3-1C5D-A246-B350-753CEEB2DF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5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855D2F5-D730-C94E-8497-1BD991A52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849" y="18207020"/>
            <a:ext cx="29775586" cy="2309338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0" i="0" dirty="0">
                <a:effectLst/>
                <a:latin typeface="Roboto" panose="02000000000000000000" pitchFamily="2" charset="0"/>
              </a:rPr>
              <a:t>Paciente encaminhada </a:t>
            </a:r>
            <a:r>
              <a:rPr lang="pt-BR" dirty="0">
                <a:latin typeface="Roboto" panose="02000000000000000000" pitchFamily="2" charset="0"/>
              </a:rPr>
              <a:t>d</a:t>
            </a:r>
            <a:r>
              <a:rPr lang="pt-BR" b="0" i="0" dirty="0">
                <a:effectLst/>
                <a:latin typeface="Roboto" panose="02000000000000000000" pitchFamily="2" charset="0"/>
              </a:rPr>
              <a:t>o pronto-socorro com queixa de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fotopsias</a:t>
            </a:r>
            <a:r>
              <a:rPr lang="pt-BR" b="0" i="0" dirty="0">
                <a:effectLst/>
                <a:latin typeface="Roboto" panose="02000000000000000000" pitchFamily="2" charset="0"/>
              </a:rPr>
              <a:t> há 3 meses e baixa de acuidade visual em olho esquerdo há 2</a:t>
            </a:r>
            <a:r>
              <a:rPr lang="pt-BR" dirty="0">
                <a:latin typeface="Roboto" panose="02000000000000000000" pitchFamily="2" charset="0"/>
              </a:rPr>
              <a:t> semanas. Negava antecedentes oftalmológicos e patológicos. Ao exame, apresentava acuidade visual de 20/20 em olho direito e movimento de mãos em olho esquerdo. </a:t>
            </a:r>
            <a:r>
              <a:rPr lang="pt-BR" b="0" i="0" dirty="0">
                <a:effectLst/>
                <a:latin typeface="Roboto" panose="02000000000000000000" pitchFamily="2" charset="0"/>
              </a:rPr>
              <a:t>À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biomicroscopia</a:t>
            </a:r>
            <a:r>
              <a:rPr lang="pt-BR" b="0" i="0" dirty="0">
                <a:effectLst/>
                <a:latin typeface="Roboto" panose="02000000000000000000" pitchFamily="2" charset="0"/>
              </a:rPr>
              <a:t> anterior do olho direito, conjuntiva calma, córne</a:t>
            </a:r>
            <a:r>
              <a:rPr lang="pt-BR" dirty="0">
                <a:latin typeface="Roboto" panose="02000000000000000000" pitchFamily="2" charset="0"/>
              </a:rPr>
              <a:t>a transparente</a:t>
            </a:r>
            <a:r>
              <a:rPr lang="pt-BR" b="0" i="0" dirty="0">
                <a:effectLst/>
                <a:latin typeface="Roboto" panose="02000000000000000000" pitchFamily="2" charset="0"/>
              </a:rPr>
              <a:t>, câmara anterior </a:t>
            </a:r>
            <a:r>
              <a:rPr lang="pt-BR" dirty="0">
                <a:latin typeface="Roboto" panose="02000000000000000000" pitchFamily="2" charset="0"/>
              </a:rPr>
              <a:t>formada, sem </a:t>
            </a:r>
            <a:r>
              <a:rPr lang="pt-BR" b="0" i="0" dirty="0">
                <a:effectLst/>
                <a:latin typeface="Roboto" panose="02000000000000000000" pitchFamily="2" charset="0"/>
              </a:rPr>
              <a:t>reação de câmara anterior, íris trófica,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fácica</a:t>
            </a:r>
            <a:r>
              <a:rPr lang="pt-BR" b="0" i="0" dirty="0">
                <a:effectLst/>
                <a:latin typeface="Roboto" panose="02000000000000000000" pitchFamily="2" charset="0"/>
              </a:rPr>
              <a:t>. À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biomicroscopia</a:t>
            </a:r>
            <a:r>
              <a:rPr lang="pt-BR" b="0" i="0" dirty="0">
                <a:effectLst/>
                <a:latin typeface="Roboto" panose="02000000000000000000" pitchFamily="2" charset="0"/>
              </a:rPr>
              <a:t> anterior do olho esquerdo, conjuntiva calma, córne</a:t>
            </a:r>
            <a:r>
              <a:rPr lang="pt-BR" dirty="0">
                <a:latin typeface="Roboto" panose="02000000000000000000" pitchFamily="2" charset="0"/>
              </a:rPr>
              <a:t>a transparente</a:t>
            </a:r>
            <a:r>
              <a:rPr lang="pt-BR" b="0" i="0" dirty="0">
                <a:effectLst/>
                <a:latin typeface="Roboto" panose="02000000000000000000" pitchFamily="2" charset="0"/>
              </a:rPr>
              <a:t>, câmara anterior </a:t>
            </a:r>
            <a:r>
              <a:rPr lang="pt-BR" dirty="0">
                <a:latin typeface="Roboto" panose="02000000000000000000" pitchFamily="2" charset="0"/>
              </a:rPr>
              <a:t>formada, sem </a:t>
            </a:r>
            <a:r>
              <a:rPr lang="pt-BR" b="0" i="0" dirty="0">
                <a:effectLst/>
                <a:latin typeface="Roboto" panose="02000000000000000000" pitchFamily="2" charset="0"/>
              </a:rPr>
              <a:t>reação de câmara anterior, íris trófica,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fácica</a:t>
            </a:r>
            <a:r>
              <a:rPr lang="pt-BR" b="0" i="0" dirty="0">
                <a:effectLst/>
                <a:latin typeface="Roboto" panose="02000000000000000000" pitchFamily="2" charset="0"/>
              </a:rPr>
              <a:t>, sendo possível visualizar através de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biomicroscopia</a:t>
            </a:r>
            <a:r>
              <a:rPr lang="pt-BR" b="0" i="0" dirty="0">
                <a:effectLst/>
                <a:latin typeface="Roboto" panose="02000000000000000000" pitchFamily="2" charset="0"/>
              </a:rPr>
              <a:t> a presença de folheto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retiniano</a:t>
            </a:r>
            <a:r>
              <a:rPr lang="pt-BR" b="0" i="0" dirty="0">
                <a:effectLst/>
                <a:latin typeface="Roboto" panose="02000000000000000000" pitchFamily="2" charset="0"/>
              </a:rPr>
              <a:t> descolado móvel à movimentação ocular. A pressão intraocular era de 16 mmHg em olho direito e </a:t>
            </a:r>
            <a:r>
              <a:rPr lang="pt-BR" dirty="0">
                <a:latin typeface="Roboto" panose="02000000000000000000" pitchFamily="2" charset="0"/>
              </a:rPr>
              <a:t>12</a:t>
            </a:r>
            <a:r>
              <a:rPr lang="pt-BR" b="0" i="0" dirty="0">
                <a:effectLst/>
                <a:latin typeface="Roboto" panose="02000000000000000000" pitchFamily="2" charset="0"/>
              </a:rPr>
              <a:t> mmHg em olho esquerdo.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Fundoscopia</a:t>
            </a:r>
            <a:r>
              <a:rPr lang="pt-BR" b="0" i="0" dirty="0">
                <a:effectLst/>
                <a:latin typeface="Roboto" panose="02000000000000000000" pitchFamily="2" charset="0"/>
              </a:rPr>
              <a:t> de olho direito sem alterações e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fundoscopia</a:t>
            </a:r>
            <a:r>
              <a:rPr lang="pt-BR" b="0" i="0" dirty="0">
                <a:effectLst/>
                <a:latin typeface="Roboto" panose="02000000000000000000" pitchFamily="2" charset="0"/>
              </a:rPr>
              <a:t> de olho esquerdo com presença de descolamento de retina total com presença de rotura gigante superior. Seguem imagens referentes </a:t>
            </a:r>
            <a:r>
              <a:rPr lang="pt-BR" dirty="0">
                <a:latin typeface="Roboto" panose="02000000000000000000" pitchFamily="2" charset="0"/>
              </a:rPr>
              <a:t>à</a:t>
            </a:r>
            <a:r>
              <a:rPr lang="pt-BR" b="0" i="0" dirty="0">
                <a:effectLst/>
                <a:latin typeface="Roboto" panose="02000000000000000000" pitchFamily="2" charset="0"/>
              </a:rPr>
              <a:t> presença do folheto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retiniano</a:t>
            </a:r>
            <a:r>
              <a:rPr lang="pt-BR" b="0" i="0" dirty="0">
                <a:effectLst/>
                <a:latin typeface="Roboto" panose="02000000000000000000" pitchFamily="2" charset="0"/>
              </a:rPr>
              <a:t> descolado visualizado atrav</a:t>
            </a:r>
            <a:r>
              <a:rPr lang="pt-BR" dirty="0">
                <a:latin typeface="Roboto" panose="02000000000000000000" pitchFamily="2" charset="0"/>
              </a:rPr>
              <a:t>és da </a:t>
            </a:r>
            <a:r>
              <a:rPr lang="pt-BR" dirty="0" err="1">
                <a:latin typeface="Roboto" panose="02000000000000000000" pitchFamily="2" charset="0"/>
              </a:rPr>
              <a:t>biomicroscopia</a:t>
            </a:r>
            <a:r>
              <a:rPr lang="pt-BR" dirty="0">
                <a:latin typeface="Roboto" panose="02000000000000000000" pitchFamily="2" charset="0"/>
              </a:rPr>
              <a:t> anterior, com o diagnóstico de descolamento de retina </a:t>
            </a:r>
            <a:r>
              <a:rPr lang="pt-BR" dirty="0" err="1">
                <a:latin typeface="Roboto" panose="02000000000000000000" pitchFamily="2" charset="0"/>
              </a:rPr>
              <a:t>regmatogênico</a:t>
            </a:r>
            <a:r>
              <a:rPr lang="pt-BR" dirty="0">
                <a:latin typeface="Roboto" panose="02000000000000000000" pitchFamily="2" charset="0"/>
              </a:rPr>
              <a:t> mácula off em olho esquerdo.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C78918-5BCB-EB44-9614-618298ED1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293"/>
          <a:stretch/>
        </p:blipFill>
        <p:spPr>
          <a:xfrm>
            <a:off x="-238919" y="-76200"/>
            <a:ext cx="32813349" cy="44958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F54C645-096A-744F-B176-7CE4680DCF77}"/>
              </a:ext>
            </a:extLst>
          </p:cNvPr>
          <p:cNvSpPr/>
          <p:nvPr/>
        </p:nvSpPr>
        <p:spPr>
          <a:xfrm>
            <a:off x="6100004" y="5867482"/>
            <a:ext cx="2019927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AUTORES:</a:t>
            </a:r>
          </a:p>
          <a:p>
            <a:pPr algn="ctr" defTabSz="914400">
              <a:defRPr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João Gabriel Alexander</a:t>
            </a:r>
            <a:r>
              <a:rPr lang="pt-BR" altLang="pt-BR" sz="96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>
              <a:defRPr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Daniel </a:t>
            </a:r>
            <a:r>
              <a:rPr lang="pt-BR" sz="9600" dirty="0" err="1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Trahtman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 de </a:t>
            </a:r>
            <a:r>
              <a:rPr lang="pt-BR" sz="9600" dirty="0" err="1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Boer</a:t>
            </a:r>
            <a:endParaRPr lang="pt-BR" sz="9600" dirty="0">
              <a:solidFill>
                <a:prstClr val="black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pt-BR" altLang="pt-BR" sz="96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Pedro Leite Costa Franco </a:t>
            </a:r>
            <a:endParaRPr lang="pt-BR" sz="9600" dirty="0">
              <a:solidFill>
                <a:prstClr val="black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9600" dirty="0">
                <a:solidFill>
                  <a:prstClr val="black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Elder Ohara de Oliveira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301E88-FF46-9B4A-B7BA-CCB70C26648D}"/>
              </a:ext>
            </a:extLst>
          </p:cNvPr>
          <p:cNvSpPr txBox="1"/>
          <p:nvPr/>
        </p:nvSpPr>
        <p:spPr>
          <a:xfrm>
            <a:off x="3302794" y="14210528"/>
            <a:ext cx="25793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54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UNIVERSIDADE FEDERAL DE SÃO PAULO – ESCOLA PAULISTA DE MEDICINA (UNIFESP)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14479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F4F202-660C-324C-A812-39C36687B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293"/>
          <a:stretch/>
        </p:blipFill>
        <p:spPr>
          <a:xfrm>
            <a:off x="-238919" y="-76200"/>
            <a:ext cx="32813349" cy="4495800"/>
          </a:xfrm>
          <a:prstGeom prst="rect">
            <a:avLst/>
          </a:prstGeom>
        </p:spPr>
      </p:pic>
      <p:pic>
        <p:nvPicPr>
          <p:cNvPr id="7" name="Imagem 6" descr="Uma imagem contendo vista, tigela, perto, comida&#10;&#10;Descrição gerada automaticamente">
            <a:extLst>
              <a:ext uri="{FF2B5EF4-FFF2-40B4-BE49-F238E27FC236}">
                <a16:creationId xmlns:a16="http://schemas.microsoft.com/office/drawing/2014/main" id="{160FB049-8943-DF45-9F63-480483BE3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77" y="6201569"/>
            <a:ext cx="24414956" cy="1772148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5C86E5-CED0-0641-A854-7AB802BB6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276" y="24565768"/>
            <a:ext cx="24414955" cy="173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0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222</Words>
  <Application>Microsoft Macintosh PowerPoint</Application>
  <PresentationFormat>Personalizar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Dorcas Eliane Alexander</dc:creator>
  <cp:lastModifiedBy>Dorcas Eliane Alexander</cp:lastModifiedBy>
  <cp:revision>9</cp:revision>
  <dcterms:created xsi:type="dcterms:W3CDTF">2024-01-30T01:57:27Z</dcterms:created>
  <dcterms:modified xsi:type="dcterms:W3CDTF">2024-02-01T01:54:05Z</dcterms:modified>
</cp:coreProperties>
</file>