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32399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6"/>
  </p:normalViewPr>
  <p:slideViewPr>
    <p:cSldViewPr snapToGrid="0">
      <p:cViewPr varScale="1">
        <p:scale>
          <a:sx n="13" d="100"/>
          <a:sy n="13" d="100"/>
        </p:scale>
        <p:origin x="303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pt-BR"/>
              <a:t>Clique para editar o título Mestre</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C2C76D3-48D8-BD4A-AC8A-C0F3B1FF5DBF}" type="datetimeFigureOut">
              <a:rPr lang="pt-BR" smtClean="0"/>
              <a:t>27/01/2024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100223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C2C76D3-48D8-BD4A-AC8A-C0F3B1FF5DBF}" type="datetimeFigureOut">
              <a:rPr lang="pt-BR" smtClean="0"/>
              <a:t>27/01/2024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5270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C2C76D3-48D8-BD4A-AC8A-C0F3B1FF5DBF}" type="datetimeFigureOut">
              <a:rPr lang="pt-BR" smtClean="0"/>
              <a:t>27/01/2024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417009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C2C76D3-48D8-BD4A-AC8A-C0F3B1FF5DBF}" type="datetimeFigureOut">
              <a:rPr lang="pt-BR" smtClean="0"/>
              <a:t>27/01/2024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27384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pt-BR"/>
              <a:t>Clique para editar o título Mestre</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0C2C76D3-48D8-BD4A-AC8A-C0F3B1FF5DBF}" type="datetimeFigureOut">
              <a:rPr lang="pt-BR" smtClean="0"/>
              <a:t>27/01/2024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172348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C2C76D3-48D8-BD4A-AC8A-C0F3B1FF5DBF}" type="datetimeFigureOut">
              <a:rPr lang="pt-BR" smtClean="0"/>
              <a:t>27/01/2024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323596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pt-BR"/>
              <a:t>Clique para editar os estilos de texto Mestres</a:t>
            </a:r>
          </a:p>
        </p:txBody>
      </p:sp>
      <p:sp>
        <p:nvSpPr>
          <p:cNvPr id="4" name="Content Placeholder 3"/>
          <p:cNvSpPr>
            <a:spLocks noGrp="1"/>
          </p:cNvSpPr>
          <p:nvPr>
            <p:ph sz="half" idx="2"/>
          </p:nvPr>
        </p:nvSpPr>
        <p:spPr>
          <a:xfrm>
            <a:off x="2231675" y="15780233"/>
            <a:ext cx="13706415" cy="2321034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pt-BR"/>
              <a:t>Clique para editar os estilos de texto Mestres</a:t>
            </a:r>
          </a:p>
        </p:txBody>
      </p:sp>
      <p:sp>
        <p:nvSpPr>
          <p:cNvPr id="6" name="Content Placeholder 5"/>
          <p:cNvSpPr>
            <a:spLocks noGrp="1"/>
          </p:cNvSpPr>
          <p:nvPr>
            <p:ph sz="quarter" idx="4"/>
          </p:nvPr>
        </p:nvSpPr>
        <p:spPr>
          <a:xfrm>
            <a:off x="16402142" y="15780233"/>
            <a:ext cx="13773917" cy="2321034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C2C76D3-48D8-BD4A-AC8A-C0F3B1FF5DBF}" type="datetimeFigureOut">
              <a:rPr lang="pt-BR" smtClean="0"/>
              <a:t>27/01/2024</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27671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C2C76D3-48D8-BD4A-AC8A-C0F3B1FF5DBF}" type="datetimeFigureOut">
              <a:rPr lang="pt-BR" smtClean="0"/>
              <a:t>27/01/2024</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73403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C76D3-48D8-BD4A-AC8A-C0F3B1FF5DBF}" type="datetimeFigureOut">
              <a:rPr lang="pt-BR" smtClean="0"/>
              <a:t>27/01/2024</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68464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pt-BR"/>
              <a:t>Clique para editar o título Mestre</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C2C76D3-48D8-BD4A-AC8A-C0F3B1FF5DBF}" type="datetimeFigureOut">
              <a:rPr lang="pt-BR" smtClean="0"/>
              <a:t>27/01/2024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63270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pt-BR"/>
              <a:t>Clique no ícone para adicionar uma imagem</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C2C76D3-48D8-BD4A-AC8A-C0F3B1FF5DBF}" type="datetimeFigureOut">
              <a:rPr lang="pt-BR" smtClean="0"/>
              <a:t>27/01/2024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F2271B0-A408-B343-8954-99C8F67EDD96}" type="slidenum">
              <a:rPr lang="pt-BR" smtClean="0"/>
              <a:t>‹nº›</a:t>
            </a:fld>
            <a:endParaRPr lang="pt-BR"/>
          </a:p>
        </p:txBody>
      </p:sp>
    </p:spTree>
    <p:extLst>
      <p:ext uri="{BB962C8B-B14F-4D97-AF65-F5344CB8AC3E}">
        <p14:creationId xmlns:p14="http://schemas.microsoft.com/office/powerpoint/2010/main" val="240083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0C2C76D3-48D8-BD4A-AC8A-C0F3B1FF5DBF}" type="datetimeFigureOut">
              <a:rPr lang="pt-BR" smtClean="0"/>
              <a:t>27/01/2024</a:t>
            </a:fld>
            <a:endParaRPr lang="pt-BR"/>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AF2271B0-A408-B343-8954-99C8F67EDD96}" type="slidenum">
              <a:rPr lang="pt-BR" smtClean="0"/>
              <a:t>‹nº›</a:t>
            </a:fld>
            <a:endParaRPr lang="pt-BR"/>
          </a:p>
        </p:txBody>
      </p:sp>
    </p:spTree>
    <p:extLst>
      <p:ext uri="{BB962C8B-B14F-4D97-AF65-F5344CB8AC3E}">
        <p14:creationId xmlns:p14="http://schemas.microsoft.com/office/powerpoint/2010/main" val="993668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466E3-E09A-244D-46AF-810F51DE5E8A}"/>
              </a:ext>
            </a:extLst>
          </p:cNvPr>
          <p:cNvSpPr>
            <a:spLocks noGrp="1"/>
          </p:cNvSpPr>
          <p:nvPr>
            <p:ph type="ctrTitle"/>
          </p:nvPr>
        </p:nvSpPr>
        <p:spPr>
          <a:xfrm>
            <a:off x="3558611" y="11272922"/>
            <a:ext cx="25282066" cy="6778002"/>
          </a:xfrm>
        </p:spPr>
        <p:txBody>
          <a:bodyPr>
            <a:normAutofit/>
          </a:bodyPr>
          <a:lstStyle/>
          <a:p>
            <a:r>
              <a:rPr lang="pt-BR" sz="7200" dirty="0">
                <a:latin typeface="Arial" panose="020B0604020202020204" pitchFamily="34" charset="0"/>
                <a:cs typeface="Arial" panose="020B0604020202020204" pitchFamily="34" charset="0"/>
              </a:rPr>
              <a:t>Paula E. I. Gomes¹, Roberta Regina Ignacio Gomes</a:t>
            </a:r>
            <a:r>
              <a:rPr lang="pt-BR" sz="7200" b="1" i="0" baseline="30000" dirty="0">
                <a:effectLst/>
                <a:latin typeface="Google Sans"/>
              </a:rPr>
              <a:t> 2</a:t>
            </a:r>
            <a:r>
              <a:rPr lang="pt-BR" sz="7200" dirty="0">
                <a:latin typeface="Arial" panose="020B0604020202020204" pitchFamily="34" charset="0"/>
                <a:cs typeface="Arial" panose="020B0604020202020204" pitchFamily="34" charset="0"/>
              </a:rPr>
              <a:t>, Jaqueline  Azevedo Leão¹, Breno </a:t>
            </a:r>
            <a:r>
              <a:rPr lang="pt-BR" sz="7200" dirty="0" err="1">
                <a:latin typeface="Arial" panose="020B0604020202020204" pitchFamily="34" charset="0"/>
                <a:cs typeface="Arial" panose="020B0604020202020204" pitchFamily="34" charset="0"/>
              </a:rPr>
              <a:t>Bonadies</a:t>
            </a:r>
            <a:r>
              <a:rPr lang="pt-BR" sz="7200" dirty="0">
                <a:latin typeface="Arial" panose="020B0604020202020204" pitchFamily="34" charset="0"/>
                <a:cs typeface="Arial" panose="020B0604020202020204" pitchFamily="34" charset="0"/>
              </a:rPr>
              <a:t> Andrade¹, Daniela Mello Tonolli¹, Vagner </a:t>
            </a:r>
            <a:r>
              <a:rPr lang="pt-BR" sz="7200" dirty="0" err="1">
                <a:latin typeface="Arial" panose="020B0604020202020204" pitchFamily="34" charset="0"/>
                <a:cs typeface="Arial" panose="020B0604020202020204" pitchFamily="34" charset="0"/>
              </a:rPr>
              <a:t>Loduca</a:t>
            </a:r>
            <a:r>
              <a:rPr lang="pt-BR" sz="7200" dirty="0">
                <a:latin typeface="Arial" panose="020B0604020202020204" pitchFamily="34" charset="0"/>
                <a:cs typeface="Arial" panose="020B0604020202020204" pitchFamily="34" charset="0"/>
              </a:rPr>
              <a:t> Lima¹. </a:t>
            </a:r>
            <a:br>
              <a:rPr lang="pt-BR" sz="10630" dirty="0">
                <a:latin typeface="Arial" panose="020B0604020202020204" pitchFamily="34" charset="0"/>
                <a:cs typeface="Arial" panose="020B0604020202020204" pitchFamily="34" charset="0"/>
              </a:rPr>
            </a:br>
            <a:r>
              <a:rPr lang="pt-BR" sz="5400" dirty="0">
                <a:latin typeface="Arial" panose="020B0604020202020204" pitchFamily="34" charset="0"/>
                <a:cs typeface="Arial" panose="020B0604020202020204" pitchFamily="34" charset="0"/>
              </a:rPr>
              <a:t>1. Faculdade de Medicina do ABC 2. Universidade do Oeste Paulista</a:t>
            </a:r>
          </a:p>
        </p:txBody>
      </p:sp>
      <p:sp>
        <p:nvSpPr>
          <p:cNvPr id="3" name="Subtítulo 2">
            <a:extLst>
              <a:ext uri="{FF2B5EF4-FFF2-40B4-BE49-F238E27FC236}">
                <a16:creationId xmlns:a16="http://schemas.microsoft.com/office/drawing/2014/main" id="{84EC8384-1D2B-61A6-C1F9-AE15EE9B03D5}"/>
              </a:ext>
            </a:extLst>
          </p:cNvPr>
          <p:cNvSpPr>
            <a:spLocks noGrp="1"/>
          </p:cNvSpPr>
          <p:nvPr>
            <p:ph type="subTitle" idx="1"/>
          </p:nvPr>
        </p:nvSpPr>
        <p:spPr>
          <a:xfrm>
            <a:off x="1580130" y="20328716"/>
            <a:ext cx="29932261" cy="12284884"/>
          </a:xfrm>
        </p:spPr>
        <p:txBody>
          <a:bodyPr>
            <a:normAutofit fontScale="25000" lnSpcReduction="20000"/>
          </a:bodyPr>
          <a:lstStyle/>
          <a:p>
            <a:r>
              <a:rPr lang="pt-BR" sz="32000" kern="100" dirty="0" err="1">
                <a:latin typeface="Arial" panose="020B0604020202020204" pitchFamily="34" charset="0"/>
                <a:ea typeface="Calibri" panose="020F0502020204030204" pitchFamily="34" charset="0"/>
                <a:cs typeface="Arial" panose="020B0604020202020204" pitchFamily="34" charset="0"/>
              </a:rPr>
              <a:t>Hidropsia</a:t>
            </a:r>
            <a:r>
              <a:rPr lang="pt-BR" sz="32000" kern="100" dirty="0">
                <a:latin typeface="Arial" panose="020B0604020202020204" pitchFamily="34" charset="0"/>
                <a:ea typeface="Calibri" panose="020F0502020204030204" pitchFamily="34" charset="0"/>
                <a:cs typeface="Arial" panose="020B0604020202020204" pitchFamily="34" charset="0"/>
              </a:rPr>
              <a:t> aguda com </a:t>
            </a:r>
            <a:r>
              <a:rPr lang="pt-BR" sz="32000" kern="100" dirty="0" err="1">
                <a:latin typeface="Arial" panose="020B0604020202020204" pitchFamily="34" charset="0"/>
                <a:ea typeface="Calibri" panose="020F0502020204030204" pitchFamily="34" charset="0"/>
                <a:cs typeface="Arial" panose="020B0604020202020204" pitchFamily="34" charset="0"/>
              </a:rPr>
              <a:t>Seidel</a:t>
            </a:r>
            <a:r>
              <a:rPr lang="pt-BR" sz="32000" kern="100" dirty="0">
                <a:latin typeface="Arial" panose="020B0604020202020204" pitchFamily="34" charset="0"/>
                <a:ea typeface="Calibri" panose="020F0502020204030204" pitchFamily="34" charset="0"/>
                <a:cs typeface="Arial" panose="020B0604020202020204" pitchFamily="34" charset="0"/>
              </a:rPr>
              <a:t> positivo </a:t>
            </a:r>
          </a:p>
          <a:p>
            <a:r>
              <a:rPr lang="pt-BR" sz="32000" kern="100" dirty="0">
                <a:latin typeface="Arial" panose="020B0604020202020204" pitchFamily="34" charset="0"/>
                <a:ea typeface="Calibri" panose="020F0502020204030204" pitchFamily="34" charset="0"/>
                <a:cs typeface="Arial" panose="020B0604020202020204" pitchFamily="34" charset="0"/>
              </a:rPr>
              <a:t> </a:t>
            </a:r>
          </a:p>
          <a:p>
            <a:pPr>
              <a:lnSpc>
                <a:spcPct val="220000"/>
              </a:lnSpc>
            </a:pPr>
            <a:r>
              <a:rPr lang="pt-BR" sz="28800" kern="100" dirty="0">
                <a:latin typeface="Arial" panose="020B0604020202020204" pitchFamily="34" charset="0"/>
                <a:ea typeface="Calibri" panose="020F0502020204030204" pitchFamily="34" charset="0"/>
                <a:cs typeface="Arial" panose="020B0604020202020204" pitchFamily="34" charset="0"/>
              </a:rPr>
              <a:t>O ceratocone é uma desordem no qual ocorre o afilamento, associado a abaulamento central </a:t>
            </a:r>
            <a:r>
              <a:rPr lang="pt-BR" sz="28800" kern="100" dirty="0" err="1">
                <a:latin typeface="Arial" panose="020B0604020202020204" pitchFamily="34" charset="0"/>
                <a:ea typeface="Calibri" panose="020F0502020204030204" pitchFamily="34" charset="0"/>
                <a:cs typeface="Arial" panose="020B0604020202020204" pitchFamily="34" charset="0"/>
              </a:rPr>
              <a:t>corneano</a:t>
            </a:r>
            <a:r>
              <a:rPr lang="pt-BR" sz="28800" kern="100" dirty="0">
                <a:latin typeface="Arial" panose="020B0604020202020204" pitchFamily="34" charset="0"/>
                <a:ea typeface="Calibri" panose="020F0502020204030204" pitchFamily="34" charset="0"/>
                <a:cs typeface="Arial" panose="020B0604020202020204" pitchFamily="34" charset="0"/>
              </a:rPr>
              <a:t>. Roturas na membrana de </a:t>
            </a:r>
            <a:r>
              <a:rPr lang="pt-BR" sz="28800" kern="100" dirty="0" err="1">
                <a:latin typeface="Arial" panose="020B0604020202020204" pitchFamily="34" charset="0"/>
                <a:ea typeface="Calibri" panose="020F0502020204030204" pitchFamily="34" charset="0"/>
                <a:cs typeface="Arial" panose="020B0604020202020204" pitchFamily="34" charset="0"/>
              </a:rPr>
              <a:t>Descemet</a:t>
            </a:r>
            <a:r>
              <a:rPr lang="pt-BR" sz="28800" kern="100" dirty="0">
                <a:latin typeface="Arial" panose="020B0604020202020204" pitchFamily="34" charset="0"/>
                <a:ea typeface="Calibri" panose="020F0502020204030204" pitchFamily="34" charset="0"/>
                <a:cs typeface="Arial" panose="020B0604020202020204" pitchFamily="34" charset="0"/>
              </a:rPr>
              <a:t> podem ocorrer em fases avançadas, causando edema </a:t>
            </a:r>
            <a:r>
              <a:rPr lang="pt-BR" sz="28800" kern="100" dirty="0" err="1">
                <a:latin typeface="Arial" panose="020B0604020202020204" pitchFamily="34" charset="0"/>
                <a:ea typeface="Calibri" panose="020F0502020204030204" pitchFamily="34" charset="0"/>
                <a:cs typeface="Arial" panose="020B0604020202020204" pitchFamily="34" charset="0"/>
              </a:rPr>
              <a:t>corneano</a:t>
            </a:r>
            <a:r>
              <a:rPr lang="pt-BR" sz="28800" kern="100" dirty="0">
                <a:latin typeface="Arial" panose="020B0604020202020204" pitchFamily="34" charset="0"/>
                <a:ea typeface="Calibri" panose="020F0502020204030204" pitchFamily="34" charset="0"/>
                <a:cs typeface="Arial" panose="020B0604020202020204" pitchFamily="34" charset="0"/>
              </a:rPr>
              <a:t> agudo e indolor, denominado </a:t>
            </a:r>
            <a:r>
              <a:rPr lang="pt-BR" sz="28800" kern="100" dirty="0" err="1">
                <a:latin typeface="Arial" panose="020B0604020202020204" pitchFamily="34" charset="0"/>
                <a:ea typeface="Calibri" panose="020F0502020204030204" pitchFamily="34" charset="0"/>
                <a:cs typeface="Arial" panose="020B0604020202020204" pitchFamily="34" charset="0"/>
              </a:rPr>
              <a:t>hidropsia</a:t>
            </a:r>
            <a:r>
              <a:rPr lang="pt-BR" sz="28800" kern="100" dirty="0">
                <a:latin typeface="Arial" panose="020B0604020202020204" pitchFamily="34" charset="0"/>
                <a:ea typeface="Calibri" panose="020F0502020204030204" pitchFamily="34" charset="0"/>
                <a:cs typeface="Arial" panose="020B0604020202020204" pitchFamily="34" charset="0"/>
              </a:rPr>
              <a:t> aguda. Neste caso, o paciente tinha associado a </a:t>
            </a:r>
            <a:r>
              <a:rPr lang="pt-BR" sz="28800" kern="100" dirty="0" err="1">
                <a:latin typeface="Arial" panose="020B0604020202020204" pitchFamily="34" charset="0"/>
                <a:ea typeface="Calibri" panose="020F0502020204030204" pitchFamily="34" charset="0"/>
                <a:cs typeface="Arial" panose="020B0604020202020204" pitchFamily="34" charset="0"/>
              </a:rPr>
              <a:t>hidropsia</a:t>
            </a:r>
            <a:r>
              <a:rPr lang="pt-BR" sz="28800" kern="100" dirty="0">
                <a:latin typeface="Arial" panose="020B0604020202020204" pitchFamily="34" charset="0"/>
                <a:ea typeface="Calibri" panose="020F0502020204030204" pitchFamily="34" charset="0"/>
                <a:cs typeface="Arial" panose="020B0604020202020204" pitchFamily="34" charset="0"/>
              </a:rPr>
              <a:t>, a saída de humor aquoso, pela região de afinamento, denominado sinal de </a:t>
            </a:r>
            <a:r>
              <a:rPr lang="pt-BR" sz="28800" kern="100" dirty="0" err="1">
                <a:latin typeface="Arial" panose="020B0604020202020204" pitchFamily="34" charset="0"/>
                <a:ea typeface="Calibri" panose="020F0502020204030204" pitchFamily="34" charset="0"/>
                <a:cs typeface="Arial" panose="020B0604020202020204" pitchFamily="34" charset="0"/>
              </a:rPr>
              <a:t>Seidel</a:t>
            </a:r>
            <a:r>
              <a:rPr lang="pt-BR" sz="28800" kern="100" dirty="0">
                <a:latin typeface="Arial" panose="020B0604020202020204" pitchFamily="34" charset="0"/>
                <a:ea typeface="Calibri" panose="020F0502020204030204" pitchFamily="34" charset="0"/>
                <a:cs typeface="Arial" panose="020B0604020202020204" pitchFamily="34" charset="0"/>
              </a:rPr>
              <a:t> positivo. </a:t>
            </a:r>
          </a:p>
          <a:p>
            <a:endParaRPr lang="pt-BR" dirty="0"/>
          </a:p>
        </p:txBody>
      </p:sp>
      <p:sp>
        <p:nvSpPr>
          <p:cNvPr id="4" name="CaixaDeTexto 3">
            <a:extLst>
              <a:ext uri="{FF2B5EF4-FFF2-40B4-BE49-F238E27FC236}">
                <a16:creationId xmlns:a16="http://schemas.microsoft.com/office/drawing/2014/main" id="{6CCA08FD-2234-2755-A278-0DB0738B24D9}"/>
              </a:ext>
            </a:extLst>
          </p:cNvPr>
          <p:cNvSpPr txBox="1"/>
          <p:nvPr/>
        </p:nvSpPr>
        <p:spPr>
          <a:xfrm>
            <a:off x="4063192" y="15037470"/>
            <a:ext cx="184731" cy="3013454"/>
          </a:xfrm>
          <a:prstGeom prst="rect">
            <a:avLst/>
          </a:prstGeom>
          <a:noFill/>
        </p:spPr>
        <p:txBody>
          <a:bodyPr wrap="none" rtlCol="0">
            <a:spAutoFit/>
          </a:bodyPr>
          <a:lstStyle/>
          <a:p>
            <a:endParaRPr lang="pt-BR" sz="18982" dirty="0"/>
          </a:p>
        </p:txBody>
      </p:sp>
      <p:pic>
        <p:nvPicPr>
          <p:cNvPr id="5" name="Imagem 4">
            <a:extLst>
              <a:ext uri="{FF2B5EF4-FFF2-40B4-BE49-F238E27FC236}">
                <a16:creationId xmlns:a16="http://schemas.microsoft.com/office/drawing/2014/main" id="{7B30630F-1BAC-9C76-9C77-2EB14B721281}"/>
              </a:ext>
            </a:extLst>
          </p:cNvPr>
          <p:cNvPicPr>
            <a:picLocks noChangeAspect="1"/>
          </p:cNvPicPr>
          <p:nvPr/>
        </p:nvPicPr>
        <p:blipFill rotWithShape="1">
          <a:blip r:embed="rId2"/>
          <a:srcRect l="-2861" t="21457" r="13021"/>
          <a:stretch/>
        </p:blipFill>
        <p:spPr>
          <a:xfrm>
            <a:off x="-1158240" y="0"/>
            <a:ext cx="33557528" cy="5852159"/>
          </a:xfrm>
          <a:prstGeom prst="rect">
            <a:avLst/>
          </a:prstGeom>
        </p:spPr>
      </p:pic>
      <p:pic>
        <p:nvPicPr>
          <p:cNvPr id="6" name="Imagem 5">
            <a:extLst>
              <a:ext uri="{FF2B5EF4-FFF2-40B4-BE49-F238E27FC236}">
                <a16:creationId xmlns:a16="http://schemas.microsoft.com/office/drawing/2014/main" id="{E35148A0-2E42-E271-E79C-4C0C3945CDED}"/>
              </a:ext>
            </a:extLst>
          </p:cNvPr>
          <p:cNvPicPr>
            <a:picLocks noChangeAspect="1"/>
          </p:cNvPicPr>
          <p:nvPr/>
        </p:nvPicPr>
        <p:blipFill>
          <a:blip r:embed="rId3"/>
          <a:stretch>
            <a:fillRect/>
          </a:stretch>
        </p:blipFill>
        <p:spPr>
          <a:xfrm>
            <a:off x="21955811" y="6922457"/>
            <a:ext cx="9556580" cy="3352723"/>
          </a:xfrm>
          <a:prstGeom prst="rect">
            <a:avLst/>
          </a:prstGeom>
        </p:spPr>
      </p:pic>
    </p:spTree>
    <p:extLst>
      <p:ext uri="{BB962C8B-B14F-4D97-AF65-F5344CB8AC3E}">
        <p14:creationId xmlns:p14="http://schemas.microsoft.com/office/powerpoint/2010/main" val="407768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380A-1FD1-A0F4-BDD8-74E54E27D637}"/>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a16="http://schemas.microsoft.com/office/drawing/2014/main" id="{8335B895-F919-FF96-FAE7-D26BCCD30C06}"/>
              </a:ext>
            </a:extLst>
          </p:cNvPr>
          <p:cNvPicPr>
            <a:picLocks noGrp="1" noChangeAspect="1"/>
          </p:cNvPicPr>
          <p:nvPr>
            <p:ph idx="1"/>
          </p:nvPr>
        </p:nvPicPr>
        <p:blipFill>
          <a:blip r:embed="rId2"/>
          <a:stretch>
            <a:fillRect/>
          </a:stretch>
        </p:blipFill>
        <p:spPr>
          <a:xfrm>
            <a:off x="260675" y="13533120"/>
            <a:ext cx="31877937" cy="21251957"/>
          </a:xfrm>
          <a:prstGeom prst="rect">
            <a:avLst/>
          </a:prstGeom>
        </p:spPr>
      </p:pic>
      <p:pic>
        <p:nvPicPr>
          <p:cNvPr id="6" name="Imagem 5">
            <a:extLst>
              <a:ext uri="{FF2B5EF4-FFF2-40B4-BE49-F238E27FC236}">
                <a16:creationId xmlns:a16="http://schemas.microsoft.com/office/drawing/2014/main" id="{6DD5908E-E534-67A4-849B-08F0ECD320E6}"/>
              </a:ext>
            </a:extLst>
          </p:cNvPr>
          <p:cNvPicPr>
            <a:picLocks noChangeAspect="1"/>
          </p:cNvPicPr>
          <p:nvPr/>
        </p:nvPicPr>
        <p:blipFill rotWithShape="1">
          <a:blip r:embed="rId3"/>
          <a:srcRect l="-2861" t="21457" r="13021"/>
          <a:stretch/>
        </p:blipFill>
        <p:spPr>
          <a:xfrm>
            <a:off x="-1158240" y="0"/>
            <a:ext cx="33557528" cy="5852159"/>
          </a:xfrm>
          <a:prstGeom prst="rect">
            <a:avLst/>
          </a:prstGeom>
        </p:spPr>
      </p:pic>
    </p:spTree>
    <p:extLst>
      <p:ext uri="{BB962C8B-B14F-4D97-AF65-F5344CB8AC3E}">
        <p14:creationId xmlns:p14="http://schemas.microsoft.com/office/powerpoint/2010/main" val="3054698518"/>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60</TotalTime>
  <Words>115</Words>
  <Application>Microsoft Macintosh PowerPoint</Application>
  <PresentationFormat>Personalizar</PresentationFormat>
  <Paragraphs>4</Paragraphs>
  <Slides>2</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vt:i4>
      </vt:variant>
    </vt:vector>
  </HeadingPairs>
  <TitlesOfParts>
    <vt:vector size="7" baseType="lpstr">
      <vt:lpstr>Arial</vt:lpstr>
      <vt:lpstr>Calibri</vt:lpstr>
      <vt:lpstr>Calibri Light</vt:lpstr>
      <vt:lpstr>Google Sans</vt:lpstr>
      <vt:lpstr>Tema do Office</vt:lpstr>
      <vt:lpstr>Paula E. I. Gomes¹, Roberta Regina Ignacio Gomes 2, Jaqueline  Azevedo Leão¹, Breno Bonadies Andrade¹, Daniela Mello Tonolli¹, Vagner Loduca Lima¹.  1. Faculdade de Medicina do ABC 2. Universidade do Oeste Paulista</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Paula E. I. Gomes, Jaqueline Leão Azevedo, Ana Beatriz Silva Mafaldo, Nicolas Oleinik Pedrosa, Breno Bonadies Andrade, Daniela Mello Tonolli, Vagner Loduca Lima, Roberta Regina Ignacio Gomes.  Faculdade de Medicina do ABC Universidade do Oeste Paulista</dc:title>
  <dc:creator>Microsoft Office User</dc:creator>
  <cp:lastModifiedBy>Microsoft Office User</cp:lastModifiedBy>
  <cp:revision>7</cp:revision>
  <dcterms:created xsi:type="dcterms:W3CDTF">2024-01-27T21:39:31Z</dcterms:created>
  <dcterms:modified xsi:type="dcterms:W3CDTF">2024-01-28T01:43:14Z</dcterms:modified>
</cp:coreProperties>
</file>