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51435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JgUwxvdsHlMm7Z7lcXBMgQZhq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77479" l="0" r="0" t="0"/>
          <a:stretch/>
        </p:blipFill>
        <p:spPr>
          <a:xfrm>
            <a:off x="0" y="0"/>
            <a:ext cx="5143499" cy="65910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66900" y="2060563"/>
            <a:ext cx="24027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/>
              <a:t>A esclerose tuberosa (ET) é uma doença de herança autossômica dominante, sendo a detecção de hamartoma astrocítico da retina um critério maior para o seu diagnóstico</a:t>
            </a:r>
            <a:r>
              <a:rPr baseline="30000" lang="pt-BR" sz="1000">
                <a:solidFill>
                  <a:schemeClr val="dk1"/>
                </a:solidFill>
              </a:rPr>
              <a:t>1</a:t>
            </a:r>
            <a:r>
              <a:rPr lang="pt-BR" sz="900"/>
              <a:t>. O objetivo deste estudo consiste em analisar as características epidemiológicas de pacientes diagnosticados com ET, com ênfase nas alterações oftalmológicas correlacionadas a outras manifestações sistêmicas.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marR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85750" marR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1742" y="562606"/>
            <a:ext cx="50199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600" u="none" cap="none" strike="noStrike">
                <a:solidFill>
                  <a:srgbClr val="000000"/>
                </a:solidFill>
              </a:rPr>
              <a:t>Epidemiologia e manifestações oftalmológicas na Esclerose Tuberosa</a:t>
            </a:r>
            <a:endParaRPr i="0" sz="1600" u="none" cap="none" strike="noStrike">
              <a:solidFill>
                <a:schemeClr val="dk1"/>
              </a:solidFill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97738" y="1082081"/>
            <a:ext cx="4947900" cy="7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Paula Basso Dias</a:t>
            </a:r>
            <a:r>
              <a:rPr b="1" baseline="30000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Bruna Depieri Michels</a:t>
            </a:r>
            <a:r>
              <a:rPr b="1" baseline="30000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Ana Barbara Dias Lopes Urzedo</a:t>
            </a:r>
            <a:r>
              <a:rPr b="1" baseline="30000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Anna Carolina Badotti Linhares</a:t>
            </a:r>
            <a:r>
              <a:rPr b="1" baseline="30000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Kenzo Hokazono</a:t>
            </a:r>
            <a:r>
              <a:rPr b="1" baseline="30000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pt-BR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30000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pt-BR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800">
                <a:solidFill>
                  <a:schemeClr val="dk1"/>
                </a:solidFill>
              </a:rPr>
              <a:t>Departamento de </a:t>
            </a:r>
            <a:r>
              <a:rPr lang="pt-BR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Oftalmologia - Complexo Hospital de Clínicas da UFPR (CHC-UFPR).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DA890C"/>
          </a:solidFill>
          <a:ln cap="flat" cmpd="sng" w="25400">
            <a:solidFill>
              <a:srgbClr val="DA890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571247" y="4802066"/>
            <a:ext cx="25362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A prevalência dos hamartomas retinianos no presente estudo foi de 45,5%, o que é consistente com as taxas observadas em estudos anteriores, como os 44%</a:t>
            </a:r>
            <a:r>
              <a:rPr baseline="30000" lang="pt-BR" sz="900">
                <a:solidFill>
                  <a:schemeClr val="dk1"/>
                </a:solidFill>
              </a:rPr>
              <a:t>2</a:t>
            </a:r>
            <a:r>
              <a:rPr lang="pt-BR" sz="900">
                <a:solidFill>
                  <a:schemeClr val="dk1"/>
                </a:solidFill>
              </a:rPr>
              <a:t> relatados em uma pesquisa britânica com 100 pacientes e os 48,9%</a:t>
            </a:r>
            <a:r>
              <a:rPr baseline="30000" lang="pt-BR" sz="900">
                <a:solidFill>
                  <a:schemeClr val="dk1"/>
                </a:solidFill>
              </a:rPr>
              <a:t>3</a:t>
            </a:r>
            <a:r>
              <a:rPr lang="pt-BR" sz="900">
                <a:solidFill>
                  <a:schemeClr val="dk1"/>
                </a:solidFill>
              </a:rPr>
              <a:t> identificados em uma amostra de 139 pacientes.</a:t>
            </a:r>
            <a:r>
              <a:rPr lang="pt-BR" sz="900"/>
              <a:t> A elevada prevalência de alterações retinianas em pacientes com ET destaca a importância da avaliação oftalmológica. Além disso, a gravidade das manifestações sistêmicas ressalta a necessidade de uma abordagem multidisciplinar, onde o oftalmologista, entre outros profissionais, compreenda integralmente a doença para otimizar o tratamento do paciente.</a:t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95250" y="4911313"/>
            <a:ext cx="23460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Dos 44 pacientes incluídos na análise, 25 eram do sexo masculino (56,8%) e 19 do sexo feminino (43,2%). A idade média dos participantes foi de 16,81 anos (±DP 13,3, intervalo 0,11–46,0 anos). Entre eles, 20 pacientes (45,5%) apresentaram hamartomas astrocíticos na retina. Destes, 7 pacientes (35%) apresentaram comprometimento unilateral, enquanto 13 (65%) possuíam hamartomas bilaterais. </a:t>
            </a:r>
            <a:r>
              <a:rPr lang="pt-BR" sz="900">
                <a:solidFill>
                  <a:schemeClr val="dk1"/>
                </a:solidFill>
              </a:rPr>
              <a:t>A imagem 1 ilustra a fundoscopia de um paciente com hamartoma astrocítico peripapilar.</a:t>
            </a:r>
            <a:r>
              <a:rPr lang="pt-BR" sz="900">
                <a:solidFill>
                  <a:schemeClr val="dk1"/>
                </a:solidFill>
              </a:rPr>
              <a:t> De um total de 88 olhos analisados, 51,5%  exibiam uma única lesão, 27,3% apresentavam 2 lesões, e 21,2% possuíam ≥ 3 lesões. 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97749" y="8807275"/>
            <a:ext cx="2346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Imagem 1 – Retinografia </a:t>
            </a:r>
            <a:r>
              <a:rPr lang="pt-BR" sz="600">
                <a:solidFill>
                  <a:schemeClr val="dk1"/>
                </a:solidFill>
              </a:rPr>
              <a:t>mostrando h</a:t>
            </a:r>
            <a:r>
              <a:rPr lang="pt-BR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amartoma astroc</a:t>
            </a:r>
            <a:r>
              <a:rPr lang="pt-BR" sz="600">
                <a:solidFill>
                  <a:schemeClr val="dk1"/>
                </a:solidFill>
              </a:rPr>
              <a:t>ítico peripapilar.</a:t>
            </a:r>
            <a:endParaRPr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597497" y="4568750"/>
            <a:ext cx="2483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Gráfico 1 – Prevalência de manifestações sistêmicas dos pacientes diagnosticados com ET.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334201" y="1796575"/>
            <a:ext cx="1868100" cy="264000"/>
          </a:xfrm>
          <a:prstGeom prst="roundRect">
            <a:avLst>
              <a:gd fmla="val 16667" name="adj"/>
            </a:avLst>
          </a:prstGeom>
          <a:solidFill>
            <a:srgbClr val="DA890C"/>
          </a:solidFill>
          <a:ln cap="flat" cmpd="sng" w="25400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sz="1100"/>
          </a:p>
        </p:txBody>
      </p:sp>
      <p:sp>
        <p:nvSpPr>
          <p:cNvPr id="94" name="Google Shape;94;p1"/>
          <p:cNvSpPr/>
          <p:nvPr/>
        </p:nvSpPr>
        <p:spPr>
          <a:xfrm>
            <a:off x="334201" y="3544538"/>
            <a:ext cx="1868100" cy="264000"/>
          </a:xfrm>
          <a:prstGeom prst="roundRect">
            <a:avLst>
              <a:gd fmla="val 16667" name="adj"/>
            </a:avLst>
          </a:prstGeom>
          <a:solidFill>
            <a:srgbClr val="DA890C"/>
          </a:solidFill>
          <a:ln cap="flat" cmpd="sng" w="25400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sz="1100"/>
          </a:p>
        </p:txBody>
      </p:sp>
      <p:sp>
        <p:nvSpPr>
          <p:cNvPr id="95" name="Google Shape;95;p1"/>
          <p:cNvSpPr/>
          <p:nvPr/>
        </p:nvSpPr>
        <p:spPr>
          <a:xfrm>
            <a:off x="334201" y="4648538"/>
            <a:ext cx="1868100" cy="264000"/>
          </a:xfrm>
          <a:prstGeom prst="roundRect">
            <a:avLst>
              <a:gd fmla="val 16667" name="adj"/>
            </a:avLst>
          </a:prstGeom>
          <a:solidFill>
            <a:srgbClr val="DA890C"/>
          </a:solidFill>
          <a:ln cap="flat" cmpd="sng" w="25400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sz="1100"/>
          </a:p>
        </p:txBody>
      </p:sp>
      <p:sp>
        <p:nvSpPr>
          <p:cNvPr id="96" name="Google Shape;96;p1"/>
          <p:cNvSpPr/>
          <p:nvPr/>
        </p:nvSpPr>
        <p:spPr>
          <a:xfrm>
            <a:off x="2905301" y="4840825"/>
            <a:ext cx="1868100" cy="264000"/>
          </a:xfrm>
          <a:prstGeom prst="roundRect">
            <a:avLst>
              <a:gd fmla="val 16667" name="adj"/>
            </a:avLst>
          </a:prstGeom>
          <a:solidFill>
            <a:srgbClr val="DA890C"/>
          </a:solidFill>
          <a:ln cap="flat" cmpd="sng" w="25400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CONCLUSÕES</a:t>
            </a:r>
            <a:endParaRPr sz="1100"/>
          </a:p>
        </p:txBody>
      </p:sp>
      <p:sp>
        <p:nvSpPr>
          <p:cNvPr id="97" name="Google Shape;97;p1"/>
          <p:cNvSpPr txBox="1"/>
          <p:nvPr/>
        </p:nvSpPr>
        <p:spPr>
          <a:xfrm>
            <a:off x="2597500" y="7637200"/>
            <a:ext cx="2483700" cy="14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65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</a:rPr>
              <a:t>1. Hodgson N, Kinori M, Goldbaum MH, Robbins SL. Ophthalmic manifestations of tuberous sclerosis: a review. Clin Exp Ophthalmol. 2017 Jan;45(1):81-86. doi: 10.1111/ceo.12806. Epub 2016 Sep 15. PMID: 27447981.</a:t>
            </a:r>
            <a:endParaRPr sz="7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65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</a:rPr>
              <a:t>2. Rowley SA, O'Callaghan FJ, Osborne JP. Ophthalmic manifestations of tuberous sclerosis: a population based study. Br J Ophthalmol. 2001 Apr;85(4):420-3. doi: 10.1136/bjo.85.4.420. PMID: 11264130; PMCID: PMC1723924.</a:t>
            </a:r>
            <a:endParaRPr sz="7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65"/>
              </a:spcBef>
              <a:spcAft>
                <a:spcPts val="0"/>
              </a:spcAft>
              <a:buNone/>
            </a:pPr>
            <a:r>
              <a:rPr lang="pt-BR" sz="700">
                <a:solidFill>
                  <a:schemeClr val="dk1"/>
                </a:solidFill>
              </a:rPr>
              <a:t>3. Robertson DM. Ophthalmic manifestations of tuberous sclerosis. Ann N Y Acad Sci. 1991;615:17-25. doi: 10.1111/j.1749-6632.1991.tb37744.x. PMID: 2039142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905301" y="7441038"/>
            <a:ext cx="1868100" cy="264000"/>
          </a:xfrm>
          <a:prstGeom prst="roundRect">
            <a:avLst>
              <a:gd fmla="val 16667" name="adj"/>
            </a:avLst>
          </a:prstGeom>
          <a:solidFill>
            <a:srgbClr val="DA890C"/>
          </a:solidFill>
          <a:ln cap="flat" cmpd="sng" w="25400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sz="1100"/>
          </a:p>
        </p:txBody>
      </p:sp>
      <p:sp>
        <p:nvSpPr>
          <p:cNvPr id="99" name="Google Shape;99;p1"/>
          <p:cNvSpPr txBox="1"/>
          <p:nvPr/>
        </p:nvSpPr>
        <p:spPr>
          <a:xfrm>
            <a:off x="38700" y="3757950"/>
            <a:ext cx="24591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Estudo observacional transversal, no qual foram conduzidas entrevistas presenciais, fundoscopia e retinografia em uma amostra composta por 44 pacientes previamente diagnosticados com ET.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-2721825" y="1968175"/>
            <a:ext cx="300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4">
            <a:alphaModFix/>
          </a:blip>
          <a:srcRect b="1861" l="17888" r="17881" t="2663"/>
          <a:stretch/>
        </p:blipFill>
        <p:spPr>
          <a:xfrm>
            <a:off x="455324" y="7220125"/>
            <a:ext cx="1630863" cy="1615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"/>
          <p:cNvSpPr txBox="1"/>
          <p:nvPr/>
        </p:nvSpPr>
        <p:spPr>
          <a:xfrm>
            <a:off x="2597500" y="1713025"/>
            <a:ext cx="24837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00">
                <a:solidFill>
                  <a:schemeClr val="dk1"/>
                </a:solidFill>
              </a:rPr>
              <a:t>Além disso, a avaliação da acuidade visual em 64 olhos revelou que 93,7% alcançaram uma visão &gt;20/40 na melhor correção, 3,15% entre 20/40 e 20/400, e 3,15% apresentaram visão &lt;20/400. Dados referentes às manifestações sistêmicas estão no gráfico 1. </a:t>
            </a:r>
            <a:endParaRPr sz="700">
              <a:solidFill>
                <a:schemeClr val="dk1"/>
              </a:solidFill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71250" y="2801831"/>
            <a:ext cx="2536200" cy="1749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2024-01-09T13:58:08Z</dcterms:created>
  <dc:creator>User</dc:creator>
</cp:coreProperties>
</file>