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564" autoAdjust="0"/>
  </p:normalViewPr>
  <p:slideViewPr>
    <p:cSldViewPr>
      <p:cViewPr>
        <p:scale>
          <a:sx n="140" d="100"/>
          <a:sy n="140" d="100"/>
        </p:scale>
        <p:origin x="808" y="21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4" d="100"/>
        <a:sy n="1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1" y="-86505"/>
            <a:ext cx="5143499" cy="653232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49136" y="1477370"/>
            <a:ext cx="5071490" cy="76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spcCol="108000" rtlCol="0">
            <a:spAutoFit/>
          </a:bodyPr>
          <a:lstStyle/>
          <a:p>
            <a:pPr algn="ctr"/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INTRODUÇÃO</a:t>
            </a:r>
            <a:endParaRPr lang="pt-BR" sz="1000" b="0" strike="noStrike" spc="-1" dirty="0">
              <a:latin typeface="Arial"/>
            </a:endParaRPr>
          </a:p>
          <a:p>
            <a:pPr algn="just"/>
            <a:r>
              <a:rPr lang="pt-BR" sz="1000" dirty="0">
                <a:latin typeface="Arial" pitchFamily="34" charset="0"/>
                <a:cs typeface="Arial" pitchFamily="34" charset="0"/>
              </a:rPr>
              <a:t>O adenoma </a:t>
            </a:r>
            <a:r>
              <a:rPr lang="pt-BR" sz="1000" dirty="0" err="1">
                <a:latin typeface="Arial" pitchFamily="34" charset="0"/>
                <a:cs typeface="Arial" pitchFamily="34" charset="0"/>
              </a:rPr>
              <a:t>pleomórfico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 de glândula lacrimal é benigno, raro, de características epiteliais e mesenquimais sendo denominado tumor misto (¹). Por sua raridade, é pouco estudada e pouco relatada. Artigos publicados mostram casos isolados ou grupos de pequena amostra(²). Incide comumente em pacientes na 4ª e 5ª décadas de vida com crescimento insidioso levando-o à emergência frequentemente devido à proptose e distopia </a:t>
            </a:r>
            <a:r>
              <a:rPr lang="pt-BR" sz="1000" dirty="0" err="1">
                <a:latin typeface="Arial" pitchFamily="34" charset="0"/>
                <a:cs typeface="Arial" pitchFamily="34" charset="0"/>
              </a:rPr>
              <a:t>infero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-medial do globo ocular (³). Objetivando diminuir riscos de </a:t>
            </a:r>
            <a:r>
              <a:rPr lang="pt-BR" sz="1000" dirty="0" err="1">
                <a:latin typeface="Arial" pitchFamily="34" charset="0"/>
                <a:cs typeface="Arial" pitchFamily="34" charset="0"/>
              </a:rPr>
              <a:t>malignização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 e/ou recorrência, deve-se evitar biópsias incisionais ou ressecção incompleta. Este trabalho relata um caso em acompanhamento (³).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Trebuchet MS"/>
              </a:rPr>
              <a:t>MÉTODO</a:t>
            </a:r>
          </a:p>
          <a:p>
            <a:pPr algn="just"/>
            <a:r>
              <a:rPr lang="pt-BR" sz="1000" spc="-1" dirty="0">
                <a:latin typeface="Arial"/>
                <a:ea typeface="Trebuchet MS"/>
              </a:rPr>
              <a:t>Paciente inicialmente atendido e submetido à cirurgia pelo Pronto Socorro da Oftalmologia do HBDF e segue em acompanhamento ambulatorial</a:t>
            </a:r>
          </a:p>
          <a:p>
            <a:pPr algn="just"/>
            <a:endParaRPr lang="pt-BR" sz="1000" strike="noStrike" spc="-1" dirty="0">
              <a:latin typeface="Arial"/>
              <a:ea typeface="Trebuchet MS"/>
            </a:endParaRPr>
          </a:p>
          <a:p>
            <a:pPr algn="ctr"/>
            <a:r>
              <a:rPr lang="pt-BR" sz="1000" b="1" strike="noStrike" spc="-1" dirty="0">
                <a:latin typeface="Arial"/>
                <a:ea typeface="Trebuchet MS"/>
              </a:rPr>
              <a:t>RESULTADO</a:t>
            </a:r>
          </a:p>
          <a:p>
            <a:pPr indent="457200" algn="just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FSO, 38 anos, masculino, queixa-se de alteração na posição do olho esquerdo (OE) sob direito associado à aparecimento de massa sob órbita com início há 3 meses de forma espontânea.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Nega 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trauma, uso de medicamentos ou comorbidades. Ao exame: À palpação: Presença de nodulação superiormente, abaixo do rebordo orbitário, não móvel, medindo 7mm.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Ectoscopia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Ectopia palpebral e proptose OE. Limitação de adução 1+/4+ OE. Acuidade visual (AV) 20/20 e 20/60. Biomicroscopia: Ambos olhos: sem alterações. Pressão Intraocular: olho direito (OD) 12mmhg OE 15mmhg. Fundo de olho (FO): OD sem alterações e OE com edema de papila nasal. TC de órbita da admissão: Formação nodular heterogênea na cavidade orbitária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extraconal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envolvendo glândula lacrimal, comprimindo globo ocular, músculo reto lateral e nervo óptico. Realizada exérese de tumor com separação de material para estudo anatomopatológico.</a:t>
            </a:r>
            <a:r>
              <a:rPr lang="pt-BR" sz="1000" b="1" spc="-1" dirty="0">
                <a:solidFill>
                  <a:schemeClr val="tx1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Biópsia: Adenoma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pleomórfico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glândula lacrimal. 1º DPO apresentou melhora da AV para 20/40. Recebeu alta hospitalar com prednisona 40mg via oral (VO) retornando 50 dias após com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AVsc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OE 20/20p. Nova TC de órbita realizada mostrando  redução das dimensões da lesão expansiva centrada na topografia da glândula lacrimal, bem como menor proptose do bulbo ocular. Aguardando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reabordagem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complementação cirúrgica.</a:t>
            </a:r>
            <a:endParaRPr lang="pt-BR" sz="1000" b="1" spc="-1" dirty="0">
              <a:solidFill>
                <a:schemeClr val="tx1"/>
              </a:solidFill>
              <a:latin typeface="Arial"/>
              <a:cs typeface="Arial" panose="020B0604020202020204" pitchFamily="34" charset="0"/>
            </a:endParaRPr>
          </a:p>
          <a:p>
            <a:pPr indent="457200" algn="just"/>
            <a:endParaRPr lang="pt-BR" sz="1000" b="1" spc="-1" dirty="0">
              <a:latin typeface="Arial"/>
              <a:cs typeface="Arial" panose="020B0604020202020204" pitchFamily="34" charset="0"/>
            </a:endParaRPr>
          </a:p>
          <a:p>
            <a:pPr indent="457200" algn="just"/>
            <a:endParaRPr lang="pt-BR" sz="1000" b="1" spc="-1" dirty="0">
              <a:latin typeface="Arial"/>
              <a:cs typeface="Arial" panose="020B0604020202020204" pitchFamily="34" charset="0"/>
            </a:endParaRPr>
          </a:p>
          <a:p>
            <a:pPr indent="457200" algn="just"/>
            <a:endParaRPr lang="pt-BR" sz="1000" b="1" spc="-1" dirty="0">
              <a:latin typeface="Arial"/>
            </a:endParaRPr>
          </a:p>
          <a:p>
            <a:pPr indent="457200" algn="ctr"/>
            <a:endParaRPr lang="pt-BR" sz="1000" b="1" spc="-1" dirty="0">
              <a:latin typeface="Arial"/>
            </a:endParaRPr>
          </a:p>
          <a:p>
            <a:pPr indent="457200" algn="ctr"/>
            <a:endParaRPr lang="pt-BR" sz="1000" b="1" spc="-1" dirty="0">
              <a:latin typeface="Arial"/>
            </a:endParaRPr>
          </a:p>
          <a:p>
            <a:pPr indent="457200" algn="ctr"/>
            <a:endParaRPr lang="pt-BR" sz="1000" b="1" spc="-1" dirty="0">
              <a:latin typeface="Arial"/>
            </a:endParaRPr>
          </a:p>
          <a:p>
            <a:pPr indent="457200" algn="ctr"/>
            <a:endParaRPr lang="pt-BR" sz="1000" b="0" strike="noStrike" spc="-1" dirty="0">
              <a:latin typeface="Arial"/>
            </a:endParaRPr>
          </a:p>
          <a:p>
            <a:pPr algn="ctr"/>
            <a:endParaRPr lang="pt-BR" sz="1000" b="1" strike="noStrike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pPr algn="ctr"/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Trebuchet MS"/>
              </a:rPr>
              <a:t>CONCLUSÃO</a:t>
            </a:r>
          </a:p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diagnóstico é importante para que o tratamento adequado possa ser estabelecido(¹). A exérese cirúrgica intacta e completa da glândula lacrimal, sem biópsia prévia, é o padrão ouro (³). Tal conduta está diretamente relacionada ao risco de </a:t>
            </a:r>
            <a:r>
              <a:rPr lang="pt-B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malignização</a:t>
            </a:r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ou/e de recidiva (²,³). Os exames indicados para diagnóstico são US ocular, planigrafia e TC de órbita e/ou crânio(³). No caso apresentado, após cirurgia, houve melhora da limitação de adução e AV. </a:t>
            </a:r>
            <a:endParaRPr lang="pt-BR" sz="1000" b="1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endParaRPr lang="pt-BR" sz="1000" b="1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pPr algn="ctr"/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Trebuchet MS"/>
              </a:rPr>
              <a:t>REFERÊNCIAS</a:t>
            </a:r>
            <a:endParaRPr lang="pt-BR" sz="1000" b="1" spc="-1" dirty="0">
              <a:solidFill>
                <a:srgbClr val="000000"/>
              </a:solidFill>
              <a:latin typeface="Arial"/>
              <a:ea typeface="Trebuchet MS"/>
            </a:endParaRPr>
          </a:p>
          <a:p>
            <a:r>
              <a:rPr lang="pt-BR" sz="800" dirty="0">
                <a:solidFill>
                  <a:schemeClr val="tx1"/>
                </a:solidFill>
              </a:rPr>
              <a:t>1. </a:t>
            </a:r>
            <a:r>
              <a:rPr lang="pt-BR" sz="800" dirty="0" err="1">
                <a:solidFill>
                  <a:schemeClr val="tx1"/>
                </a:solidFill>
              </a:rPr>
              <a:t>Horochoski</a:t>
            </a:r>
            <a:r>
              <a:rPr lang="pt-BR" sz="800" dirty="0">
                <a:solidFill>
                  <a:schemeClr val="tx1"/>
                </a:solidFill>
              </a:rPr>
              <a:t> L, Schulz GW, </a:t>
            </a:r>
            <a:r>
              <a:rPr lang="pt-BR" sz="800" dirty="0" err="1">
                <a:solidFill>
                  <a:schemeClr val="tx1"/>
                </a:solidFill>
              </a:rPr>
              <a:t>Koerbel</a:t>
            </a:r>
            <a:r>
              <a:rPr lang="pt-BR" sz="800" dirty="0">
                <a:solidFill>
                  <a:schemeClr val="tx1"/>
                </a:solidFill>
              </a:rPr>
              <a:t> A. Lacrimal </a:t>
            </a:r>
            <a:r>
              <a:rPr lang="pt-BR" sz="800" dirty="0" err="1">
                <a:solidFill>
                  <a:schemeClr val="tx1"/>
                </a:solidFill>
              </a:rPr>
              <a:t>gland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pleomorphic</a:t>
            </a:r>
            <a:r>
              <a:rPr lang="pt-BR" sz="800" dirty="0">
                <a:solidFill>
                  <a:schemeClr val="tx1"/>
                </a:solidFill>
              </a:rPr>
              <a:t> adenoma: a </a:t>
            </a:r>
            <a:r>
              <a:rPr lang="pt-BR" sz="800" dirty="0" err="1">
                <a:solidFill>
                  <a:schemeClr val="tx1"/>
                </a:solidFill>
              </a:rPr>
              <a:t>narrative</a:t>
            </a:r>
            <a:r>
              <a:rPr lang="pt-BR" sz="800" dirty="0">
                <a:solidFill>
                  <a:schemeClr val="tx1"/>
                </a:solidFill>
              </a:rPr>
              <a:t> review. </a:t>
            </a:r>
            <a:r>
              <a:rPr lang="pt-BR" sz="800" dirty="0" err="1">
                <a:solidFill>
                  <a:schemeClr val="tx1"/>
                </a:solidFill>
              </a:rPr>
              <a:t>Arq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Bras</a:t>
            </a:r>
            <a:r>
              <a:rPr lang="pt-BR" sz="800" dirty="0">
                <a:solidFill>
                  <a:schemeClr val="tx1"/>
                </a:solidFill>
              </a:rPr>
              <a:t> Oftalmol. </a:t>
            </a:r>
            <a:r>
              <a:rPr lang="pt-BR" sz="800" dirty="0" err="1">
                <a:solidFill>
                  <a:schemeClr val="tx1"/>
                </a:solidFill>
              </a:rPr>
              <a:t>Available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from</a:t>
            </a:r>
            <a:r>
              <a:rPr lang="pt-BR" sz="800" dirty="0">
                <a:solidFill>
                  <a:schemeClr val="tx1"/>
                </a:solidFill>
              </a:rPr>
              <a:t>: https://</a:t>
            </a:r>
            <a:r>
              <a:rPr lang="pt-BR" sz="800" dirty="0" err="1">
                <a:solidFill>
                  <a:schemeClr val="tx1"/>
                </a:solidFill>
              </a:rPr>
              <a:t>doi.org</a:t>
            </a:r>
            <a:r>
              <a:rPr lang="pt-BR" sz="800" dirty="0">
                <a:solidFill>
                  <a:schemeClr val="tx1"/>
                </a:solidFill>
              </a:rPr>
              <a:t>/10.5935/0004-2749.2022-0057</a:t>
            </a:r>
          </a:p>
          <a:p>
            <a:r>
              <a:rPr lang="pt-BR" sz="800" dirty="0">
                <a:solidFill>
                  <a:schemeClr val="tx1"/>
                </a:solidFill>
              </a:rPr>
              <a:t>2. </a:t>
            </a:r>
            <a:r>
              <a:rPr lang="pt-BR" sz="800" dirty="0" err="1">
                <a:solidFill>
                  <a:schemeClr val="tx1"/>
                </a:solidFill>
              </a:rPr>
              <a:t>Alkatan</a:t>
            </a:r>
            <a:r>
              <a:rPr lang="pt-BR" sz="800" dirty="0">
                <a:solidFill>
                  <a:schemeClr val="tx1"/>
                </a:solidFill>
              </a:rPr>
              <a:t> HM, Al-</a:t>
            </a:r>
            <a:r>
              <a:rPr lang="pt-BR" sz="800" dirty="0" err="1">
                <a:solidFill>
                  <a:schemeClr val="tx1"/>
                </a:solidFill>
              </a:rPr>
              <a:t>Harkan</a:t>
            </a:r>
            <a:r>
              <a:rPr lang="pt-BR" sz="800" dirty="0">
                <a:solidFill>
                  <a:schemeClr val="tx1"/>
                </a:solidFill>
              </a:rPr>
              <a:t> DH, Al-</a:t>
            </a:r>
            <a:r>
              <a:rPr lang="pt-BR" sz="800" dirty="0" err="1">
                <a:solidFill>
                  <a:schemeClr val="tx1"/>
                </a:solidFill>
              </a:rPr>
              <a:t>Mutlaq</a:t>
            </a:r>
            <a:r>
              <a:rPr lang="pt-BR" sz="800" dirty="0">
                <a:solidFill>
                  <a:schemeClr val="tx1"/>
                </a:solidFill>
              </a:rPr>
              <a:t> M, </a:t>
            </a:r>
            <a:r>
              <a:rPr lang="pt-BR" sz="800" dirty="0" err="1">
                <a:solidFill>
                  <a:schemeClr val="tx1"/>
                </a:solidFill>
              </a:rPr>
              <a:t>Maktabi</a:t>
            </a:r>
            <a:r>
              <a:rPr lang="pt-BR" sz="800" dirty="0">
                <a:solidFill>
                  <a:schemeClr val="tx1"/>
                </a:solidFill>
              </a:rPr>
              <a:t> A, </a:t>
            </a:r>
            <a:r>
              <a:rPr lang="pt-BR" sz="800" dirty="0" err="1">
                <a:solidFill>
                  <a:schemeClr val="tx1"/>
                </a:solidFill>
              </a:rPr>
              <a:t>Elkhamary</a:t>
            </a:r>
            <a:r>
              <a:rPr lang="pt-BR" sz="800" dirty="0">
                <a:solidFill>
                  <a:schemeClr val="tx1"/>
                </a:solidFill>
              </a:rPr>
              <a:t> SM. </a:t>
            </a:r>
            <a:r>
              <a:rPr lang="pt-BR" sz="800" dirty="0" err="1">
                <a:solidFill>
                  <a:schemeClr val="tx1"/>
                </a:solidFill>
              </a:rPr>
              <a:t>Epithelial</a:t>
            </a:r>
            <a:r>
              <a:rPr lang="pt-BR" sz="800" dirty="0">
                <a:solidFill>
                  <a:schemeClr val="tx1"/>
                </a:solidFill>
              </a:rPr>
              <a:t> lacrimal </a:t>
            </a:r>
            <a:r>
              <a:rPr lang="pt-BR" sz="800" dirty="0" err="1">
                <a:solidFill>
                  <a:schemeClr val="tx1"/>
                </a:solidFill>
              </a:rPr>
              <a:t>gland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tumors</a:t>
            </a:r>
            <a:r>
              <a:rPr lang="pt-BR" sz="800" dirty="0">
                <a:solidFill>
                  <a:schemeClr val="tx1"/>
                </a:solidFill>
              </a:rPr>
              <a:t>: A </a:t>
            </a:r>
            <a:r>
              <a:rPr lang="pt-BR" sz="800" dirty="0" err="1">
                <a:solidFill>
                  <a:schemeClr val="tx1"/>
                </a:solidFill>
              </a:rPr>
              <a:t>comprehensive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clinicopathologic</a:t>
            </a:r>
            <a:r>
              <a:rPr lang="pt-BR" sz="800" dirty="0">
                <a:solidFill>
                  <a:schemeClr val="tx1"/>
                </a:solidFill>
              </a:rPr>
              <a:t> review </a:t>
            </a:r>
            <a:r>
              <a:rPr lang="pt-BR" sz="800" dirty="0" err="1">
                <a:solidFill>
                  <a:schemeClr val="tx1"/>
                </a:solidFill>
              </a:rPr>
              <a:t>of</a:t>
            </a:r>
            <a:r>
              <a:rPr lang="pt-BR" sz="800" dirty="0">
                <a:solidFill>
                  <a:schemeClr val="tx1"/>
                </a:solidFill>
              </a:rPr>
              <a:t> 26 </a:t>
            </a:r>
            <a:r>
              <a:rPr lang="pt-BR" sz="800" dirty="0" err="1">
                <a:solidFill>
                  <a:schemeClr val="tx1"/>
                </a:solidFill>
              </a:rPr>
              <a:t>lesions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with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radiologic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800" dirty="0" err="1">
                <a:solidFill>
                  <a:schemeClr val="tx1"/>
                </a:solidFill>
              </a:rPr>
              <a:t>correlation</a:t>
            </a:r>
            <a:r>
              <a:rPr lang="pt-BR" sz="800" dirty="0">
                <a:solidFill>
                  <a:schemeClr val="tx1"/>
                </a:solidFill>
              </a:rPr>
              <a:t>. Saudi J </a:t>
            </a:r>
            <a:r>
              <a:rPr lang="pt-BR" sz="800" dirty="0" err="1">
                <a:solidFill>
                  <a:schemeClr val="tx1"/>
                </a:solidFill>
              </a:rPr>
              <a:t>Ophthalmol</a:t>
            </a:r>
            <a:r>
              <a:rPr lang="pt-BR" sz="800" dirty="0">
                <a:solidFill>
                  <a:schemeClr val="tx1"/>
                </a:solidFill>
              </a:rPr>
              <a:t>. 2014 Jan;28(1):49-57. </a:t>
            </a:r>
            <a:r>
              <a:rPr lang="pt-BR" sz="800" dirty="0" err="1">
                <a:solidFill>
                  <a:schemeClr val="tx1"/>
                </a:solidFill>
              </a:rPr>
              <a:t>doi</a:t>
            </a:r>
            <a:r>
              <a:rPr lang="pt-BR" sz="800" dirty="0">
                <a:solidFill>
                  <a:schemeClr val="tx1"/>
                </a:solidFill>
              </a:rPr>
              <a:t>: 10.1016/j.sjopt.2013.12.007. </a:t>
            </a:r>
            <a:r>
              <a:rPr lang="pt-BR" sz="800" dirty="0" err="1">
                <a:solidFill>
                  <a:schemeClr val="tx1"/>
                </a:solidFill>
              </a:rPr>
              <a:t>Epub</a:t>
            </a:r>
            <a:r>
              <a:rPr lang="pt-BR" sz="800" dirty="0">
                <a:solidFill>
                  <a:schemeClr val="tx1"/>
                </a:solidFill>
              </a:rPr>
              <a:t> 2014 Jan 6. PMID: 24526859; PMCID: PMC3923193.</a:t>
            </a:r>
          </a:p>
          <a:p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800" dirty="0" err="1">
                <a:solidFill>
                  <a:schemeClr val="tx1"/>
                </a:solidFill>
              </a:rPr>
              <a:t>Friedhofer</a:t>
            </a:r>
            <a:r>
              <a:rPr lang="pt-BR" sz="800" dirty="0">
                <a:solidFill>
                  <a:schemeClr val="tx1"/>
                </a:solidFill>
              </a:rPr>
              <a:t> H, Mendonça FPP, Salles AG, Ferreira MC. Adenoma </a:t>
            </a:r>
            <a:r>
              <a:rPr lang="pt-BR" sz="800" dirty="0" err="1">
                <a:solidFill>
                  <a:schemeClr val="tx1"/>
                </a:solidFill>
              </a:rPr>
              <a:t>Pleomórfico</a:t>
            </a:r>
            <a:r>
              <a:rPr lang="pt-BR" sz="800" dirty="0">
                <a:solidFill>
                  <a:schemeClr val="tx1"/>
                </a:solidFill>
              </a:rPr>
              <a:t> de Glândula Lacrimal - Relato de Caso. Rev. Bras. Cir. Plást.1997;12(3):69-74</a:t>
            </a:r>
            <a:endParaRPr lang="pt-B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430076"/>
            <a:ext cx="5020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4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DISTOPIA ORBITAL POR TUMOR DE GLÂNDULA LACRIMAL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3479" y="700234"/>
            <a:ext cx="4922276" cy="77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50" strike="noStrike" spc="-1" dirty="0">
                <a:solidFill>
                  <a:srgbClr val="595959"/>
                </a:solidFill>
                <a:latin typeface="Arial"/>
                <a:ea typeface="Arial"/>
              </a:rPr>
              <a:t>Michela Oliveira Rosado¹, Ana Beatriz D. </a:t>
            </a:r>
            <a:r>
              <a:rPr lang="pt-BR" sz="105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Grisolia</a:t>
            </a:r>
            <a:r>
              <a:rPr lang="pt-BR" sz="1050" strike="noStrike" spc="-1" dirty="0">
                <a:solidFill>
                  <a:srgbClr val="595959"/>
                </a:solidFill>
                <a:latin typeface="Arial"/>
                <a:ea typeface="Arial"/>
              </a:rPr>
              <a:t>, Anna Vitória T. Siqueira, Laura </a:t>
            </a:r>
            <a:r>
              <a:rPr lang="pt-BR" sz="1050" spc="-1" dirty="0">
                <a:solidFill>
                  <a:srgbClr val="595959"/>
                </a:solidFill>
                <a:latin typeface="Arial"/>
                <a:ea typeface="Arial"/>
              </a:rPr>
              <a:t>Vieira Silva,</a:t>
            </a:r>
            <a:r>
              <a:rPr lang="pt-BR" sz="1050" strike="noStrike" spc="-1" dirty="0">
                <a:solidFill>
                  <a:srgbClr val="595959"/>
                </a:solidFill>
                <a:latin typeface="Arial"/>
                <a:ea typeface="Arial"/>
              </a:rPr>
              <a:t> Suzane Cristina de L. Filgueira, </a:t>
            </a:r>
            <a:r>
              <a:rPr lang="pt-BR" sz="105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1050" strike="noStrike" spc="-1" dirty="0">
                <a:solidFill>
                  <a:srgbClr val="595959"/>
                </a:solidFill>
                <a:latin typeface="Arial"/>
                <a:ea typeface="Arial"/>
              </a:rPr>
              <a:t> Priscila G. Felix </a:t>
            </a:r>
            <a:endParaRPr lang="pt-BR" sz="105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50" b="1" strike="noStrike" spc="-1" dirty="0">
                <a:solidFill>
                  <a:srgbClr val="595959"/>
                </a:solidFill>
                <a:latin typeface="Arial"/>
                <a:ea typeface="Arial"/>
              </a:rPr>
              <a:t>Departamento de Plástica Ocular - Hospital de Base do Distrito Federal </a:t>
            </a:r>
            <a:endParaRPr lang="pt-BR" sz="1050" b="1" strike="noStrike" spc="-1" dirty="0">
              <a:latin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 descr="C:\Users\LUANNA.LEMOS\Downloads\WhatsApp Image 2023-10-23 at 19.56.55.jpeg">
            <a:extLst>
              <a:ext uri="{FF2B5EF4-FFF2-40B4-BE49-F238E27FC236}">
                <a16:creationId xmlns:a16="http://schemas.microsoft.com/office/drawing/2014/main" id="{BB1107BA-933A-80FB-2547-0B0DF3DFA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881" t="28205" r="-881" b="36567"/>
          <a:stretch/>
        </p:blipFill>
        <p:spPr bwMode="auto">
          <a:xfrm>
            <a:off x="2666883" y="3699203"/>
            <a:ext cx="2332544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647</Words>
  <Application>Microsoft Macintosh PowerPoint</Application>
  <PresentationFormat>Apresentação na tela (16:9)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Michela Rosado</cp:lastModifiedBy>
  <cp:revision>17</cp:revision>
  <dcterms:created xsi:type="dcterms:W3CDTF">2024-01-09T13:58:08Z</dcterms:created>
  <dcterms:modified xsi:type="dcterms:W3CDTF">2024-01-31T00:52:49Z</dcterms:modified>
</cp:coreProperties>
</file>