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32404050" cy="43205400"/>
  <p:notesSz cx="6858000" cy="9144000"/>
  <p:defaultTextStyle>
    <a:defPPr marL="0" marR="0" indent="0" algn="l" defTabSz="259232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648081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296162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944243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2592324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3240405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3888486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4536567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5184648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EDCA73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7" d="100"/>
          <a:sy n="17" d="100"/>
        </p:scale>
        <p:origin x="-1698" y="62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1pPr>
    <a:lvl2pPr indent="648081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2pPr>
    <a:lvl3pPr indent="1296162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3pPr>
    <a:lvl4pPr indent="1944243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4pPr>
    <a:lvl5pPr indent="2592324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5pPr>
    <a:lvl6pPr indent="3240405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6pPr>
    <a:lvl7pPr indent="3888486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7pPr>
    <a:lvl8pPr indent="4536567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8pPr>
    <a:lvl9pPr indent="5184648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8514189"/>
            <a:ext cx="27678462" cy="617702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 de perto de uma flor laranja rodeada por grandes folhas tropicais"/>
          <p:cNvSpPr>
            <a:spLocks noGrp="1"/>
          </p:cNvSpPr>
          <p:nvPr>
            <p:ph type="pic" sz="half" idx="21"/>
          </p:nvPr>
        </p:nvSpPr>
        <p:spPr>
          <a:xfrm>
            <a:off x="7712840" y="13754843"/>
            <a:ext cx="22905068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2194024" y="13754843"/>
            <a:ext cx="13586074" cy="7375301"/>
          </a:xfrm>
          <a:prstGeom prst="rect">
            <a:avLst/>
          </a:prstGeom>
        </p:spPr>
        <p:txBody>
          <a:bodyPr/>
          <a:lstStyle>
            <a:lvl1pPr>
              <a:defRPr sz="261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94024" y="21163894"/>
            <a:ext cx="13586074" cy="761158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 de perto de uma rã de olhos vermelhos sobre uma folha"/>
          <p:cNvSpPr>
            <a:spLocks noGrp="1"/>
          </p:cNvSpPr>
          <p:nvPr>
            <p:ph type="pic" sz="quarter" idx="21"/>
          </p:nvPr>
        </p:nvSpPr>
        <p:spPr>
          <a:xfrm>
            <a:off x="11628328" y="16674583"/>
            <a:ext cx="18531068" cy="12354045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244655" y="16674583"/>
            <a:ext cx="13586077" cy="12354045"/>
          </a:xfrm>
          <a:prstGeom prst="rect">
            <a:avLst/>
          </a:prstGeom>
        </p:spPr>
        <p:txBody>
          <a:bodyPr anchor="ctr"/>
          <a:lstStyle>
            <a:lvl1pPr marL="1750956" indent="-1750956" algn="l">
              <a:spcBef>
                <a:spcPts val="14175"/>
              </a:spcBef>
              <a:buSzPct val="125000"/>
              <a:buChar char="•"/>
              <a:defRPr sz="11900"/>
            </a:lvl1pPr>
            <a:lvl2pPr marL="3335154" indent="-1750956" algn="l">
              <a:spcBef>
                <a:spcPts val="14175"/>
              </a:spcBef>
              <a:buSzPct val="125000"/>
              <a:buChar char="•"/>
              <a:defRPr sz="11900"/>
            </a:lvl2pPr>
            <a:lvl3pPr marL="4919352" indent="-1750956" algn="l">
              <a:spcBef>
                <a:spcPts val="14175"/>
              </a:spcBef>
              <a:buSzPct val="125000"/>
              <a:buChar char="•"/>
              <a:defRPr sz="11900"/>
            </a:lvl3pPr>
            <a:lvl4pPr marL="6503550" indent="-1750956" algn="l">
              <a:spcBef>
                <a:spcPts val="14175"/>
              </a:spcBef>
              <a:buSzPct val="125000"/>
              <a:buChar char="•"/>
              <a:defRPr sz="11900"/>
            </a:lvl4pPr>
            <a:lvl5pPr marL="8087748" indent="-1750956" algn="l">
              <a:spcBef>
                <a:spcPts val="14175"/>
              </a:spcBef>
              <a:buSzPct val="125000"/>
              <a:buChar char="•"/>
              <a:defRPr sz="1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244654" y="14851856"/>
            <a:ext cx="27914742" cy="13501688"/>
          </a:xfrm>
          <a:prstGeom prst="rect">
            <a:avLst/>
          </a:prstGeom>
        </p:spPr>
        <p:txBody>
          <a:bodyPr anchor="ctr"/>
          <a:lstStyle>
            <a:lvl1pPr marL="1950242" indent="-1950242" algn="l">
              <a:spcBef>
                <a:spcPts val="18428"/>
              </a:spcBef>
              <a:buSzPct val="125000"/>
              <a:buChar char="•"/>
              <a:defRPr sz="14700"/>
            </a:lvl1pPr>
            <a:lvl2pPr marL="3750467" indent="-1950242" algn="l">
              <a:spcBef>
                <a:spcPts val="18428"/>
              </a:spcBef>
              <a:buSzPct val="125000"/>
              <a:buChar char="•"/>
              <a:defRPr sz="14700"/>
            </a:lvl2pPr>
            <a:lvl3pPr marL="5550692" indent="-1950242" algn="l">
              <a:spcBef>
                <a:spcPts val="18428"/>
              </a:spcBef>
              <a:buSzPct val="125000"/>
              <a:buChar char="•"/>
              <a:defRPr sz="14700"/>
            </a:lvl3pPr>
            <a:lvl4pPr marL="7350917" indent="-1950242" algn="l">
              <a:spcBef>
                <a:spcPts val="18428"/>
              </a:spcBef>
              <a:buSzPct val="125000"/>
              <a:buChar char="•"/>
              <a:defRPr sz="14700"/>
            </a:lvl4pPr>
            <a:lvl5pPr marL="9151142" indent="-1950242" algn="l">
              <a:spcBef>
                <a:spcPts val="18428"/>
              </a:spcBef>
              <a:buSzPct val="125000"/>
              <a:buChar char="•"/>
              <a:defRPr sz="14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 de perto de uma flor laranja rodeada por grandes folhas tropicais"/>
          <p:cNvSpPr>
            <a:spLocks noGrp="1"/>
          </p:cNvSpPr>
          <p:nvPr>
            <p:ph type="pic" sz="quarter" idx="21"/>
          </p:nvPr>
        </p:nvSpPr>
        <p:spPr>
          <a:xfrm>
            <a:off x="20321801" y="21619577"/>
            <a:ext cx="11084737" cy="7375298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4" name="Imagem de perto de uma rã de olhos vermelhos sobre uma folha"/>
          <p:cNvSpPr>
            <a:spLocks noGrp="1"/>
          </p:cNvSpPr>
          <p:nvPr>
            <p:ph type="pic" sz="quarter" idx="22"/>
          </p:nvPr>
        </p:nvSpPr>
        <p:spPr>
          <a:xfrm>
            <a:off x="19746217" y="13754843"/>
            <a:ext cx="11062947" cy="7375301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5" name="Rio correndo por uma floresta tropical"/>
          <p:cNvSpPr>
            <a:spLocks noGrp="1"/>
          </p:cNvSpPr>
          <p:nvPr>
            <p:ph type="pic" sz="half" idx="23"/>
          </p:nvPr>
        </p:nvSpPr>
        <p:spPr>
          <a:xfrm>
            <a:off x="865433" y="13754843"/>
            <a:ext cx="20310640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21"/>
          </p:nvPr>
        </p:nvSpPr>
        <p:spPr>
          <a:xfrm>
            <a:off x="3172897" y="24387421"/>
            <a:ext cx="26075136" cy="1613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6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22"/>
          </p:nvPr>
        </p:nvSpPr>
        <p:spPr>
          <a:xfrm>
            <a:off x="3172897" y="19920763"/>
            <a:ext cx="26075136" cy="23850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7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o correndo por uma floresta tropical"/>
          <p:cNvSpPr>
            <a:spLocks noGrp="1"/>
          </p:cNvSpPr>
          <p:nvPr>
            <p:ph type="pic" idx="21"/>
          </p:nvPr>
        </p:nvSpPr>
        <p:spPr>
          <a:xfrm>
            <a:off x="0" y="9445554"/>
            <a:ext cx="32404050" cy="24314292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5543817"/>
            <a:ext cx="27678462" cy="6177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362794" y="21889612"/>
            <a:ext cx="27678462" cy="21096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587594" y="29872483"/>
            <a:ext cx="1641553" cy="1275106"/>
          </a:xfrm>
          <a:prstGeom prst="rect">
            <a:avLst/>
          </a:prstGeom>
          <a:ln w="3175">
            <a:miter lim="400000"/>
          </a:ln>
        </p:spPr>
        <p:txBody>
          <a:bodyPr wrap="none" lIns="67507" tIns="67507" rIns="67507" bIns="67507">
            <a:spAutoFit/>
          </a:bodyPr>
          <a:lstStyle>
            <a:lvl1pPr>
              <a:defRPr sz="7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648081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296162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944243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2592324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3240405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3888486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4536567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5184648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ERATOCONJUNTIVITE VERNAL"/>
          <p:cNvSpPr txBox="1"/>
          <p:nvPr/>
        </p:nvSpPr>
        <p:spPr>
          <a:xfrm>
            <a:off x="705694" y="7315100"/>
            <a:ext cx="30784063" cy="629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>
            <a:lvl1pPr>
              <a:defRPr sz="4500">
                <a:solidFill>
                  <a:srgbClr val="A1E1C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pt-BR" sz="20000" smtClean="0">
                <a:solidFill>
                  <a:schemeClr val="accent1">
                    <a:lumMod val="75000"/>
                  </a:schemeClr>
                </a:solidFill>
              </a:rPr>
              <a:t>Maculopatia em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pt-BR" sz="20000" smtClean="0">
                <a:solidFill>
                  <a:schemeClr val="accent1">
                    <a:lumMod val="75000"/>
                  </a:schemeClr>
                </a:solidFill>
              </a:rPr>
              <a:t>Bull’s Eye</a:t>
            </a:r>
            <a:endParaRPr sz="2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Dayana C. Borges…"/>
          <p:cNvSpPr txBox="1"/>
          <p:nvPr/>
        </p:nvSpPr>
        <p:spPr>
          <a:xfrm>
            <a:off x="1" y="29532318"/>
            <a:ext cx="32404049" cy="31525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Stela Souza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Peña¹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Isabela Rosa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Bruzadin¹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Gabrielle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Aredes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Leal, Dafne 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Fernandes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Machado¹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Celso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Busnelo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Moreno¹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Victor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Harasawa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Felipe Alves de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Oliveira¹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Julio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Zaki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Abucham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Neto¹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Vagner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Loduca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Lima¹</a:t>
            </a:r>
            <a:endParaRPr lang="pt-BR" sz="48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pt-BR" sz="5000" i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¹Instituição: Centro Universitário da Faculdade de Medicina do ABC</a:t>
            </a:r>
          </a:p>
        </p:txBody>
      </p:sp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5481" y="33961474"/>
            <a:ext cx="11430080" cy="8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2557367" y="17943265"/>
            <a:ext cx="27217878" cy="6555641"/>
          </a:xfrm>
          <a:prstGeom prst="rect">
            <a:avLst/>
          </a:prstGeom>
          <a:solidFill>
            <a:srgbClr val="FDFBE9"/>
          </a:solidFill>
        </p:spPr>
        <p:txBody>
          <a:bodyPr wrap="square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6000" b="0" dirty="0" smtClean="0">
                <a:solidFill>
                  <a:schemeClr val="bg1"/>
                </a:solidFill>
                <a:sym typeface="Arial"/>
              </a:rPr>
              <a:t>A cloroquina  é utilizada no tratamento de  doenças </a:t>
            </a:r>
            <a:r>
              <a:rPr lang="pt-BR" sz="6000" b="0" dirty="0" err="1" smtClean="0">
                <a:solidFill>
                  <a:schemeClr val="bg1"/>
                </a:solidFill>
                <a:sym typeface="Arial"/>
              </a:rPr>
              <a:t>reumatológicas</a:t>
            </a:r>
            <a:r>
              <a:rPr lang="pt-BR" sz="6000" b="0" dirty="0" smtClean="0">
                <a:solidFill>
                  <a:schemeClr val="bg1"/>
                </a:solidFill>
                <a:sym typeface="Arial"/>
              </a:rPr>
              <a:t>.                  É uma droga que se concentra nas estruturas oculares que contém melanina (epitélio pigmentar da retina, </a:t>
            </a:r>
            <a:r>
              <a:rPr lang="pt-BR" sz="6000" b="0" dirty="0" err="1" smtClean="0">
                <a:solidFill>
                  <a:schemeClr val="bg1"/>
                </a:solidFill>
                <a:sym typeface="Arial"/>
              </a:rPr>
              <a:t>coroide</a:t>
            </a:r>
            <a:r>
              <a:rPr lang="pt-BR" sz="6000" b="0" dirty="0" smtClean="0">
                <a:solidFill>
                  <a:schemeClr val="bg1"/>
                </a:solidFill>
                <a:sym typeface="Arial"/>
              </a:rPr>
              <a:t> e íris) e sua </a:t>
            </a:r>
            <a:r>
              <a:rPr lang="pt-BR" sz="6000" b="0" dirty="0" err="1" smtClean="0">
                <a:solidFill>
                  <a:schemeClr val="bg1"/>
                </a:solidFill>
                <a:sym typeface="Arial"/>
              </a:rPr>
              <a:t>retinotoxicidade</a:t>
            </a:r>
            <a:r>
              <a:rPr lang="pt-BR" sz="6000" b="0" dirty="0" smtClean="0">
                <a:solidFill>
                  <a:schemeClr val="bg1"/>
                </a:solidFill>
                <a:sym typeface="Arial"/>
              </a:rPr>
              <a:t> está relacionada à dose cumulativa total. </a:t>
            </a: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6000" b="0" dirty="0" smtClean="0">
                <a:solidFill>
                  <a:schemeClr val="bg1"/>
                </a:solidFill>
                <a:sym typeface="Arial"/>
              </a:rPr>
              <a:t>A típica </a:t>
            </a:r>
            <a:r>
              <a:rPr lang="pt-BR" sz="6000" b="0" dirty="0" err="1" smtClean="0">
                <a:solidFill>
                  <a:schemeClr val="bg1"/>
                </a:solidFill>
                <a:sym typeface="Arial"/>
              </a:rPr>
              <a:t>maculopatia</a:t>
            </a:r>
            <a:r>
              <a:rPr lang="pt-BR" sz="6000" b="0" dirty="0" smtClean="0">
                <a:solidFill>
                  <a:schemeClr val="bg1"/>
                </a:solidFill>
                <a:sym typeface="Arial"/>
              </a:rPr>
              <a:t> em olho de boi ocorre quando há lesão no epitélio pigmentar da retina, sendo que essa alteração ocorre posteriormente ao dano nos fotorreceptores.</a:t>
            </a:r>
            <a:endParaRPr lang="pt-BR" sz="6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C:\Users\emilio\Downloads\WhatsApp Image 2024-01-28 at 17.27.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491" y="4100390"/>
            <a:ext cx="28289448" cy="18788194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1615" y="23174336"/>
            <a:ext cx="28415846" cy="189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121</Words>
  <PresentationFormat>Personalizar</PresentationFormat>
  <Paragraphs>7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Black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emilio</dc:creator>
  <cp:lastModifiedBy>emilio</cp:lastModifiedBy>
  <cp:revision>38</cp:revision>
  <dcterms:modified xsi:type="dcterms:W3CDTF">2024-01-31T00:46:11Z</dcterms:modified>
</cp:coreProperties>
</file>