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0" autoAdjust="0"/>
    <p:restoredTop sz="95418" autoAdjust="0"/>
  </p:normalViewPr>
  <p:slideViewPr>
    <p:cSldViewPr>
      <p:cViewPr>
        <p:scale>
          <a:sx n="100" d="100"/>
          <a:sy n="100" d="100"/>
        </p:scale>
        <p:origin x="5130" y="72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Agrupar 55">
            <a:extLst>
              <a:ext uri="{FF2B5EF4-FFF2-40B4-BE49-F238E27FC236}">
                <a16:creationId xmlns:a16="http://schemas.microsoft.com/office/drawing/2014/main" id="{EEF3C69D-A58B-2C07-B8FE-F5070388C7EC}"/>
              </a:ext>
            </a:extLst>
          </p:cNvPr>
          <p:cNvGrpSpPr/>
          <p:nvPr/>
        </p:nvGrpSpPr>
        <p:grpSpPr>
          <a:xfrm>
            <a:off x="2077550" y="1331640"/>
            <a:ext cx="1144198" cy="513285"/>
            <a:chOff x="2211085" y="1316466"/>
            <a:chExt cx="1144198" cy="513285"/>
          </a:xfrm>
        </p:grpSpPr>
        <p:pic>
          <p:nvPicPr>
            <p:cNvPr id="1026" name="Picture 2" descr="Ciências Biomédicas USP Ribeirão Preto | Ribeirão Prêto SP">
              <a:extLst>
                <a:ext uri="{FF2B5EF4-FFF2-40B4-BE49-F238E27FC236}">
                  <a16:creationId xmlns:a16="http://schemas.microsoft.com/office/drawing/2014/main" id="{6072146D-8B0B-1826-5584-63154E33AFD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3817"/>
            <a:stretch/>
          </p:blipFill>
          <p:spPr bwMode="auto">
            <a:xfrm>
              <a:off x="2211085" y="1316466"/>
              <a:ext cx="721329" cy="5132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Imagem 51">
              <a:extLst>
                <a:ext uri="{FF2B5EF4-FFF2-40B4-BE49-F238E27FC236}">
                  <a16:creationId xmlns:a16="http://schemas.microsoft.com/office/drawing/2014/main" id="{CCC56D5A-49D0-B123-9EE2-DDE5A0514D6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101"/>
            <a:stretch/>
          </p:blipFill>
          <p:spPr>
            <a:xfrm>
              <a:off x="2931790" y="1360211"/>
              <a:ext cx="423493" cy="403477"/>
            </a:xfrm>
            <a:prstGeom prst="rect">
              <a:avLst/>
            </a:prstGeom>
          </p:spPr>
        </p:pic>
      </p:grpSp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77479"/>
          <a:stretch/>
        </p:blipFill>
        <p:spPr>
          <a:xfrm>
            <a:off x="0" y="0"/>
            <a:ext cx="5143500" cy="659106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123479" y="708518"/>
            <a:ext cx="5020021" cy="479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200" b="1" kern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Clorexidina e toxicidade corneana: estudo de risco e prevenção com relatos da literatura: um alerta aos médicos</a:t>
            </a:r>
            <a:endParaRPr lang="pt-BR" sz="12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59483" y="1095871"/>
            <a:ext cx="49480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7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Diego Rocha Gutierrez; Marcelo Caram Ribeiro Fernandes; Carlos Yuji Nunomura; Eduardo Melani Rocha</a:t>
            </a:r>
          </a:p>
          <a:p>
            <a:pPr algn="ctr"/>
            <a:r>
              <a:rPr lang="pt-BR" altLang="pt-BR" sz="700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Faculdade de Medicina de Ribeirão Preto, Universidade de São Paulo</a:t>
            </a:r>
            <a:endParaRPr lang="en-US" altLang="pt-BR" sz="700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E8ABE4CA-B152-E9EA-0508-2D81057C541C}"/>
              </a:ext>
            </a:extLst>
          </p:cNvPr>
          <p:cNvSpPr txBox="1"/>
          <p:nvPr/>
        </p:nvSpPr>
        <p:spPr>
          <a:xfrm>
            <a:off x="58856" y="1922254"/>
            <a:ext cx="2586035" cy="5533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700" kern="0" dirty="0">
              <a:solidFill>
                <a:srgbClr val="22222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pt-BR" sz="700" kern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Clorexidina é um antisséptico comumente utilizado em cirurgias na face e crânio com consequente potencial contato ocular. Na oftalmologia também é usada como conservante de colírios, produtos de lentes de contato e tratamento para ceratite infecciosa. Relatos de toxicidade corneana a clorexidina existem com diversas concentrações e formas de apresentação. O presente estudo busca esclarecer a associação do uso da clorexidina e toxicidade corneana.</a:t>
            </a:r>
          </a:p>
          <a:p>
            <a:pPr algn="just"/>
            <a:endParaRPr lang="pt-BR" sz="700" kern="0" dirty="0">
              <a:solidFill>
                <a:srgbClr val="222222"/>
              </a:solidFill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700" kern="0" dirty="0">
              <a:solidFill>
                <a:srgbClr val="222222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700" kern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Duas fontes de dados foram usadas: a) Relatos de toxicidade à córnea pela clorexidina com diversas concentrações, em estudos in vitro e relatos de casos, colhidos da literatura médica no PubMed entre 1980 e 2023,</a:t>
            </a:r>
          </a:p>
          <a:p>
            <a:pPr algn="just"/>
            <a:r>
              <a:rPr lang="pt-BR" sz="700" kern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através dos termos “chlorhexidine” AND “córnea”; b) Casos observados por nosso grupo (serviço hospitalar terciário) entre 2021 e 2024 foram compilados em busca do padrão demográfico, clínico e estratégia terapêutica e desfecho.</a:t>
            </a:r>
            <a:endParaRPr lang="pt-BR" sz="7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700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700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pt-BR" sz="700" kern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12 artigos foram encontrados no PubMed. De 2021 a 2024, em nosso serviço, 2 casos de ceratite química grave secundário ao uso de clorexidina foram atendidos. As apresentações que acarretavam dano corneano variavam de acordo com o adjunto (aquoso, degermante e alcoólico) e com a concentração da solução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pt-BR" sz="700" kern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Estudos in vitro da década de 80 indicaram que a toxicidade depende diretamente da concentração, sendo o endotélio mais susceptível do que o epitélio¹. Na formulação aquosa, concentrações menores que 1% foram toleradas em córneas de coelhos²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pt-BR" sz="700" kern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Nos relatos de caso coletados da literatura foram vistos 28 casos de toxicidade corneana grave ³</a:t>
            </a:r>
            <a:r>
              <a:rPr lang="pt-BR" sz="700" kern="0" baseline="300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-12</a:t>
            </a:r>
            <a:r>
              <a:rPr lang="pt-BR" sz="700" kern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Apenas em 3 casos a via de contato foi através do endotélio com o uso inadvertido de clorexidina a 0,02% no lugar de solução salina balanceada³. No restante, a via de toxicidade foi o epitélio corneano. O perfil epidemiológico dos pacientes era de 60,7% do sexo feminino, com idade média de 49 anos, submetidas a cirurgia em face ou crânio. 13 pacientes foram submetidos a transplante de córnea e a acuidade visual foi superior a 0,5 em apenas 4 casos. </a:t>
            </a:r>
            <a:r>
              <a:rPr lang="pt-BR" sz="600" kern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pt-BR" sz="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800" kern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pt-BR" sz="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B0238312-BAF2-9585-EF72-D5638C77BE3E}"/>
              </a:ext>
            </a:extLst>
          </p:cNvPr>
          <p:cNvSpPr txBox="1"/>
          <p:nvPr/>
        </p:nvSpPr>
        <p:spPr>
          <a:xfrm>
            <a:off x="2566256" y="1840238"/>
            <a:ext cx="2586036" cy="8099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pt-BR" sz="700" kern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apresentação mais comum dos estudos foi a clorexidina alcoólica a 4%</a:t>
            </a:r>
            <a:r>
              <a:rPr lang="pt-BR" sz="700" kern="0" baseline="300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4-5</a:t>
            </a:r>
            <a:r>
              <a:rPr lang="pt-BR" sz="700" kern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Porém, casos de toxicidade grave com clorexidina aquosa a 2% foram vistos em nosso serviço. Também foi descrito defeito epitelial persistente com o uso de colírio de clorexidina, comumente empregado para tratamento de Acanthamoeba</a:t>
            </a:r>
            <a:r>
              <a:rPr lang="pt-BR" sz="700" kern="0" baseline="300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</a:t>
            </a:r>
            <a:r>
              <a:rPr lang="pt-BR" sz="700" kern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pt-BR" sz="7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pt-BR" sz="700" kern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Lesões com concentrações mais elevadas de clorexidina (20%) foram as que apresentaram o pior desfecho</a:t>
            </a:r>
            <a:r>
              <a:rPr lang="pt-BR" sz="700" kern="0" baseline="300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</a:t>
            </a:r>
            <a:r>
              <a:rPr lang="pt-BR" sz="700" kern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Foram observados também uma relação direta de gravide com o tempo de contato com a superfície ocular</a:t>
            </a:r>
            <a:r>
              <a:rPr lang="pt-BR" sz="700" kern="0" baseline="300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</a:t>
            </a:r>
            <a:r>
              <a:rPr lang="pt-BR" sz="700" kern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Alternativas existem com eficácia de antissepsia similar, como a iodopolvidona aquosa a 10%</a:t>
            </a:r>
            <a:r>
              <a:rPr lang="pt-BR" sz="700" kern="0" baseline="300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</a:t>
            </a:r>
            <a:r>
              <a:rPr lang="pt-BR" sz="700" kern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pt-BR" sz="7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pt-BR" sz="700" kern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 nosso serviço, 2 casos de ceratite química grave forma avaliados, necessitando de transplante de córnea. A acuidade visual final foi de 0,2 e 0,4 nos olhos acometidos. Ambas as pacientes eram do sexo feminino, com idade de 57 e 63 anos que foram submetidas a cirurgia em face e crânio. Casos de ceratite química leve ou moderada podem ser frequentes com resolução sem comprometimento da acuidade visual final e sem registro oficial das ocorrências. </a:t>
            </a:r>
            <a:endParaRPr lang="pt-BR" sz="700" kern="0" dirty="0">
              <a:solidFill>
                <a:srgbClr val="22222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endParaRPr lang="pt-BR" sz="700" kern="0" dirty="0">
              <a:solidFill>
                <a:srgbClr val="22222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pt-BR" sz="700" kern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Existe um risco de ceratite relacionado ao uso da clorexidina como antisséptico em regiões de potencial contato ocular: tempo de exposição, dose, ve</a:t>
            </a:r>
            <a:r>
              <a:rPr lang="pt-BR" sz="700" kern="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ículo, idade com mais de 40 anos e sexo feminino estão entre os agravantes</a:t>
            </a:r>
            <a:r>
              <a:rPr lang="pt-BR" sz="700" kern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acometimento visual em geral é grave. Apesar disso é utilizado rotineiramente em cirurgias de face, crânio e pálpebras e os riscos são pouco conhecidos por oftalmologistas e outros especialistas. Redução da exposição, tratamento clínico de ceratite e eventualmente o transplante estão entre os recursos terapêuticos. Como principal alternativa está a iodopolvidona aquosa a 10% com custo e eficácia similar.</a:t>
            </a:r>
          </a:p>
          <a:p>
            <a:pPr algn="just">
              <a:lnSpc>
                <a:spcPct val="107000"/>
              </a:lnSpc>
            </a:pPr>
            <a:endParaRPr lang="pt-BR" sz="500" kern="0" dirty="0">
              <a:solidFill>
                <a:srgbClr val="22222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</a:pPr>
            <a:endParaRPr lang="en-US" sz="550" kern="100" dirty="0">
              <a:solidFill>
                <a:srgbClr val="212121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</a:pPr>
            <a:r>
              <a:rPr lang="en-US" sz="550" kern="1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1. Green K, Livingston V, Bowman K, Hull DS. Chlorhexidine effects on corneal epithelium and endothelium. </a:t>
            </a:r>
            <a:r>
              <a:rPr lang="pt-BR" sz="550" kern="1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Arch Ophthalmol. 1980 Jul;98(7):1273-8;</a:t>
            </a:r>
            <a:endParaRPr lang="pt-BR" sz="55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</a:pPr>
            <a:r>
              <a:rPr lang="en-US" sz="550" kern="1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2. Hamill MB, Osato MS, Wilhelmus KR. Experimental evaluation of chlorhexidine gluconate for ocular antisepsis. </a:t>
            </a:r>
            <a:r>
              <a:rPr lang="pt-BR" sz="550" kern="1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Antimicrob Agents Chemother. 1984;</a:t>
            </a:r>
            <a:endParaRPr lang="pt-BR" sz="55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</a:pPr>
            <a:r>
              <a:rPr lang="en-US" sz="550" kern="1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3. Anders N, Wollensak J. Inadvertent use of chlorhexidine instead of balanced salt solution for intraocular irrigation. </a:t>
            </a:r>
            <a:r>
              <a:rPr lang="pt-BR" sz="550" kern="1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J Cataract Refract Surg. 1997 Jul-Aug;23(6):959-62;</a:t>
            </a:r>
            <a:endParaRPr lang="pt-BR" sz="55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</a:pPr>
            <a:r>
              <a:rPr lang="en-US" sz="550" kern="1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4. Tabor E, Bostwick DC, Evans CC. Corneal damage due to eye contact with chlorhexidine gluconate. </a:t>
            </a:r>
            <a:r>
              <a:rPr lang="pt-BR" sz="550" kern="1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JAMA. 1989 Jan 27;261(4):557-8;</a:t>
            </a:r>
            <a:endParaRPr lang="pt-BR" sz="55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</a:pPr>
            <a:r>
              <a:rPr lang="en-US" sz="550" kern="1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5. Bever GJ, Brodie FL, Hwang DG. Corneal Injury from Presurgical Chlorhexidine Skin Preparation. </a:t>
            </a:r>
            <a:r>
              <a:rPr lang="pt-BR" sz="550" kern="1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World Neurosurg. 2016 Dec;96:610.e1-610.e4;</a:t>
            </a:r>
            <a:endParaRPr lang="pt-BR" sz="55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</a:pPr>
            <a:r>
              <a:rPr lang="en-US" sz="550" kern="1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6. Murthy S, Hawksworth NR, Cree I. Progressive ulcerative keratitis related to the use of topical chlorhexidine gluconate (0.02%). </a:t>
            </a:r>
            <a:r>
              <a:rPr lang="pt-BR" sz="550" kern="1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Cornea. 2002 Mar;21(2):237-9;</a:t>
            </a:r>
            <a:endParaRPr lang="pt-BR" sz="55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</a:pPr>
            <a:r>
              <a:rPr lang="en-US" sz="550" kern="1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7. Shigeyasu C, Shimazaki J. Ocular surface reconstruction after exposure to high concentrations of antiseptic solutions. </a:t>
            </a:r>
            <a:r>
              <a:rPr lang="pt-BR" sz="550" kern="1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Cornea. 2012 Jan;31(1):59-65;</a:t>
            </a:r>
            <a:endParaRPr lang="pt-BR" sz="55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</a:pPr>
            <a:r>
              <a:rPr lang="en-US" sz="550" kern="1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8. Bever GJ, Brodie FL, Hwang DG. Corneal Injury from Presurgical Chlorhexidine Skin Preparation. </a:t>
            </a:r>
            <a:r>
              <a:rPr lang="pt-BR" sz="550" kern="1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World Neurosurg. 2016 Dec;96:610.e1-610.e4;</a:t>
            </a:r>
            <a:endParaRPr lang="pt-BR" sz="55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</a:pPr>
            <a:r>
              <a:rPr lang="en-US" sz="550" kern="1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9. Mac Rae SM, Brown B, Edelhauser HF. The corneal toxicity of presurgical skin antiseptics. </a:t>
            </a:r>
            <a:r>
              <a:rPr lang="pt-BR" sz="550" kern="1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Am J Ophthalmol. 1984 Feb;97(2):221-32;</a:t>
            </a:r>
            <a:endParaRPr lang="pt-BR" sz="55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</a:pPr>
            <a:r>
              <a:rPr lang="en-US" sz="550" kern="1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10. Steinsapir KD, Woodward JA. Chlorhexidine Keratitis: Safety of Chlorhexidine as a Facial Antiseptic. </a:t>
            </a:r>
            <a:r>
              <a:rPr lang="pt-BR" sz="550" kern="1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Dermatol Surg. 2017 Jan;43(1):1-6;</a:t>
            </a:r>
            <a:endParaRPr lang="pt-BR" sz="55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</a:pPr>
            <a:r>
              <a:rPr lang="en-US" sz="550" kern="1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11. Christian MM, Cox DO, Smith CV, Onouye T, Moy RL. Ocular damage due to chlorhexidine versus eyeshield thermal injury. </a:t>
            </a:r>
            <a:r>
              <a:rPr lang="pt-BR" sz="550" kern="1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Dermatol Surg. 2001 Feb;27(2):153-7;</a:t>
            </a:r>
            <a:endParaRPr lang="pt-BR" sz="55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t-BR" sz="550" kern="1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12. Liu HY, Yeh PT, Kuo KT, Huang JY, Lin CP, Hou YC. </a:t>
            </a:r>
            <a:r>
              <a:rPr lang="en-US" sz="550" kern="1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Toxic Keratopathy Following the Use of Alcohol-Containing Antiseptics in Nonocular Surgery. </a:t>
            </a:r>
            <a:r>
              <a:rPr lang="pt-BR" sz="550" kern="1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JAMA Ophthalmol. 2016 Apr;134(4):449-52.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t-BR" sz="550" kern="100" dirty="0">
                <a:solidFill>
                  <a:srgbClr val="212121"/>
                </a:solidFill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Apoio: FAEPA; </a:t>
            </a:r>
            <a:r>
              <a:rPr lang="pt-BR" sz="550" kern="100" dirty="0" err="1">
                <a:solidFill>
                  <a:srgbClr val="212121"/>
                </a:solidFill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CAPEs</a:t>
            </a:r>
            <a:r>
              <a:rPr lang="pt-BR" sz="550" kern="100" dirty="0">
                <a:solidFill>
                  <a:srgbClr val="212121"/>
                </a:solidFill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; CNPq e FAPESP</a:t>
            </a:r>
            <a:endParaRPr lang="pt-BR" sz="55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7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7" name="Imagem 36">
            <a:extLst>
              <a:ext uri="{FF2B5EF4-FFF2-40B4-BE49-F238E27FC236}">
                <a16:creationId xmlns:a16="http://schemas.microsoft.com/office/drawing/2014/main" id="{6712120F-C776-7E80-0237-6332318D94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491" y="7092280"/>
            <a:ext cx="2434259" cy="1817580"/>
          </a:xfrm>
          <a:prstGeom prst="rect">
            <a:avLst/>
          </a:prstGeom>
        </p:spPr>
      </p:pic>
      <p:sp>
        <p:nvSpPr>
          <p:cNvPr id="40" name="Retângulo 39">
            <a:extLst>
              <a:ext uri="{FF2B5EF4-FFF2-40B4-BE49-F238E27FC236}">
                <a16:creationId xmlns:a16="http://schemas.microsoft.com/office/drawing/2014/main" id="{9ABF0176-AC02-66E7-9494-B446AA62443D}"/>
              </a:ext>
            </a:extLst>
          </p:cNvPr>
          <p:cNvSpPr/>
          <p:nvPr/>
        </p:nvSpPr>
        <p:spPr>
          <a:xfrm>
            <a:off x="159483" y="1900224"/>
            <a:ext cx="2376000" cy="10487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74DBBA16-7B80-307E-80E1-E54A81905167}"/>
              </a:ext>
            </a:extLst>
          </p:cNvPr>
          <p:cNvSpPr/>
          <p:nvPr/>
        </p:nvSpPr>
        <p:spPr>
          <a:xfrm>
            <a:off x="137491" y="3096763"/>
            <a:ext cx="2376000" cy="7946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MÉTODOS</a:t>
            </a:r>
          </a:p>
        </p:txBody>
      </p:sp>
      <p:sp>
        <p:nvSpPr>
          <p:cNvPr id="46" name="Retângulo 45">
            <a:extLst>
              <a:ext uri="{FF2B5EF4-FFF2-40B4-BE49-F238E27FC236}">
                <a16:creationId xmlns:a16="http://schemas.microsoft.com/office/drawing/2014/main" id="{E6641DF5-6F39-308D-D706-D656F603E3C9}"/>
              </a:ext>
            </a:extLst>
          </p:cNvPr>
          <p:cNvSpPr/>
          <p:nvPr/>
        </p:nvSpPr>
        <p:spPr>
          <a:xfrm>
            <a:off x="163164" y="4149064"/>
            <a:ext cx="2376000" cy="104871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</p:txBody>
      </p:sp>
      <p:sp>
        <p:nvSpPr>
          <p:cNvPr id="47" name="Retângulo 46">
            <a:extLst>
              <a:ext uri="{FF2B5EF4-FFF2-40B4-BE49-F238E27FC236}">
                <a16:creationId xmlns:a16="http://schemas.microsoft.com/office/drawing/2014/main" id="{5C191FA0-01F8-70F7-2C42-91EA5EDA0674}"/>
              </a:ext>
            </a:extLst>
          </p:cNvPr>
          <p:cNvSpPr/>
          <p:nvPr/>
        </p:nvSpPr>
        <p:spPr>
          <a:xfrm>
            <a:off x="2654150" y="4350740"/>
            <a:ext cx="2376000" cy="11786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</a:p>
        </p:txBody>
      </p:sp>
      <p:sp>
        <p:nvSpPr>
          <p:cNvPr id="48" name="Retângulo 47">
            <a:extLst>
              <a:ext uri="{FF2B5EF4-FFF2-40B4-BE49-F238E27FC236}">
                <a16:creationId xmlns:a16="http://schemas.microsoft.com/office/drawing/2014/main" id="{B9D28112-94CB-AA70-C21E-995ECBE1CC1A}"/>
              </a:ext>
            </a:extLst>
          </p:cNvPr>
          <p:cNvSpPr/>
          <p:nvPr/>
        </p:nvSpPr>
        <p:spPr>
          <a:xfrm>
            <a:off x="2661353" y="5929776"/>
            <a:ext cx="2376000" cy="80317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734094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1090</Words>
  <Application>Microsoft Office PowerPoint</Application>
  <PresentationFormat>Apresentação na tela (16:9)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Aptos</vt:lpstr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Diego Rocha Gutierrez</cp:lastModifiedBy>
  <cp:revision>16</cp:revision>
  <dcterms:created xsi:type="dcterms:W3CDTF">2024-01-09T13:58:08Z</dcterms:created>
  <dcterms:modified xsi:type="dcterms:W3CDTF">2024-01-29T23:53:12Z</dcterms:modified>
</cp:coreProperties>
</file>