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32404050" cy="43205400"/>
  <p:notesSz cx="6858000" cy="9144000"/>
  <p:defaultTextStyle>
    <a:defPPr marL="0" marR="0" indent="0" algn="l" defTabSz="259232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648081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296162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944243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2592324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3240405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3888486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4536567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5184648" algn="ctr" defTabSz="26003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1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DFBE9"/>
    <a:srgbClr val="FCF7D4"/>
    <a:srgbClr val="EDCA73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" d="100"/>
          <a:sy n="10" d="100"/>
        </p:scale>
        <p:origin x="-2334" y="-14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1pPr>
    <a:lvl2pPr indent="648081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2pPr>
    <a:lvl3pPr indent="1296162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3pPr>
    <a:lvl4pPr indent="1944243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4pPr>
    <a:lvl5pPr indent="2592324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5pPr>
    <a:lvl6pPr indent="3240405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6pPr>
    <a:lvl7pPr indent="3888486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7pPr>
    <a:lvl8pPr indent="4536567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8pPr>
    <a:lvl9pPr indent="5184648" defTabSz="1296162" latinLnBrk="0">
      <a:lnSpc>
        <a:spcPct val="117999"/>
      </a:lnSpc>
      <a:defRPr sz="6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8514189"/>
            <a:ext cx="27678462" cy="6177023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 de perto de uma flor laranja rodeada por grandes folhas tropicais"/>
          <p:cNvSpPr>
            <a:spLocks noGrp="1"/>
          </p:cNvSpPr>
          <p:nvPr>
            <p:ph type="pic" sz="half" idx="21"/>
          </p:nvPr>
        </p:nvSpPr>
        <p:spPr>
          <a:xfrm>
            <a:off x="7712840" y="13754843"/>
            <a:ext cx="22905068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2194024" y="13754843"/>
            <a:ext cx="13586074" cy="7375301"/>
          </a:xfrm>
          <a:prstGeom prst="rect">
            <a:avLst/>
          </a:prstGeom>
        </p:spPr>
        <p:txBody>
          <a:bodyPr/>
          <a:lstStyle>
            <a:lvl1pPr>
              <a:defRPr sz="261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194024" y="21163894"/>
            <a:ext cx="13586074" cy="7611581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 de perto de uma rã de olhos vermelhos sobre uma folha"/>
          <p:cNvSpPr>
            <a:spLocks noGrp="1"/>
          </p:cNvSpPr>
          <p:nvPr>
            <p:ph type="pic" sz="quarter" idx="21"/>
          </p:nvPr>
        </p:nvSpPr>
        <p:spPr>
          <a:xfrm>
            <a:off x="11628328" y="16674583"/>
            <a:ext cx="18531068" cy="12354045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2244654" y="12961621"/>
            <a:ext cx="27914742" cy="3037881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244655" y="16674583"/>
            <a:ext cx="13586077" cy="12354045"/>
          </a:xfrm>
          <a:prstGeom prst="rect">
            <a:avLst/>
          </a:prstGeom>
        </p:spPr>
        <p:txBody>
          <a:bodyPr anchor="ctr"/>
          <a:lstStyle>
            <a:lvl1pPr marL="1750956" indent="-1750956" algn="l">
              <a:spcBef>
                <a:spcPts val="14175"/>
              </a:spcBef>
              <a:buSzPct val="125000"/>
              <a:buChar char="•"/>
              <a:defRPr sz="11900"/>
            </a:lvl1pPr>
            <a:lvl2pPr marL="3335154" indent="-1750956" algn="l">
              <a:spcBef>
                <a:spcPts val="14175"/>
              </a:spcBef>
              <a:buSzPct val="125000"/>
              <a:buChar char="•"/>
              <a:defRPr sz="11900"/>
            </a:lvl2pPr>
            <a:lvl3pPr marL="4919352" indent="-1750956" algn="l">
              <a:spcBef>
                <a:spcPts val="14175"/>
              </a:spcBef>
              <a:buSzPct val="125000"/>
              <a:buChar char="•"/>
              <a:defRPr sz="11900"/>
            </a:lvl3pPr>
            <a:lvl4pPr marL="6503550" indent="-1750956" algn="l">
              <a:spcBef>
                <a:spcPts val="14175"/>
              </a:spcBef>
              <a:buSzPct val="125000"/>
              <a:buChar char="•"/>
              <a:defRPr sz="11900"/>
            </a:lvl4pPr>
            <a:lvl5pPr marL="8087748" indent="-1750956" algn="l">
              <a:spcBef>
                <a:spcPts val="14175"/>
              </a:spcBef>
              <a:buSzPct val="125000"/>
              <a:buChar char="•"/>
              <a:defRPr sz="119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2244654" y="14851856"/>
            <a:ext cx="27914742" cy="13501688"/>
          </a:xfrm>
          <a:prstGeom prst="rect">
            <a:avLst/>
          </a:prstGeom>
        </p:spPr>
        <p:txBody>
          <a:bodyPr anchor="ctr"/>
          <a:lstStyle>
            <a:lvl1pPr marL="1950242" indent="-1950242" algn="l">
              <a:spcBef>
                <a:spcPts val="18428"/>
              </a:spcBef>
              <a:buSzPct val="125000"/>
              <a:buChar char="•"/>
              <a:defRPr sz="14700"/>
            </a:lvl1pPr>
            <a:lvl2pPr marL="3750467" indent="-1950242" algn="l">
              <a:spcBef>
                <a:spcPts val="18428"/>
              </a:spcBef>
              <a:buSzPct val="125000"/>
              <a:buChar char="•"/>
              <a:defRPr sz="14700"/>
            </a:lvl2pPr>
            <a:lvl3pPr marL="5550692" indent="-1950242" algn="l">
              <a:spcBef>
                <a:spcPts val="18428"/>
              </a:spcBef>
              <a:buSzPct val="125000"/>
              <a:buChar char="•"/>
              <a:defRPr sz="14700"/>
            </a:lvl3pPr>
            <a:lvl4pPr marL="7350917" indent="-1950242" algn="l">
              <a:spcBef>
                <a:spcPts val="18428"/>
              </a:spcBef>
              <a:buSzPct val="125000"/>
              <a:buChar char="•"/>
              <a:defRPr sz="14700"/>
            </a:lvl4pPr>
            <a:lvl5pPr marL="9151142" indent="-1950242" algn="l">
              <a:spcBef>
                <a:spcPts val="18428"/>
              </a:spcBef>
              <a:buSzPct val="125000"/>
              <a:buChar char="•"/>
              <a:defRPr sz="147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 de perto de uma flor laranja rodeada por grandes folhas tropicais"/>
          <p:cNvSpPr>
            <a:spLocks noGrp="1"/>
          </p:cNvSpPr>
          <p:nvPr>
            <p:ph type="pic" sz="quarter" idx="21"/>
          </p:nvPr>
        </p:nvSpPr>
        <p:spPr>
          <a:xfrm>
            <a:off x="20321801" y="21619577"/>
            <a:ext cx="11084737" cy="7375298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4" name="Imagem de perto de uma rã de olhos vermelhos sobre uma folha"/>
          <p:cNvSpPr>
            <a:spLocks noGrp="1"/>
          </p:cNvSpPr>
          <p:nvPr>
            <p:ph type="pic" sz="quarter" idx="22"/>
          </p:nvPr>
        </p:nvSpPr>
        <p:spPr>
          <a:xfrm>
            <a:off x="19746217" y="13754843"/>
            <a:ext cx="11062947" cy="7375301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5" name="Rio correndo por uma floresta tropical"/>
          <p:cNvSpPr>
            <a:spLocks noGrp="1"/>
          </p:cNvSpPr>
          <p:nvPr>
            <p:ph type="pic" sz="half" idx="23"/>
          </p:nvPr>
        </p:nvSpPr>
        <p:spPr>
          <a:xfrm>
            <a:off x="865433" y="13754843"/>
            <a:ext cx="20310640" cy="15240033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>
            <a:spLocks noGrp="1"/>
          </p:cNvSpPr>
          <p:nvPr>
            <p:ph type="body" sz="quarter" idx="21"/>
          </p:nvPr>
        </p:nvSpPr>
        <p:spPr>
          <a:xfrm>
            <a:off x="3172897" y="24387421"/>
            <a:ext cx="26075136" cy="161366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96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22"/>
          </p:nvPr>
        </p:nvSpPr>
        <p:spPr>
          <a:xfrm>
            <a:off x="3172897" y="19920763"/>
            <a:ext cx="26075136" cy="23850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7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io correndo por uma floresta tropical"/>
          <p:cNvSpPr>
            <a:spLocks noGrp="1"/>
          </p:cNvSpPr>
          <p:nvPr>
            <p:ph type="pic" idx="21"/>
          </p:nvPr>
        </p:nvSpPr>
        <p:spPr>
          <a:xfrm>
            <a:off x="0" y="9445554"/>
            <a:ext cx="32404050" cy="24314292"/>
          </a:xfrm>
          <a:prstGeom prst="rect">
            <a:avLst/>
          </a:prstGeom>
        </p:spPr>
        <p:txBody>
          <a:bodyPr lIns="259230" tIns="129613" rIns="259230" bIns="129613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2362794" y="15543817"/>
            <a:ext cx="27678462" cy="61770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507" tIns="67507" rIns="67507" bIns="67507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2362794" y="21889612"/>
            <a:ext cx="27678462" cy="21096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7507" tIns="67507" rIns="67507" bIns="67507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5587594" y="29872483"/>
            <a:ext cx="1641553" cy="1275106"/>
          </a:xfrm>
          <a:prstGeom prst="rect">
            <a:avLst/>
          </a:prstGeom>
          <a:ln w="3175">
            <a:miter lim="400000"/>
          </a:ln>
        </p:spPr>
        <p:txBody>
          <a:bodyPr wrap="none" lIns="67507" tIns="67507" rIns="67507" bIns="67507">
            <a:spAutoFit/>
          </a:bodyPr>
          <a:lstStyle>
            <a:lvl1pPr>
              <a:defRPr sz="7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26003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648081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296162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944243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2592324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3240405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3888486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4536567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5184648" algn="ctr" defTabSz="26003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ERATOCONJUNTIVITE VERNAL"/>
          <p:cNvSpPr txBox="1"/>
          <p:nvPr/>
        </p:nvSpPr>
        <p:spPr>
          <a:xfrm>
            <a:off x="771417" y="7172224"/>
            <a:ext cx="30784063" cy="6291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507" tIns="67507" rIns="67507" bIns="67507" anchor="ctr">
            <a:spAutoFit/>
          </a:bodyPr>
          <a:lstStyle>
            <a:lvl1pPr>
              <a:defRPr sz="4500">
                <a:solidFill>
                  <a:srgbClr val="A1E1C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lang="pt-BR" sz="20000" dirty="0" smtClean="0">
                <a:solidFill>
                  <a:schemeClr val="accent1">
                    <a:lumMod val="75000"/>
                  </a:schemeClr>
                </a:solidFill>
              </a:rPr>
              <a:t>Degeneração Nodular de </a:t>
            </a:r>
            <a:r>
              <a:rPr lang="pt-BR" sz="20000" dirty="0" err="1" smtClean="0">
                <a:solidFill>
                  <a:schemeClr val="accent1">
                    <a:lumMod val="75000"/>
                  </a:schemeClr>
                </a:solidFill>
              </a:rPr>
              <a:t>Salzmann</a:t>
            </a:r>
            <a:endParaRPr sz="20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Dayana C. Borges…"/>
          <p:cNvSpPr txBox="1"/>
          <p:nvPr/>
        </p:nvSpPr>
        <p:spPr>
          <a:xfrm>
            <a:off x="914293" y="29103690"/>
            <a:ext cx="30289712" cy="31525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507" tIns="67507" rIns="67507" bIns="67507" anchor="ctr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Victor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Buchini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de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Freitas¹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,Stela Souza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Peña¹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Nádia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Luna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Zanardo¹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Dafne Fernandes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Machado¹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Carlos Alberto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Waquim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Carbalho¹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Luciano Rabello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Netto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Cirillo¹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Marina Paulino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Gracia¹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Ítala de Moraes Vieira </a:t>
            </a:r>
            <a:r>
              <a:rPr lang="pt-BR" sz="4800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Gatti¹</a:t>
            </a:r>
            <a:r>
              <a:rPr lang="pt-BR" sz="48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pt-BR" sz="5000" i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50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¹Instituição: Centro Universitário da Faculdade de Medicina do ABC</a:t>
            </a:r>
          </a:p>
        </p:txBody>
      </p:sp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32404050" cy="41718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15481" y="33961474"/>
            <a:ext cx="11430080" cy="8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271483" y="18391657"/>
            <a:ext cx="29146704" cy="5139869"/>
          </a:xfrm>
          <a:prstGeom prst="rect">
            <a:avLst/>
          </a:prstGeom>
          <a:solidFill>
            <a:srgbClr val="FDFBE9"/>
          </a:solidFill>
        </p:spPr>
        <p:txBody>
          <a:bodyPr wrap="square">
            <a:spAutoFit/>
          </a:bodyPr>
          <a:lstStyle/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8000" b="0" dirty="0" smtClean="0">
                <a:solidFill>
                  <a:schemeClr val="bg1">
                    <a:lumMod val="85000"/>
                    <a:lumOff val="15000"/>
                  </a:schemeClr>
                </a:solidFill>
                <a:sym typeface="Arial"/>
              </a:rPr>
              <a:t>Degeneração nodular progressiva  que mede 1-3 mm e  é vista anteriormente a camada de </a:t>
            </a:r>
            <a:r>
              <a:rPr lang="pt-BR" sz="8000" b="0" dirty="0" err="1" smtClean="0">
                <a:solidFill>
                  <a:schemeClr val="bg1">
                    <a:lumMod val="85000"/>
                    <a:lumOff val="15000"/>
                  </a:schemeClr>
                </a:solidFill>
                <a:sym typeface="Arial"/>
              </a:rPr>
              <a:t>Bowman</a:t>
            </a:r>
            <a:r>
              <a:rPr lang="pt-BR" sz="8000" b="0" dirty="0" smtClean="0">
                <a:solidFill>
                  <a:schemeClr val="bg1">
                    <a:lumMod val="85000"/>
                    <a:lumOff val="15000"/>
                  </a:schemeClr>
                </a:solidFill>
                <a:sym typeface="Arial"/>
              </a:rPr>
              <a:t>. </a:t>
            </a:r>
          </a:p>
          <a:p>
            <a:pP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pt-BR" sz="8000" b="0" dirty="0" smtClean="0">
                <a:solidFill>
                  <a:schemeClr val="bg1">
                    <a:lumMod val="85000"/>
                    <a:lumOff val="15000"/>
                  </a:schemeClr>
                </a:solidFill>
                <a:sym typeface="Arial"/>
              </a:rPr>
              <a:t>Geralmente assintomática e bilateral, localiza-se próximo ao limbo ou em média periferia </a:t>
            </a:r>
            <a:r>
              <a:rPr lang="pt-BR" sz="8000" b="0" dirty="0" err="1" smtClean="0">
                <a:solidFill>
                  <a:schemeClr val="bg1">
                    <a:lumMod val="85000"/>
                    <a:lumOff val="15000"/>
                  </a:schemeClr>
                </a:solidFill>
                <a:sym typeface="Arial"/>
              </a:rPr>
              <a:t>corneana</a:t>
            </a:r>
            <a:r>
              <a:rPr lang="pt-BR" sz="8800" b="0" dirty="0" smtClean="0">
                <a:solidFill>
                  <a:schemeClr val="bg1">
                    <a:lumMod val="85000"/>
                    <a:lumOff val="15000"/>
                  </a:schemeClr>
                </a:solidFill>
                <a:sym typeface="Arial"/>
              </a:rPr>
              <a:t>.</a:t>
            </a:r>
            <a:endParaRPr lang="pt-BR" sz="88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isciplina de Oftalmologia da Faculdade de Medicina do ABC"/>
          <p:cNvSpPr>
            <a:spLocks noChangeAspect="1" noChangeArrowheads="1"/>
          </p:cNvSpPr>
          <p:nvPr/>
        </p:nvSpPr>
        <p:spPr bwMode="auto">
          <a:xfrm>
            <a:off x="441055" y="-409551"/>
            <a:ext cx="864108" cy="864111"/>
          </a:xfrm>
          <a:prstGeom prst="rect">
            <a:avLst/>
          </a:prstGeom>
          <a:noFill/>
        </p:spPr>
        <p:txBody>
          <a:bodyPr vert="horz" wrap="square" lIns="259232" tIns="129616" rIns="259232" bIns="12961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523" b="2181"/>
          <a:stretch>
            <a:fillRect/>
          </a:stretch>
        </p:blipFill>
        <p:spPr bwMode="auto">
          <a:xfrm>
            <a:off x="3914689" y="1028556"/>
            <a:ext cx="24503234" cy="2043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2264" b="7084"/>
          <a:stretch>
            <a:fillRect/>
          </a:stretch>
        </p:blipFill>
        <p:spPr bwMode="auto">
          <a:xfrm>
            <a:off x="3914689" y="22174204"/>
            <a:ext cx="24503234" cy="1977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3812" tIns="23812" rIns="23812" bIns="23812" numCol="1" spcCol="38100" rtlCol="0" anchor="ctr">
        <a:spAutoFit/>
      </a:bodyPr>
      <a:lstStyle>
        <a:defPPr marL="0" marR="0" indent="0" algn="ctr" defTabSz="9172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81</Words>
  <PresentationFormat>Personalizar</PresentationFormat>
  <Paragraphs>6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Black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emilio</dc:creator>
  <cp:lastModifiedBy>emilio</cp:lastModifiedBy>
  <cp:revision>33</cp:revision>
  <dcterms:modified xsi:type="dcterms:W3CDTF">2024-01-30T23:43:58Z</dcterms:modified>
</cp:coreProperties>
</file>