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1"/>
    <p:restoredTop sz="94580"/>
  </p:normalViewPr>
  <p:slideViewPr>
    <p:cSldViewPr>
      <p:cViewPr varScale="1">
        <p:scale>
          <a:sx n="91" d="100"/>
          <a:sy n="91" d="100"/>
        </p:scale>
        <p:origin x="3776" y="-176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3DCFAD5-4240-E08C-5276-543D1EB3A6B9}"/>
              </a:ext>
            </a:extLst>
          </p:cNvPr>
          <p:cNvSpPr txBox="1"/>
          <p:nvPr/>
        </p:nvSpPr>
        <p:spPr>
          <a:xfrm>
            <a:off x="183917" y="1585932"/>
            <a:ext cx="4959581" cy="8279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/>
              <a:t>        </a:t>
            </a:r>
            <a:r>
              <a:rPr lang="pt-BR" sz="1100" dirty="0" smtClean="0">
                <a:latin typeface="Arial" charset="0"/>
                <a:ea typeface="Arial" charset="0"/>
                <a:cs typeface="Arial" charset="0"/>
              </a:rPr>
              <a:t>Esse </a:t>
            </a:r>
            <a:r>
              <a:rPr lang="pt-BR" sz="1100" dirty="0">
                <a:latin typeface="Arial" charset="0"/>
                <a:ea typeface="Arial" charset="0"/>
                <a:cs typeface="Arial" charset="0"/>
              </a:rPr>
              <a:t>é um relato de caso que tem como objetivo descrever os desafios diagnósticos no quadro de </a:t>
            </a:r>
            <a:r>
              <a:rPr lang="pt-BR" sz="1100" dirty="0" err="1">
                <a:latin typeface="Arial" charset="0"/>
                <a:ea typeface="Arial" charset="0"/>
                <a:cs typeface="Arial" charset="0"/>
              </a:rPr>
              <a:t>leucocoria</a:t>
            </a:r>
            <a:r>
              <a:rPr lang="pt-BR" sz="1100" dirty="0">
                <a:latin typeface="Arial" charset="0"/>
                <a:ea typeface="Arial" charset="0"/>
                <a:cs typeface="Arial" charset="0"/>
              </a:rPr>
              <a:t> bilateral infantil. Dada a importância do diagnóstico e manejo precoce para evitar danos permanentes para visão da criança, torna-se relevante estudar o assunto. Trata-se de uma criança do sexo masculino de 8 meses  de vida, atendida no ambulatório de retina com </a:t>
            </a:r>
            <a:r>
              <a:rPr lang="pt-BR" sz="1100" dirty="0" err="1">
                <a:latin typeface="Arial" charset="0"/>
                <a:ea typeface="Arial" charset="0"/>
                <a:cs typeface="Arial" charset="0"/>
              </a:rPr>
              <a:t>leucocoria</a:t>
            </a:r>
            <a:r>
              <a:rPr lang="pt-BR" sz="1100" dirty="0">
                <a:latin typeface="Arial" charset="0"/>
                <a:ea typeface="Arial" charset="0"/>
                <a:cs typeface="Arial" charset="0"/>
              </a:rPr>
              <a:t> bilateral a esclarecer. A mãe observou que o paciente apresentava nos dois primeiros meses de vida, quadro de estrabismo e </a:t>
            </a:r>
            <a:r>
              <a:rPr lang="pt-BR" sz="1100" dirty="0" err="1">
                <a:latin typeface="Arial" charset="0"/>
                <a:ea typeface="Arial" charset="0"/>
                <a:cs typeface="Arial" charset="0"/>
              </a:rPr>
              <a:t>nistagmo</a:t>
            </a:r>
            <a:r>
              <a:rPr lang="pt-BR" sz="1100" dirty="0">
                <a:latin typeface="Arial" charset="0"/>
                <a:ea typeface="Arial" charset="0"/>
                <a:cs typeface="Arial" charset="0"/>
              </a:rPr>
              <a:t> e buscou  avaliação pediátrica que confirmou  os achados e encaminhou para avaliação oftalmológica. Criança nascida a termo sem intercorrências, realizado teste do reflexo vermelho na maternidade e sem alterações (sic); Durante o </a:t>
            </a:r>
            <a:r>
              <a:rPr lang="pt-BR" sz="1100" dirty="0" err="1">
                <a:latin typeface="Arial" charset="0"/>
                <a:ea typeface="Arial" charset="0"/>
                <a:cs typeface="Arial" charset="0"/>
              </a:rPr>
              <a:t>pré</a:t>
            </a:r>
            <a:r>
              <a:rPr lang="pt-BR" sz="1100" dirty="0">
                <a:latin typeface="Arial" charset="0"/>
                <a:ea typeface="Arial" charset="0"/>
                <a:cs typeface="Arial" charset="0"/>
              </a:rPr>
              <a:t> natal, a mãe apresentou IGG e IGM não reagentes para toxoplasmose e teve contato domiciliar com gatos durante os 38 semanas de gestação. Ao exame paciente não fixa e não segue, sem percepção luminosa; </a:t>
            </a:r>
            <a:r>
              <a:rPr lang="pt-BR" sz="1100" dirty="0" err="1">
                <a:latin typeface="Arial" charset="0"/>
                <a:ea typeface="Arial" charset="0"/>
                <a:cs typeface="Arial" charset="0"/>
              </a:rPr>
              <a:t>biomicroscopia</a:t>
            </a:r>
            <a:r>
              <a:rPr lang="pt-BR" sz="1100" dirty="0">
                <a:latin typeface="Arial" charset="0"/>
                <a:ea typeface="Arial" charset="0"/>
                <a:cs typeface="Arial" charset="0"/>
              </a:rPr>
              <a:t> opacidade de córnea , córnea medindo 11mm de diâmetro, CA anterior rasa e cristalino transparente em ambos os olhos; Pio 28 e 25 </a:t>
            </a:r>
            <a:r>
              <a:rPr lang="pt-BR" sz="1100" dirty="0" err="1">
                <a:latin typeface="Arial" charset="0"/>
                <a:ea typeface="Arial" charset="0"/>
                <a:cs typeface="Arial" charset="0"/>
              </a:rPr>
              <a:t>mmhg</a:t>
            </a:r>
            <a:r>
              <a:rPr lang="pt-BR" sz="1100" dirty="0">
                <a:latin typeface="Arial" charset="0"/>
                <a:ea typeface="Arial" charset="0"/>
                <a:cs typeface="Arial" charset="0"/>
              </a:rPr>
              <a:t>; Mapeamento de retina: descolamento total de retina, com aspecto </a:t>
            </a:r>
            <a:r>
              <a:rPr lang="pt-BR" sz="1100" dirty="0" err="1">
                <a:latin typeface="Arial" charset="0"/>
                <a:ea typeface="Arial" charset="0"/>
                <a:cs typeface="Arial" charset="0"/>
              </a:rPr>
              <a:t>fibrótico</a:t>
            </a:r>
            <a:r>
              <a:rPr lang="pt-BR" sz="1100" dirty="0">
                <a:latin typeface="Arial" charset="0"/>
                <a:ea typeface="Arial" charset="0"/>
                <a:cs typeface="Arial" charset="0"/>
              </a:rPr>
              <a:t>, hemorragia em superfície e tração do corpo ciliar em ambos os olhos. Foram levantadas as hipóteses diagnósticas de </a:t>
            </a:r>
            <a:r>
              <a:rPr lang="pt-BR" sz="1100" dirty="0" err="1">
                <a:latin typeface="Arial" charset="0"/>
                <a:ea typeface="Arial" charset="0"/>
                <a:cs typeface="Arial" charset="0"/>
              </a:rPr>
              <a:t>retinoblastoma</a:t>
            </a:r>
            <a:r>
              <a:rPr lang="pt-BR" sz="1100" dirty="0">
                <a:latin typeface="Arial" charset="0"/>
                <a:ea typeface="Arial" charset="0"/>
                <a:cs typeface="Arial" charset="0"/>
              </a:rPr>
              <a:t>; Permanência e Hiperplasia do Vítreo Primário; DR secundário a infecção congênita; Má formação </a:t>
            </a:r>
            <a:r>
              <a:rPr lang="pt-BR" sz="1100" dirty="0" err="1">
                <a:latin typeface="Arial" charset="0"/>
                <a:ea typeface="Arial" charset="0"/>
                <a:cs typeface="Arial" charset="0"/>
              </a:rPr>
              <a:t>retiniana</a:t>
            </a:r>
            <a:r>
              <a:rPr lang="pt-BR" sz="1100" dirty="0">
                <a:latin typeface="Arial" charset="0"/>
                <a:ea typeface="Arial" charset="0"/>
                <a:cs typeface="Arial" charset="0"/>
              </a:rPr>
              <a:t>; Doença de </a:t>
            </a:r>
            <a:r>
              <a:rPr lang="pt-BR" sz="1100" dirty="0" err="1">
                <a:latin typeface="Arial" charset="0"/>
                <a:ea typeface="Arial" charset="0"/>
                <a:cs typeface="Arial" charset="0"/>
              </a:rPr>
              <a:t>Norrie</a:t>
            </a:r>
            <a:r>
              <a:rPr lang="pt-BR" sz="1100" dirty="0">
                <a:latin typeface="Arial" charset="0"/>
                <a:ea typeface="Arial" charset="0"/>
                <a:cs typeface="Arial" charset="0"/>
              </a:rPr>
              <a:t>; FEVRE. Foram solicitados os seguintes exames laboratoriais: sorologia para toxoplasmose e Citomegalovírus resultados IGG e IGM não reagentes, Exames de imagem: USG ocular demonstrou DR total e hemorragia vítrea além de ausência de massas e calcificações e imagens de PVPH;  USG abdominal evidenciando pequeno cisto em supra renal </a:t>
            </a:r>
            <a:r>
              <a:rPr lang="pt-BR" sz="1100" dirty="0" err="1">
                <a:latin typeface="Arial" charset="0"/>
                <a:ea typeface="Arial" charset="0"/>
                <a:cs typeface="Arial" charset="0"/>
              </a:rPr>
              <a:t>D</a:t>
            </a:r>
            <a:r>
              <a:rPr lang="pt-BR" sz="11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pt-BR" sz="1100" dirty="0" err="1">
                <a:latin typeface="Arial" charset="0"/>
                <a:ea typeface="Arial" charset="0"/>
                <a:cs typeface="Arial" charset="0"/>
              </a:rPr>
              <a:t>Ecocardiograma</a:t>
            </a:r>
            <a:r>
              <a:rPr lang="pt-BR" sz="1100" dirty="0">
                <a:latin typeface="Arial" charset="0"/>
                <a:ea typeface="Arial" charset="0"/>
                <a:cs typeface="Arial" charset="0"/>
              </a:rPr>
              <a:t> dentro dos padrões de normalidade, RNM crânio e órbitas não realizado ainda. Os dados de exames obtidos até o momento do fechamento desse relato de caso reforçam a hipótese de PVPH</a:t>
            </a:r>
            <a:r>
              <a:rPr lang="pt-BR" sz="1100" dirty="0" smtClean="0">
                <a:latin typeface="Arial" charset="0"/>
                <a:ea typeface="Arial" charset="0"/>
                <a:cs typeface="Arial" charset="0"/>
              </a:rPr>
              <a:t>.</a:t>
            </a:r>
            <a:r>
              <a:rPr lang="pt-BR" sz="1100" dirty="0">
                <a:latin typeface="Arial" charset="0"/>
                <a:ea typeface="Arial" charset="0"/>
                <a:cs typeface="Arial" charset="0"/>
              </a:rPr>
              <a:t> Métodos: as informações foram obtidas através de revisão do </a:t>
            </a:r>
            <a:r>
              <a:rPr lang="pt-BR" sz="1100" dirty="0" err="1" smtClean="0">
                <a:latin typeface="Arial" charset="0"/>
                <a:ea typeface="Arial" charset="0"/>
                <a:cs typeface="Arial" charset="0"/>
              </a:rPr>
              <a:t>prontuário,entrevista</a:t>
            </a:r>
            <a:r>
              <a:rPr lang="pt-BR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1100" dirty="0">
                <a:latin typeface="Arial" charset="0"/>
                <a:ea typeface="Arial" charset="0"/>
                <a:cs typeface="Arial" charset="0"/>
              </a:rPr>
              <a:t>com a mãe do paciente, registro fotográfico dos métodos diagnósticos aos quais o paciente foi submetido </a:t>
            </a:r>
            <a:r>
              <a:rPr lang="pt-BR" sz="1100" dirty="0" smtClean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pt-BR" sz="1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1100" dirty="0" smtClean="0">
                <a:latin typeface="Arial" charset="0"/>
                <a:ea typeface="Arial" charset="0"/>
                <a:cs typeface="Arial" charset="0"/>
              </a:rPr>
              <a:t>revisão </a:t>
            </a:r>
            <a:r>
              <a:rPr lang="pt-BR" sz="1100" dirty="0">
                <a:latin typeface="Arial" charset="0"/>
                <a:ea typeface="Arial" charset="0"/>
                <a:cs typeface="Arial" charset="0"/>
              </a:rPr>
              <a:t>de </a:t>
            </a:r>
            <a:r>
              <a:rPr lang="pt-BR" sz="1100" dirty="0" smtClean="0">
                <a:latin typeface="Arial" charset="0"/>
                <a:ea typeface="Arial" charset="0"/>
                <a:cs typeface="Arial" charset="0"/>
              </a:rPr>
              <a:t>literatura. A </a:t>
            </a:r>
            <a:r>
              <a:rPr lang="pt-BR" sz="1100" dirty="0">
                <a:latin typeface="Arial" charset="0"/>
                <a:ea typeface="Arial" charset="0"/>
                <a:cs typeface="Arial" charset="0"/>
              </a:rPr>
              <a:t>busca pela etiologia do reflexo branco ainda é um desafio, não obstante quanto mais cedo é feita a detecção da afecção ocular,</a:t>
            </a:r>
            <a:br>
              <a:rPr lang="pt-BR" sz="1100" dirty="0">
                <a:latin typeface="Arial" charset="0"/>
                <a:ea typeface="Arial" charset="0"/>
                <a:cs typeface="Arial" charset="0"/>
              </a:rPr>
            </a:br>
            <a:r>
              <a:rPr lang="pt-BR" sz="1100" dirty="0">
                <a:latin typeface="Arial" charset="0"/>
                <a:ea typeface="Arial" charset="0"/>
                <a:cs typeface="Arial" charset="0"/>
              </a:rPr>
              <a:t>menores são os danos visuais permanentes. Para além do diagnóstico,  estão a necessidade de estruturar as maternidades e disponibilizar profissionais qualificados capazes de realizar o exame com </a:t>
            </a:r>
            <a:r>
              <a:rPr lang="pt-BR" sz="1100" dirty="0" smtClean="0">
                <a:latin typeface="Arial" charset="0"/>
                <a:ea typeface="Arial" charset="0"/>
                <a:cs typeface="Arial" charset="0"/>
              </a:rPr>
              <a:t>acurácia. </a:t>
            </a:r>
          </a:p>
          <a:p>
            <a:pPr algn="just"/>
            <a:r>
              <a:rPr lang="pt-BR" sz="1100" dirty="0" smtClean="0">
                <a:latin typeface="Arial" charset="0"/>
                <a:ea typeface="Arial" charset="0"/>
                <a:cs typeface="Arial" charset="0"/>
              </a:rPr>
              <a:t>Referencias bibliográficas;</a:t>
            </a:r>
            <a:endParaRPr lang="pt-BR" sz="1100" dirty="0">
              <a:latin typeface="Arial" charset="0"/>
              <a:ea typeface="Arial" charset="0"/>
              <a:cs typeface="Arial" charset="0"/>
            </a:endParaRP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</a:pPr>
            <a:r>
              <a:rPr lang="pt-BR" sz="900" dirty="0" smtClean="0"/>
              <a:t>        </a:t>
            </a:r>
            <a:r>
              <a:rPr lang="pt-BR" sz="900" dirty="0" smtClean="0">
                <a:latin typeface="Arial" charset="0"/>
                <a:ea typeface="Arial" charset="0"/>
                <a:cs typeface="Arial" charset="0"/>
              </a:rPr>
              <a:t>Oréfice1 </a:t>
            </a:r>
            <a:r>
              <a:rPr lang="pt-BR" sz="900" dirty="0" err="1">
                <a:latin typeface="Arial" charset="0"/>
                <a:ea typeface="Arial" charset="0"/>
                <a:cs typeface="Arial" charset="0"/>
              </a:rPr>
              <a:t>F</a:t>
            </a:r>
            <a:r>
              <a:rPr lang="pt-BR" sz="900" dirty="0">
                <a:latin typeface="Arial" charset="0"/>
                <a:ea typeface="Arial" charset="0"/>
                <a:cs typeface="Arial" charset="0"/>
              </a:rPr>
              <a:t>, Cunha Filho </a:t>
            </a:r>
            <a:r>
              <a:rPr lang="pt-BR" sz="900" dirty="0" err="1">
                <a:latin typeface="Arial" charset="0"/>
                <a:ea typeface="Arial" charset="0"/>
                <a:cs typeface="Arial" charset="0"/>
              </a:rPr>
              <a:t>R</a:t>
            </a:r>
            <a:r>
              <a:rPr lang="pt-BR" sz="900" dirty="0">
                <a:latin typeface="Arial" charset="0"/>
                <a:ea typeface="Arial" charset="0"/>
                <a:cs typeface="Arial" charset="0"/>
              </a:rPr>
              <a:t>, Barbosa AL, </a:t>
            </a:r>
            <a:r>
              <a:rPr lang="pt-BR" sz="900" dirty="0" err="1">
                <a:latin typeface="Arial" charset="0"/>
                <a:ea typeface="Arial" charset="0"/>
                <a:cs typeface="Arial" charset="0"/>
              </a:rPr>
              <a:t>Oréfice</a:t>
            </a:r>
            <a:r>
              <a:rPr lang="pt-BR" sz="900" dirty="0">
                <a:latin typeface="Arial" charset="0"/>
                <a:ea typeface="Arial" charset="0"/>
                <a:cs typeface="Arial" charset="0"/>
              </a:rPr>
              <a:t> JL, </a:t>
            </a:r>
            <a:r>
              <a:rPr lang="pt-BR" sz="900" dirty="0" err="1">
                <a:latin typeface="Arial" charset="0"/>
                <a:ea typeface="Arial" charset="0"/>
                <a:cs typeface="Arial" charset="0"/>
              </a:rPr>
              <a:t>Calucci</a:t>
            </a:r>
            <a:r>
              <a:rPr lang="pt-BR" sz="900" dirty="0">
                <a:latin typeface="Arial" charset="0"/>
                <a:ea typeface="Arial" charset="0"/>
                <a:cs typeface="Arial" charset="0"/>
              </a:rPr>
              <a:t> D. Toxoplasmose ocular adquirida. Toxoplasmose ocular pós-natal. </a:t>
            </a:r>
            <a:r>
              <a:rPr lang="pt-BR" sz="900" dirty="0" err="1">
                <a:latin typeface="Arial" charset="0"/>
                <a:ea typeface="Arial" charset="0"/>
                <a:cs typeface="Arial" charset="0"/>
              </a:rPr>
              <a:t>Rev</a:t>
            </a:r>
            <a:r>
              <a:rPr lang="pt-BR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900" dirty="0" err="1">
                <a:latin typeface="Arial" charset="0"/>
                <a:ea typeface="Arial" charset="0"/>
                <a:cs typeface="Arial" charset="0"/>
              </a:rPr>
              <a:t>Bras</a:t>
            </a:r>
            <a:r>
              <a:rPr lang="pt-BR" sz="900" dirty="0">
                <a:latin typeface="Arial" charset="0"/>
                <a:ea typeface="Arial" charset="0"/>
                <a:cs typeface="Arial" charset="0"/>
              </a:rPr>
              <a:t> Oftalmol. 2010; 69 (3): </a:t>
            </a:r>
            <a:r>
              <a:rPr lang="pt-BR" sz="900" dirty="0" smtClean="0">
                <a:latin typeface="Arial" charset="0"/>
                <a:ea typeface="Arial" charset="0"/>
                <a:cs typeface="Arial" charset="0"/>
              </a:rPr>
              <a:t>184-207.</a:t>
            </a: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</a:pPr>
            <a:r>
              <a:rPr lang="pt-BR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900" dirty="0" smtClean="0">
                <a:latin typeface="Arial" charset="0"/>
                <a:ea typeface="Arial" charset="0"/>
                <a:cs typeface="Arial" charset="0"/>
              </a:rPr>
              <a:t>         KANSKI</a:t>
            </a:r>
            <a:r>
              <a:rPr lang="pt-BR" sz="900" dirty="0">
                <a:latin typeface="Arial" charset="0"/>
                <a:ea typeface="Arial" charset="0"/>
                <a:cs typeface="Arial" charset="0"/>
              </a:rPr>
              <a:t>, Brad </a:t>
            </a:r>
            <a:r>
              <a:rPr lang="pt-BR" sz="900" dirty="0" err="1">
                <a:latin typeface="Arial" charset="0"/>
                <a:ea typeface="Arial" charset="0"/>
                <a:cs typeface="Arial" charset="0"/>
              </a:rPr>
              <a:t>Bowlling</a:t>
            </a:r>
            <a:r>
              <a:rPr lang="pt-BR" sz="900" dirty="0">
                <a:latin typeface="Arial" charset="0"/>
                <a:ea typeface="Arial" charset="0"/>
                <a:cs typeface="Arial" charset="0"/>
              </a:rPr>
              <a:t>. Oftalmologia Clínica: uma abordagem sistemática. 8° edição, Rio de Janeiro, 2016</a:t>
            </a:r>
            <a:r>
              <a:rPr lang="pt-BR" sz="900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</a:pPr>
            <a:r>
              <a:rPr lang="pt-BR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900" dirty="0" smtClean="0">
                <a:latin typeface="Arial" charset="0"/>
                <a:ea typeface="Arial" charset="0"/>
                <a:cs typeface="Arial" charset="0"/>
              </a:rPr>
              <a:t>        </a:t>
            </a:r>
            <a:r>
              <a:rPr lang="pt-BR" sz="900" dirty="0">
                <a:latin typeface="Arial" charset="0"/>
                <a:ea typeface="Arial" charset="0"/>
                <a:cs typeface="Arial" charset="0"/>
              </a:rPr>
              <a:t>YANOFF, Myron; DUKER, Jay S. Oftalmologia. 7° edição, Rio de Janeiro, 2022.</a:t>
            </a:r>
            <a:endParaRPr lang="pt-BR" sz="900" dirty="0" smtClean="0">
              <a:latin typeface="Arial" charset="0"/>
              <a:ea typeface="Arial" charset="0"/>
              <a:cs typeface="Arial" charset="0"/>
            </a:endParaRP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23478" y="631824"/>
            <a:ext cx="50200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400" b="1" dirty="0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Relato de caso </a:t>
            </a:r>
            <a:r>
              <a:rPr lang="pt-BR" sz="1400" b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l</a:t>
            </a:r>
            <a:r>
              <a:rPr lang="pt-BR" sz="1400" b="1" dirty="0" err="1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eucocoria</a:t>
            </a:r>
            <a:r>
              <a:rPr lang="pt-BR" sz="1400" b="1" dirty="0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bilateral infantil</a:t>
            </a:r>
            <a:endParaRPr lang="en-US" sz="14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23478" y="939601"/>
            <a:ext cx="4827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1200" dirty="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Ariadna Borges Muniz; </a:t>
            </a:r>
            <a:r>
              <a:rPr lang="pt-BR" altLang="pt-BR" sz="1200" dirty="0" err="1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Farley</a:t>
            </a:r>
            <a:r>
              <a:rPr lang="pt-BR" altLang="pt-BR" sz="1200" dirty="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Celso Antunes; Luciana Santana Ribeiro; Natália </a:t>
            </a:r>
            <a:r>
              <a:rPr lang="pt-BR" altLang="pt-BR" sz="1200" dirty="0" err="1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Evellin</a:t>
            </a:r>
            <a:r>
              <a:rPr lang="pt-BR" altLang="pt-BR" sz="1200" dirty="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Araújo; Tânia Raquel de Queiroz Muniz</a:t>
            </a:r>
            <a:endParaRPr lang="pt-BR" altLang="pt-BR" sz="12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  <a:p>
            <a:pPr algn="ctr"/>
            <a:r>
              <a:rPr lang="pt-BR" altLang="pt-BR" sz="1200" dirty="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Departamento de Retina Hospital de Olhos Hilton Rocha</a:t>
            </a:r>
            <a:endParaRPr lang="en-US" altLang="pt-BR" sz="12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90</Words>
  <Application>Microsoft Macintosh PowerPoint</Application>
  <PresentationFormat>Apresentação na tela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Calibri</vt:lpstr>
      <vt:lpstr>Geneva</vt:lpstr>
      <vt:lpstr>Arial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iasminsb9@gmail.com</cp:lastModifiedBy>
  <cp:revision>14</cp:revision>
  <dcterms:created xsi:type="dcterms:W3CDTF">2024-01-09T13:58:08Z</dcterms:created>
  <dcterms:modified xsi:type="dcterms:W3CDTF">2024-01-31T02:16:28Z</dcterms:modified>
</cp:coreProperties>
</file>