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02" y="279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85763" y="2840568"/>
            <a:ext cx="4371976" cy="196003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406300" y="5875866"/>
            <a:ext cx="4371976" cy="1816101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300" y="3875618"/>
            <a:ext cx="4371976" cy="20002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7175" y="2133600"/>
            <a:ext cx="2271714" cy="603461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7175" y="2046816"/>
            <a:ext cx="2272607" cy="85301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21"/>
          </p:nvPr>
        </p:nvSpPr>
        <p:spPr>
          <a:xfrm>
            <a:off x="2612826" y="2046816"/>
            <a:ext cx="2273499" cy="853016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257175" y="364066"/>
            <a:ext cx="1692176" cy="15494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2010966" y="364066"/>
            <a:ext cx="2875359" cy="78041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21"/>
          </p:nvPr>
        </p:nvSpPr>
        <p:spPr>
          <a:xfrm>
            <a:off x="257175" y="1913466"/>
            <a:ext cx="1692176" cy="625475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1" cy="7556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21"/>
          </p:nvPr>
        </p:nvSpPr>
        <p:spPr>
          <a:xfrm>
            <a:off x="1008162" y="817032"/>
            <a:ext cx="3086101" cy="5486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08162" y="7156450"/>
            <a:ext cx="3086101" cy="10731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57175" y="2133600"/>
            <a:ext cx="4629150" cy="6034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627701" y="8594397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m 5" descr="Imagem 5"/>
          <p:cNvPicPr>
            <a:picLocks noChangeAspect="1"/>
          </p:cNvPicPr>
          <p:nvPr/>
        </p:nvPicPr>
        <p:blipFill>
          <a:blip r:embed="rId2">
            <a:extLst/>
          </a:blip>
          <a:srcRect b="77479"/>
          <a:stretch>
            <a:fillRect/>
          </a:stretch>
        </p:blipFill>
        <p:spPr>
          <a:xfrm>
            <a:off x="0" y="-214347"/>
            <a:ext cx="5143499" cy="659107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Retângulo 11"/>
          <p:cNvSpPr/>
          <p:nvPr/>
        </p:nvSpPr>
        <p:spPr>
          <a:xfrm>
            <a:off x="0" y="9097592"/>
            <a:ext cx="5143500" cy="53753"/>
          </a:xfrm>
          <a:prstGeom prst="rect">
            <a:avLst/>
          </a:prstGeom>
          <a:solidFill>
            <a:srgbClr val="FF6600"/>
          </a:solidFill>
          <a:ln w="25400">
            <a:solidFill>
              <a:srgbClr val="FF66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8" name="Google Shape;87;p1"/>
          <p:cNvGrpSpPr/>
          <p:nvPr/>
        </p:nvGrpSpPr>
        <p:grpSpPr>
          <a:xfrm>
            <a:off x="-1" y="1451257"/>
            <a:ext cx="2428876" cy="526446"/>
            <a:chOff x="0" y="0"/>
            <a:chExt cx="2428874" cy="526445"/>
          </a:xfrm>
        </p:grpSpPr>
        <p:sp>
          <p:nvSpPr>
            <p:cNvPr id="96" name="Rectangle"/>
            <p:cNvSpPr/>
            <p:nvPr/>
          </p:nvSpPr>
          <p:spPr>
            <a:xfrm>
              <a:off x="0" y="120346"/>
              <a:ext cx="2428875" cy="285753"/>
            </a:xfrm>
            <a:prstGeom prst="rect">
              <a:avLst/>
            </a:prstGeom>
            <a:solidFill>
              <a:srgbClr val="17375E"/>
            </a:solidFill>
            <a:ln w="25400" cap="flat">
              <a:solidFill>
                <a:srgbClr val="17375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7" name="INTRODUÇÃO"/>
            <p:cNvSpPr txBox="1"/>
            <p:nvPr/>
          </p:nvSpPr>
          <p:spPr>
            <a:xfrm>
              <a:off x="208174" y="-1"/>
              <a:ext cx="2012526" cy="5264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5450" tIns="195450" rIns="195450" bIns="19545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INTRODUÇÃO</a:t>
              </a:r>
            </a:p>
          </p:txBody>
        </p:sp>
      </p:grpSp>
      <p:sp>
        <p:nvSpPr>
          <p:cNvPr id="99" name="Google Shape;85;p1"/>
          <p:cNvSpPr txBox="1"/>
          <p:nvPr/>
        </p:nvSpPr>
        <p:spPr>
          <a:xfrm>
            <a:off x="45725" y="1860115"/>
            <a:ext cx="2408862" cy="976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900">
                <a:latin typeface="Arial"/>
                <a:ea typeface="Arial"/>
                <a:cs typeface="Arial"/>
                <a:sym typeface="Arial"/>
              </a:defRPr>
            </a:pPr>
            <a:r>
              <a:t>A Trombose Venosa Cerebral (TVC) é uma doença cerebrovascular rara que geralmente afeta pacientes jovens</a:t>
            </a:r>
            <a:r>
              <a:rPr baseline="30000"/>
              <a:t>1</a:t>
            </a:r>
            <a:r>
              <a:t>.  É mais prevalente no sexo feminino em uma proporção de 5:1 , fato esse explicado pelo maior fator de risco da afecção que é o uso de Anticoncepcional Oral</a:t>
            </a:r>
            <a:r>
              <a:rPr baseline="30000"/>
              <a:t> 2</a:t>
            </a:r>
            <a:r>
              <a:t>. </a:t>
            </a:r>
          </a:p>
        </p:txBody>
      </p:sp>
      <p:sp>
        <p:nvSpPr>
          <p:cNvPr id="100" name="Google Shape;86;p1"/>
          <p:cNvSpPr txBox="1"/>
          <p:nvPr/>
        </p:nvSpPr>
        <p:spPr>
          <a:xfrm>
            <a:off x="-25732" y="3143239"/>
            <a:ext cx="2480301" cy="72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just"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Relato de caso com informações obtidas durante as consultas do serviço de Oftalmologia da FMABC e da revisão de literatura, de paciente encaminhada do serviço de pronto socorro.</a:t>
            </a:r>
          </a:p>
        </p:txBody>
      </p:sp>
      <p:sp>
        <p:nvSpPr>
          <p:cNvPr id="101" name="Google Shape;85;p1"/>
          <p:cNvSpPr txBox="1"/>
          <p:nvPr/>
        </p:nvSpPr>
        <p:spPr>
          <a:xfrm>
            <a:off x="-25732" y="4222155"/>
            <a:ext cx="2480301" cy="4939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900">
                <a:latin typeface="Arial"/>
                <a:ea typeface="Arial"/>
                <a:cs typeface="Arial"/>
                <a:sym typeface="Arial"/>
              </a:defRPr>
            </a:pPr>
            <a:r>
              <a:t>Paciente do sexo feminino, 21 anos, obesa, procurou pronto atendimento por fotofobia e dor a movimentação ocular associada a cefaléia occipital há 30 dias , com piora nos últimos dias. Relata uso regular de anticoncepcional (ACO) Diane 35 há 3 meses. A</a:t>
            </a:r>
            <a:r>
              <a:rPr>
                <a:solidFill>
                  <a:srgbClr val="00FA92"/>
                </a:solidFill>
              </a:rPr>
              <a:t> </a:t>
            </a:r>
            <a:r>
              <a:rPr>
                <a:solidFill>
                  <a:schemeClr val="tx1"/>
                </a:solidFill>
              </a:rPr>
              <a:t>angiotomografia de crânio mostrou trombose venosa central (TVC) do seio transverso</a:t>
            </a:r>
            <a:r>
              <a:rPr>
                <a:solidFill>
                  <a:srgbClr val="00FA92"/>
                </a:solidFill>
              </a:rPr>
              <a:t>. </a:t>
            </a:r>
            <a:r>
              <a:t>Realizada punção liquórica com pressão inicial 84 e final 16 cm de H2O. Celularidade do líquor normal, sorologias negativas e sem alteração nas provas inflamatórias. Iniciado tratamento com anticoagulante Warfarin 5 mg 1xd, Acetazolamida 250 mg de 8/8h , além da suspensão do ACO e solicitado acompanhamento da Neuroftalmologia da FMABC em conjunto com a equipe da Neurologia que realizou o atendimento no pronto socorro. Ao exame Oftalmológico no Ambulatório de Neuroftalmologia: Acuidade visual (AV) de ambos os olhos (AO) sem correção 20/20, MOE sem alterações; biomicroscopia anterior AO  sem alterações, reflexos fotomotores preservados; PIO 10 mmHg AO; Fundoscopia (FO) revelou edema de papila bilateral, moderado, apagamento dos vasos na borda, hemorragias e exsudatos algodonosos (Figura 01). </a:t>
            </a:r>
            <a:r>
              <a:rPr>
                <a:solidFill>
                  <a:schemeClr val="tx1"/>
                </a:solidFill>
              </a:rPr>
              <a:t>A campimetria visual mostrava aumento da mancha cega em ambos os olhos e a tomografia de coerência óptica mostrava espessamento da camada de fibras nervosas peripapilar e </a:t>
            </a:r>
            <a:r>
              <a:rPr lang="pt-BR" dirty="0" smtClean="0">
                <a:solidFill>
                  <a:schemeClr val="tx1"/>
                </a:solidFill>
              </a:rPr>
              <a:t>células ganglionares normal.</a:t>
            </a:r>
            <a:r>
              <a:rPr smtClean="0">
                <a:solidFill>
                  <a:schemeClr val="tx1"/>
                </a:solidFill>
              </a:rPr>
              <a:t> </a:t>
            </a:r>
            <a:r>
              <a:t>Aumentada a dose da Acetazolamida 250 mg  (1250mg dia), mantido Warfarin 5 mg e prescrito Slow K.</a:t>
            </a:r>
          </a:p>
        </p:txBody>
      </p:sp>
      <p:grpSp>
        <p:nvGrpSpPr>
          <p:cNvPr id="104" name="Google Shape;87;p1"/>
          <p:cNvGrpSpPr/>
          <p:nvPr/>
        </p:nvGrpSpPr>
        <p:grpSpPr>
          <a:xfrm>
            <a:off x="-1" y="2733469"/>
            <a:ext cx="2428876" cy="526446"/>
            <a:chOff x="0" y="0"/>
            <a:chExt cx="2428874" cy="526445"/>
          </a:xfrm>
        </p:grpSpPr>
        <p:sp>
          <p:nvSpPr>
            <p:cNvPr id="102" name="Rectangle"/>
            <p:cNvSpPr/>
            <p:nvPr/>
          </p:nvSpPr>
          <p:spPr>
            <a:xfrm>
              <a:off x="0" y="116674"/>
              <a:ext cx="2428875" cy="293097"/>
            </a:xfrm>
            <a:prstGeom prst="rect">
              <a:avLst/>
            </a:prstGeom>
            <a:solidFill>
              <a:srgbClr val="17375E"/>
            </a:solidFill>
            <a:ln w="25400" cap="flat">
              <a:solidFill>
                <a:srgbClr val="17375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3" name="MÉTODO"/>
            <p:cNvSpPr txBox="1"/>
            <p:nvPr/>
          </p:nvSpPr>
          <p:spPr>
            <a:xfrm>
              <a:off x="208174" y="0"/>
              <a:ext cx="2012526" cy="5264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5450" tIns="195450" rIns="195450" bIns="19545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MÉTODO</a:t>
              </a:r>
            </a:p>
          </p:txBody>
        </p:sp>
      </p:grpSp>
      <p:grpSp>
        <p:nvGrpSpPr>
          <p:cNvPr id="107" name="Google Shape;87;p1"/>
          <p:cNvGrpSpPr/>
          <p:nvPr/>
        </p:nvGrpSpPr>
        <p:grpSpPr>
          <a:xfrm>
            <a:off x="-1" y="3812382"/>
            <a:ext cx="2428876" cy="526447"/>
            <a:chOff x="0" y="0"/>
            <a:chExt cx="2428874" cy="526445"/>
          </a:xfrm>
        </p:grpSpPr>
        <p:sp>
          <p:nvSpPr>
            <p:cNvPr id="105" name="Rectangle"/>
            <p:cNvSpPr/>
            <p:nvPr/>
          </p:nvSpPr>
          <p:spPr>
            <a:xfrm>
              <a:off x="0" y="116674"/>
              <a:ext cx="2428875" cy="293098"/>
            </a:xfrm>
            <a:prstGeom prst="rect">
              <a:avLst/>
            </a:prstGeom>
            <a:solidFill>
              <a:srgbClr val="17375E"/>
            </a:solidFill>
            <a:ln w="25400" cap="flat">
              <a:solidFill>
                <a:srgbClr val="17375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6" name="RELATO DE CASO"/>
            <p:cNvSpPr txBox="1"/>
            <p:nvPr/>
          </p:nvSpPr>
          <p:spPr>
            <a:xfrm>
              <a:off x="208174" y="0"/>
              <a:ext cx="2012526" cy="5264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5450" tIns="195450" rIns="195450" bIns="19545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RELATO DE CASO</a:t>
              </a:r>
            </a:p>
          </p:txBody>
        </p:sp>
      </p:grpSp>
      <p:sp>
        <p:nvSpPr>
          <p:cNvPr id="108" name="Retângulo 54"/>
          <p:cNvSpPr txBox="1"/>
          <p:nvPr/>
        </p:nvSpPr>
        <p:spPr>
          <a:xfrm>
            <a:off x="2617478" y="1596018"/>
            <a:ext cx="2480312" cy="4632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900">
                <a:latin typeface="Arial"/>
                <a:ea typeface="Arial"/>
                <a:cs typeface="Arial"/>
                <a:sym typeface="Arial"/>
              </a:defRPr>
            </a:pPr>
            <a:r>
              <a:t>Após 2 meses de tratamento, apresentava AV mantida (20/20 AO) e exame fundoscópico com melhora do edema de nervo óptico bilateral. </a:t>
            </a:r>
            <a:r>
              <a:rPr>
                <a:solidFill>
                  <a:schemeClr val="tx1"/>
                </a:solidFill>
              </a:rPr>
              <a:t>A campimetria visual mostrava  aumento da mancha cega apenas em </a:t>
            </a:r>
            <a:r>
              <a:rPr smtClean="0">
                <a:solidFill>
                  <a:schemeClr val="tx1"/>
                </a:solidFill>
              </a:rPr>
              <a:t>OE</a:t>
            </a:r>
            <a:r>
              <a:rPr lang="pt-BR" dirty="0" smtClean="0">
                <a:solidFill>
                  <a:schemeClr val="tx1"/>
                </a:solidFill>
              </a:rPr>
              <a:t>,</a:t>
            </a:r>
            <a:r>
              <a:rPr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no OCT </a:t>
            </a:r>
            <a:r>
              <a:rPr smtClean="0">
                <a:solidFill>
                  <a:schemeClr val="tx1"/>
                </a:solidFill>
              </a:rPr>
              <a:t>foi </a:t>
            </a:r>
            <a:r>
              <a:rPr>
                <a:solidFill>
                  <a:schemeClr val="tx1"/>
                </a:solidFill>
              </a:rPr>
              <a:t>observada redução de edema peripapilar </a:t>
            </a:r>
            <a:r>
              <a:rPr lang="pt-BR" dirty="0" smtClean="0">
                <a:solidFill>
                  <a:schemeClr val="tx1"/>
                </a:solidFill>
              </a:rPr>
              <a:t>e células ganglionares mantiveram-se estáveis. </a:t>
            </a:r>
            <a:r>
              <a:rPr smtClean="0"/>
              <a:t>Com </a:t>
            </a:r>
            <a:r>
              <a:t>os resultados de exames, foi iniciada a retirada gradual da medicação e mantido acompanhamento. A paciente evoluiu  satisfatoriamente, e após 7 meses apresentava resolução do quadro de trombose e melhora do edema de papila (Figura 02). Segue em acompanhamento neuroftalmológico.</a:t>
            </a:r>
            <a:endParaRPr baseline="30000"/>
          </a:p>
          <a:p>
            <a:pPr algn="just">
              <a:defRPr sz="4200"/>
            </a:pPr>
            <a:endParaRPr/>
          </a:p>
          <a:p>
            <a:pPr algn="just">
              <a:defRPr sz="10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 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9" name="Imagem 56" descr="Imagem 5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28940" y="4500562"/>
            <a:ext cx="1000132" cy="642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agem 57" descr="Imagem 5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29072" y="4500562"/>
            <a:ext cx="1000133" cy="642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Imagem 58" descr="Imagem 5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28940" y="3857619"/>
            <a:ext cx="1000132" cy="671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Imagem 59" descr="Imagem 5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29072" y="3857619"/>
            <a:ext cx="1000133" cy="671472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Retângulo 62"/>
          <p:cNvSpPr txBox="1"/>
          <p:nvPr/>
        </p:nvSpPr>
        <p:spPr>
          <a:xfrm rot="16200000">
            <a:off x="2342815" y="4051106"/>
            <a:ext cx="803162" cy="202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marR="266700" indent="269998" algn="ctr">
              <a:lnSpc>
                <a:spcPct val="200000"/>
              </a:lnSpc>
              <a:defRPr sz="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Figura 1:</a:t>
            </a:r>
          </a:p>
        </p:txBody>
      </p:sp>
      <p:sp>
        <p:nvSpPr>
          <p:cNvPr id="114" name="Retângulo 63"/>
          <p:cNvSpPr txBox="1"/>
          <p:nvPr/>
        </p:nvSpPr>
        <p:spPr>
          <a:xfrm rot="16200000">
            <a:off x="2342815" y="4747600"/>
            <a:ext cx="803162" cy="202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marR="266700" indent="269998" algn="ctr">
              <a:lnSpc>
                <a:spcPct val="200000"/>
              </a:lnSpc>
              <a:defRPr sz="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Figura 2:</a:t>
            </a:r>
          </a:p>
        </p:txBody>
      </p:sp>
      <p:grpSp>
        <p:nvGrpSpPr>
          <p:cNvPr id="117" name="Google Shape;87;p1"/>
          <p:cNvGrpSpPr/>
          <p:nvPr/>
        </p:nvGrpSpPr>
        <p:grpSpPr>
          <a:xfrm>
            <a:off x="2643188" y="5026829"/>
            <a:ext cx="2500312" cy="526446"/>
            <a:chOff x="0" y="0"/>
            <a:chExt cx="2500311" cy="526445"/>
          </a:xfrm>
        </p:grpSpPr>
        <p:sp>
          <p:nvSpPr>
            <p:cNvPr id="115" name="Rectangle"/>
            <p:cNvSpPr/>
            <p:nvPr/>
          </p:nvSpPr>
          <p:spPr>
            <a:xfrm>
              <a:off x="0" y="116674"/>
              <a:ext cx="2500312" cy="293097"/>
            </a:xfrm>
            <a:prstGeom prst="rect">
              <a:avLst/>
            </a:prstGeom>
            <a:solidFill>
              <a:srgbClr val="17375E"/>
            </a:solidFill>
            <a:ln w="25400" cap="flat">
              <a:solidFill>
                <a:srgbClr val="17375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6" name="DISCUSSÃO"/>
            <p:cNvSpPr txBox="1"/>
            <p:nvPr/>
          </p:nvSpPr>
          <p:spPr>
            <a:xfrm>
              <a:off x="208174" y="0"/>
              <a:ext cx="2083963" cy="5264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5450" tIns="195450" rIns="195450" bIns="19545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DISCUSSÃO</a:t>
              </a:r>
            </a:p>
          </p:txBody>
        </p:sp>
      </p:grpSp>
      <p:grpSp>
        <p:nvGrpSpPr>
          <p:cNvPr id="120" name="Google Shape;87;p1"/>
          <p:cNvGrpSpPr/>
          <p:nvPr/>
        </p:nvGrpSpPr>
        <p:grpSpPr>
          <a:xfrm>
            <a:off x="2643206" y="7771436"/>
            <a:ext cx="2500312" cy="666146"/>
            <a:chOff x="0" y="0"/>
            <a:chExt cx="2500311" cy="666145"/>
          </a:xfrm>
        </p:grpSpPr>
        <p:sp>
          <p:nvSpPr>
            <p:cNvPr id="118" name="Rectangle"/>
            <p:cNvSpPr/>
            <p:nvPr/>
          </p:nvSpPr>
          <p:spPr>
            <a:xfrm>
              <a:off x="0" y="222243"/>
              <a:ext cx="2500312" cy="221659"/>
            </a:xfrm>
            <a:prstGeom prst="rect">
              <a:avLst/>
            </a:prstGeom>
            <a:solidFill>
              <a:srgbClr val="17375E"/>
            </a:solidFill>
            <a:ln w="25400" cap="flat">
              <a:solidFill>
                <a:srgbClr val="17375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9" name="REFERÊNCIAS"/>
            <p:cNvSpPr txBox="1"/>
            <p:nvPr/>
          </p:nvSpPr>
          <p:spPr>
            <a:xfrm>
              <a:off x="208174" y="-1"/>
              <a:ext cx="2083963" cy="6661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5450" tIns="195450" rIns="195450" bIns="19545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REFERÊNCIAS</a:t>
              </a:r>
            </a:p>
          </p:txBody>
        </p:sp>
      </p:grpSp>
      <p:sp>
        <p:nvSpPr>
          <p:cNvPr id="121" name="Google Shape;85;p1"/>
          <p:cNvSpPr txBox="1"/>
          <p:nvPr/>
        </p:nvSpPr>
        <p:spPr>
          <a:xfrm>
            <a:off x="2617474" y="5429255"/>
            <a:ext cx="2480319" cy="2373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900">
                <a:latin typeface="Arial"/>
                <a:ea typeface="Arial"/>
                <a:cs typeface="Arial"/>
                <a:sym typeface="Arial"/>
              </a:defRPr>
            </a:pPr>
            <a:r>
              <a:t>O diagnóstico de trombose venosa cerebral (TVC) permanece desafiador devido a uma ampla gama de manifestações clínicas¹ O papiledema é o sinal oftalmoscópico característico do HIC e está presente em 28% dos casos de TVC</a:t>
            </a:r>
            <a:r>
              <a:rPr baseline="30000"/>
              <a:t>2</a:t>
            </a:r>
            <a:r>
              <a:t>, No paciente em estudo, uma vez estabelecido o diagnóstico, o tratamento imediato com  a anticoagulação, acetazolamida e  suspensão do ACO (um dos principais fatores de risco)</a:t>
            </a:r>
            <a:r>
              <a:rPr baseline="30000"/>
              <a:t>2,3</a:t>
            </a:r>
            <a:r>
              <a:t> foram essenciais na evolução satisfatória do quadro. Entretanto, é importante considerar que a resolução do quadro de hipertensão intracraniana pode ser prolongado e, por vezes, a associação de outras drogas e até procedimentos cirúrgicos podem ser necessário, sendo, dessa forma,   o acompanhamento oftalmológico  fundamental</a:t>
            </a:r>
            <a:r>
              <a:rPr baseline="30000"/>
              <a:t>1,3</a:t>
            </a:r>
            <a:r>
              <a:t>. </a:t>
            </a:r>
          </a:p>
        </p:txBody>
      </p:sp>
      <p:sp>
        <p:nvSpPr>
          <p:cNvPr id="122" name="Retângulo 72"/>
          <p:cNvSpPr txBox="1"/>
          <p:nvPr/>
        </p:nvSpPr>
        <p:spPr>
          <a:xfrm>
            <a:off x="2617470" y="8215338"/>
            <a:ext cx="2551766" cy="927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600">
                <a:latin typeface="Arial"/>
                <a:ea typeface="Arial"/>
                <a:cs typeface="Arial"/>
                <a:sym typeface="Arial"/>
              </a:defRPr>
            </a:pPr>
            <a:r>
              <a:t>1) Liu KC, Bhatti MT, Chen JJ, Fairbanks AM, Foroozan R, McClelland CM, Lee MS, Satija CE, Francis CE, Wildes MT, Subramanian PS, Williams ZR, El-Dairi MA. Presentation and Progression of Papilledema in Cerebral Venous Sinus Thrombosis. Am J Ophthalmol. 2020 May;213:1-8. ;</a:t>
            </a:r>
          </a:p>
          <a:p>
            <a:pPr>
              <a:defRPr sz="600">
                <a:latin typeface="Arial"/>
                <a:ea typeface="Arial"/>
                <a:cs typeface="Arial"/>
                <a:sym typeface="Arial"/>
              </a:defRPr>
            </a:pPr>
            <a:r>
              <a:t>2) Ferro JM, Canhao P, Stam J, Bousser MG, Barinagarrementeria F. Prognosis of cerebral vein and dural sinus thrombosis: Results of the International Study on Cerebral Vein and Dural Sinus Thrombosis (ISCVT) Stroke. 2004;35:664–70;</a:t>
            </a:r>
          </a:p>
          <a:p>
            <a:pPr>
              <a:defRPr sz="600">
                <a:latin typeface="Arial"/>
                <a:ea typeface="Arial"/>
                <a:cs typeface="Arial"/>
                <a:sym typeface="Arial"/>
              </a:defRPr>
            </a:pPr>
            <a:r>
              <a:t>3) Friedman DI. The pseudotumor cerebri syndrome. Neurol Clin. 2014 May;32(2):363-96</a:t>
            </a:r>
          </a:p>
        </p:txBody>
      </p:sp>
      <p:grpSp>
        <p:nvGrpSpPr>
          <p:cNvPr id="125" name="Google Shape;84;p1"/>
          <p:cNvGrpSpPr/>
          <p:nvPr/>
        </p:nvGrpSpPr>
        <p:grpSpPr>
          <a:xfrm>
            <a:off x="-142894" y="198164"/>
            <a:ext cx="5429288" cy="1032368"/>
            <a:chOff x="0" y="0"/>
            <a:chExt cx="5429287" cy="1032367"/>
          </a:xfrm>
        </p:grpSpPr>
        <p:sp>
          <p:nvSpPr>
            <p:cNvPr id="123" name="Rectangle"/>
            <p:cNvSpPr/>
            <p:nvPr/>
          </p:nvSpPr>
          <p:spPr>
            <a:xfrm>
              <a:off x="0" y="158993"/>
              <a:ext cx="5429288" cy="714381"/>
            </a:xfrm>
            <a:prstGeom prst="rect">
              <a:avLst/>
            </a:prstGeom>
            <a:solidFill>
              <a:srgbClr val="17375E"/>
            </a:solidFill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 b="1">
                  <a:solidFill>
                    <a:srgbClr val="FFC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4" name="HIPERTENSÃO INTRACRANIANA SECUNDÁRIA A TROMBOSE VENOSA: QUANDO O DIAGNÓSTICO PRECOCE PRESERVA A VISÃO"/>
            <p:cNvSpPr txBox="1"/>
            <p:nvPr/>
          </p:nvSpPr>
          <p:spPr>
            <a:xfrm>
              <a:off x="200237" y="-1"/>
              <a:ext cx="5028814" cy="1032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5450" tIns="195450" rIns="195450" bIns="195450" numCol="1" anchor="ctr">
              <a:spAutoFit/>
            </a:bodyPr>
            <a:lstStyle>
              <a:lvl1pPr algn="ctr">
                <a:defRPr sz="1500" b="1">
                  <a:solidFill>
                    <a:srgbClr val="FFC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HIPERTENSÃO INTRACRANIANA SECUNDÁRIA A TROMBOSE VENOSA: QUANDO O DIAGNÓSTICO PRECOCE PRESERVA A VISÃO</a:t>
              </a:r>
            </a:p>
          </p:txBody>
        </p:sp>
      </p:grpSp>
      <p:sp>
        <p:nvSpPr>
          <p:cNvPr id="126" name="Google Shape;94;p1"/>
          <p:cNvSpPr txBox="1"/>
          <p:nvPr/>
        </p:nvSpPr>
        <p:spPr>
          <a:xfrm>
            <a:off x="-97152" y="1000100"/>
            <a:ext cx="5337822" cy="366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sz="1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Patrícia Cristina de Caires Rodrigues¹, Stela Souza Peña¹, Tatyane Milanezi¹, Vagner¹ Loduca Lima¹, Ana Laura Moura¹</a:t>
            </a:r>
            <a:r>
              <a:rPr baseline="30000"/>
              <a:t> </a:t>
            </a:r>
          </a:p>
        </p:txBody>
      </p:sp>
      <p:sp>
        <p:nvSpPr>
          <p:cNvPr id="127" name="Retângulo 75"/>
          <p:cNvSpPr txBox="1"/>
          <p:nvPr/>
        </p:nvSpPr>
        <p:spPr>
          <a:xfrm>
            <a:off x="617206" y="1357290"/>
            <a:ext cx="4123402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900" i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¹Instituição: Centro Universitário  da Faculdade de Medicina do ABC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723</Words>
  <PresentationFormat>Apresentação na tela (16:9)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Renato</cp:lastModifiedBy>
  <cp:revision>3</cp:revision>
  <dcterms:modified xsi:type="dcterms:W3CDTF">2024-02-01T01:04:18Z</dcterms:modified>
</cp:coreProperties>
</file>