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5143500" cy="91440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3" autoAdjust="0"/>
    <p:restoredTop sz="94660"/>
  </p:normalViewPr>
  <p:slideViewPr>
    <p:cSldViewPr>
      <p:cViewPr>
        <p:scale>
          <a:sx n="200" d="100"/>
          <a:sy n="200" d="100"/>
        </p:scale>
        <p:origin x="156" y="-492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5763" y="2840568"/>
            <a:ext cx="4371975" cy="196003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0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366185"/>
            <a:ext cx="1157288" cy="780203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366185"/>
            <a:ext cx="3386138" cy="780203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68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63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6301" y="3875618"/>
            <a:ext cx="4371975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31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14612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046817"/>
            <a:ext cx="2272606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7175" y="2899833"/>
            <a:ext cx="2272606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612827" y="2046817"/>
            <a:ext cx="227349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12827" y="2899833"/>
            <a:ext cx="227349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2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32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67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4067"/>
            <a:ext cx="1692176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0966" y="364067"/>
            <a:ext cx="2875359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7175" y="1913467"/>
            <a:ext cx="1692176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8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162" y="6400800"/>
            <a:ext cx="30861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8162" y="7156451"/>
            <a:ext cx="30861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28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98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479"/>
          <a:stretch/>
        </p:blipFill>
        <p:spPr>
          <a:xfrm>
            <a:off x="0" y="0"/>
            <a:ext cx="5143499" cy="65910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03DCFAD5-4240-E08C-5276-543D1EB3A6B9}"/>
              </a:ext>
            </a:extLst>
          </p:cNvPr>
          <p:cNvSpPr txBox="1"/>
          <p:nvPr/>
        </p:nvSpPr>
        <p:spPr>
          <a:xfrm>
            <a:off x="2574575" y="1106083"/>
            <a:ext cx="2568925" cy="43242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  <a:p>
            <a:pPr algn="just"/>
            <a:endParaRPr lang="pt-BR" sz="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Trauma </a:t>
            </a:r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ocular penetrante é um cenário clínico desafiador que envolve muitos fatores </a:t>
            </a:r>
            <a:r>
              <a:rPr lang="pt-BR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e muitas vezes apresenta um prognostico visual reservado. </a:t>
            </a:r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Cuidados iniciais e manejo cirúrgico são cruciais para minimizar complicações potenciais e alcançar uma recuperação visual aprimorada. A presença de um corpo estranho intraocular pode resultar em uma ampla gama de patologias intraoculares e resultados visuais, dependendo do mecanismo da lesão, tipo de corpo estranho e complicações </a:t>
            </a:r>
            <a:r>
              <a:rPr lang="pt-BR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subsequentes.¹</a:t>
            </a:r>
          </a:p>
          <a:p>
            <a:pPr algn="just"/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Corpos estranhos </a:t>
            </a:r>
            <a:r>
              <a:rPr lang="pt-BR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intraoculares (CEIO</a:t>
            </a:r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) podem causar danos graves e perda irreversível da visão.² Dados indicam que de 5% a 41% dos traumas oculares penetrantes envolvem </a:t>
            </a:r>
            <a:r>
              <a:rPr lang="pt-BR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CEIO.² </a:t>
            </a:r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O dano pode ocorrer ao transportar agentes infecciosos para o conteúdo intraocular ou por toxicidade química a células intraoculares específicas.² A toxicidade </a:t>
            </a:r>
            <a:r>
              <a:rPr lang="pt-BR" sz="700" dirty="0" err="1">
                <a:latin typeface="Arial" panose="020B0604020202020204" pitchFamily="34" charset="0"/>
                <a:cs typeface="Arial" panose="020B0604020202020204" pitchFamily="34" charset="0"/>
              </a:rPr>
              <a:t>retiniana</a:t>
            </a:r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 de corpos estranhos de cobre pode resultar em </a:t>
            </a:r>
            <a:r>
              <a:rPr lang="pt-BR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calcose</a:t>
            </a:r>
            <a:r>
              <a:rPr lang="pt-BR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e levar a uma perda profunda da visão.² A função visual </a:t>
            </a:r>
            <a:r>
              <a:rPr lang="pt-BR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diminui </a:t>
            </a:r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e anormalidades variáveis nos campos visuais, </a:t>
            </a:r>
            <a:r>
              <a:rPr lang="pt-BR" sz="700" dirty="0" err="1">
                <a:latin typeface="Arial" panose="020B0604020202020204" pitchFamily="34" charset="0"/>
                <a:cs typeface="Arial" panose="020B0604020202020204" pitchFamily="34" charset="0"/>
              </a:rPr>
              <a:t>eletroretinografia</a:t>
            </a:r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 e limiares de adaptação ao escuro podem surgir durante o acompanhamento.³,⁴ A taxa de perda de visão e a gravidade da inflamação e outros achados dependem do tamanho, localização e conteúdo de cobre do corpo estranho.² O ERG é um método eficiente para avaliar a extensão dos danos </a:t>
            </a:r>
            <a:r>
              <a:rPr lang="pt-BR" sz="700" dirty="0" err="1">
                <a:latin typeface="Arial" panose="020B0604020202020204" pitchFamily="34" charset="0"/>
                <a:cs typeface="Arial" panose="020B0604020202020204" pitchFamily="34" charset="0"/>
              </a:rPr>
              <a:t>retinianos</a:t>
            </a:r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 causados por </a:t>
            </a:r>
            <a:r>
              <a:rPr lang="pt-BR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CEIO, </a:t>
            </a:r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e graves anormalidades no ERG podem ocorrer sem comprometimento significativo da visão.⁵,⁶ A intervenção cirúrgica pode ser indicada sem demora, já que a remoção do </a:t>
            </a:r>
            <a:r>
              <a:rPr lang="pt-BR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CEIO </a:t>
            </a:r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não recupera a função visual perdida.⁷ Em nosso caso, o conteúdo de cobre do </a:t>
            </a:r>
            <a:r>
              <a:rPr lang="pt-BR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CEIO </a:t>
            </a:r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não é conhecido, e seu tamanho pequeno e localização podem explicar a ausência de toxicidade mesmo 2 anos após o trauma; o acompanhamento próximo com exame </a:t>
            </a:r>
            <a:r>
              <a:rPr lang="pt-BR" sz="700" dirty="0" err="1">
                <a:latin typeface="Arial" panose="020B0604020202020204" pitchFamily="34" charset="0"/>
                <a:cs typeface="Arial" panose="020B0604020202020204" pitchFamily="34" charset="0"/>
              </a:rPr>
              <a:t>fundoscópico</a:t>
            </a:r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 regular, ERG e imagens </a:t>
            </a:r>
            <a:r>
              <a:rPr lang="pt-BR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devem </a:t>
            </a:r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orientar nossa abordagem e futuras intervenções.</a:t>
            </a:r>
            <a:endParaRPr lang="pt-BR" sz="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400" dirty="0"/>
          </a:p>
        </p:txBody>
      </p:sp>
      <p:sp>
        <p:nvSpPr>
          <p:cNvPr id="10" name="Retângulo 9"/>
          <p:cNvSpPr/>
          <p:nvPr/>
        </p:nvSpPr>
        <p:spPr>
          <a:xfrm>
            <a:off x="58915" y="539381"/>
            <a:ext cx="50200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600" b="1" dirty="0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Evolução de corpo estranho intraocular oculto</a:t>
            </a:r>
            <a:endParaRPr lang="en-US" sz="1600" dirty="0">
              <a:latin typeface="Arial" panose="020B0604020202020204" pitchFamily="34" charset="0"/>
              <a:ea typeface="Geneva" panose="020B0503030404040204" pitchFamily="124" charset="-128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95486" y="816379"/>
            <a:ext cx="456105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800" b="1" dirty="0" smtClean="0">
                <a:latin typeface="Arial" panose="020B0604020202020204" pitchFamily="34" charset="0"/>
              </a:rPr>
              <a:t>Leonardo </a:t>
            </a:r>
            <a:r>
              <a:rPr lang="pt-BR" altLang="pt-BR" sz="800" b="1" dirty="0">
                <a:latin typeface="Arial" panose="020B0604020202020204" pitchFamily="34" charset="0"/>
              </a:rPr>
              <a:t>A. P. </a:t>
            </a:r>
            <a:r>
              <a:rPr lang="pt-BR" altLang="pt-BR" sz="800" b="1" dirty="0" smtClean="0">
                <a:latin typeface="Arial" panose="020B0604020202020204" pitchFamily="34" charset="0"/>
              </a:rPr>
              <a:t>Oliveira¹</a:t>
            </a:r>
            <a:r>
              <a:rPr lang="pt-BR" sz="800" dirty="0" smtClean="0"/>
              <a:t>;</a:t>
            </a:r>
            <a:r>
              <a:rPr lang="pt-BR" altLang="pt-BR" sz="800" b="1" dirty="0" smtClean="0">
                <a:latin typeface="Arial" panose="020B0604020202020204" pitchFamily="34" charset="0"/>
              </a:rPr>
              <a:t> Ana </a:t>
            </a:r>
            <a:r>
              <a:rPr lang="pt-BR" altLang="pt-BR" sz="800" b="1" dirty="0">
                <a:latin typeface="Arial" panose="020B0604020202020204" pitchFamily="34" charset="0"/>
              </a:rPr>
              <a:t>C. B. </a:t>
            </a:r>
            <a:r>
              <a:rPr lang="pt-BR" altLang="pt-BR" sz="800" b="1" dirty="0" smtClean="0">
                <a:latin typeface="Arial" panose="020B0604020202020204" pitchFamily="34" charset="0"/>
              </a:rPr>
              <a:t>Domingos¹</a:t>
            </a:r>
            <a:r>
              <a:rPr lang="pt-BR" sz="800" dirty="0" smtClean="0"/>
              <a:t>;</a:t>
            </a:r>
            <a:r>
              <a:rPr lang="en-US" altLang="pt-BR" sz="800" b="1" dirty="0" smtClean="0">
                <a:latin typeface="Arial" panose="020B0604020202020204" pitchFamily="34" charset="0"/>
              </a:rPr>
              <a:t> </a:t>
            </a:r>
            <a:r>
              <a:rPr lang="pt-BR" altLang="pt-BR" sz="800" b="1" dirty="0" err="1" smtClean="0">
                <a:latin typeface="Arial" panose="020B0604020202020204" pitchFamily="34" charset="0"/>
              </a:rPr>
              <a:t>Sung</a:t>
            </a:r>
            <a:r>
              <a:rPr lang="pt-BR" altLang="pt-BR" sz="800" b="1" dirty="0" smtClean="0">
                <a:latin typeface="Arial" panose="020B0604020202020204" pitchFamily="34" charset="0"/>
              </a:rPr>
              <a:t> </a:t>
            </a:r>
            <a:r>
              <a:rPr lang="pt-BR" altLang="pt-BR" sz="800" b="1" dirty="0">
                <a:latin typeface="Arial" panose="020B0604020202020204" pitchFamily="34" charset="0"/>
              </a:rPr>
              <a:t>E. S. </a:t>
            </a:r>
            <a:r>
              <a:rPr lang="pt-BR" altLang="pt-BR" sz="800" b="1" dirty="0" smtClean="0">
                <a:latin typeface="Arial" panose="020B0604020202020204" pitchFamily="34" charset="0"/>
              </a:rPr>
              <a:t>Watanabe¹</a:t>
            </a:r>
            <a:endParaRPr lang="en-US" altLang="pt-BR" sz="800" b="1" dirty="0">
              <a:latin typeface="Arial" panose="020B0604020202020204" pitchFamily="34" charset="0"/>
            </a:endParaRPr>
          </a:p>
          <a:p>
            <a:r>
              <a:rPr lang="pt-BR" altLang="pt-BR" sz="500" dirty="0" smtClean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1:  Departamento de oftalmologia e ciências visuais da </a:t>
            </a:r>
            <a:r>
              <a:rPr lang="pt-BR" sz="500" dirty="0"/>
              <a:t>Universidade Federal de São </a:t>
            </a:r>
            <a:r>
              <a:rPr lang="pt-BR" sz="500" dirty="0" smtClean="0"/>
              <a:t>Paulo (UNIFESP) </a:t>
            </a:r>
            <a:endParaRPr lang="en-US" altLang="pt-BR" sz="500" dirty="0">
              <a:latin typeface="Arial" panose="020B0604020202020204" pitchFamily="34" charset="0"/>
              <a:ea typeface="Geneva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9090248"/>
            <a:ext cx="5143500" cy="5375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03DCFAD5-4240-E08C-5276-543D1EB3A6B9}"/>
              </a:ext>
            </a:extLst>
          </p:cNvPr>
          <p:cNvSpPr txBox="1"/>
          <p:nvPr/>
        </p:nvSpPr>
        <p:spPr>
          <a:xfrm>
            <a:off x="54921" y="4750384"/>
            <a:ext cx="2499742" cy="42934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IMAGENS, GRÁFICOS E TABELAS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03DCFAD5-4240-E08C-5276-543D1EB3A6B9}"/>
              </a:ext>
            </a:extLst>
          </p:cNvPr>
          <p:cNvSpPr txBox="1"/>
          <p:nvPr/>
        </p:nvSpPr>
        <p:spPr>
          <a:xfrm>
            <a:off x="54921" y="1106083"/>
            <a:ext cx="2499742" cy="3877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RELATO DE CASO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homem de 42 anos sofreu </a:t>
            </a:r>
            <a:r>
              <a:rPr lang="pt-BR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trauma </a:t>
            </a:r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ocular penetrante com um fio de cobre no olho </a:t>
            </a:r>
            <a:r>
              <a:rPr lang="pt-BR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direito em 2020. </a:t>
            </a:r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A reconstrução do segmento anterior foi realizada 2 dias após o trauma </a:t>
            </a:r>
            <a:r>
              <a:rPr lang="pt-BR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FIGURA 1</a:t>
            </a:r>
            <a:r>
              <a:rPr lang="pt-BR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). Olho contralateral dentro da normalidade. Dois anos após o evento, </a:t>
            </a:r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ele desenvolveu descolamento de retina </a:t>
            </a:r>
            <a:r>
              <a:rPr lang="pt-BR" sz="700" dirty="0" err="1">
                <a:latin typeface="Arial" panose="020B0604020202020204" pitchFamily="34" charset="0"/>
                <a:cs typeface="Arial" panose="020B0604020202020204" pitchFamily="34" charset="0"/>
              </a:rPr>
              <a:t>regmatogenico</a:t>
            </a:r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 no mesmo olho, que foi tratado cirurgicamente com </a:t>
            </a:r>
            <a:r>
              <a:rPr lang="pt-BR" sz="700" dirty="0" err="1">
                <a:latin typeface="Arial" panose="020B0604020202020204" pitchFamily="34" charset="0"/>
                <a:cs typeface="Arial" panose="020B0604020202020204" pitchFamily="34" charset="0"/>
              </a:rPr>
              <a:t>retinopexia</a:t>
            </a:r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implante de </a:t>
            </a:r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faixa </a:t>
            </a:r>
            <a:r>
              <a:rPr lang="pt-BR" sz="700" dirty="0" err="1">
                <a:latin typeface="Arial" panose="020B0604020202020204" pitchFamily="34" charset="0"/>
                <a:cs typeface="Arial" panose="020B0604020202020204" pitchFamily="34" charset="0"/>
              </a:rPr>
              <a:t>escleral</a:t>
            </a:r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. Durante uma de suas consultas, a melhor acuidade visual em ambos os olhos era 20/20. Durante um exame de fundo de olho, foi detectado um corpo estranho linear no olho </a:t>
            </a:r>
            <a:r>
              <a:rPr lang="pt-BR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direito (FIGURA 2). </a:t>
            </a:r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O exame oftalmológico estava normal no olho esquerdo. A </a:t>
            </a:r>
            <a:r>
              <a:rPr lang="pt-BR" sz="700" dirty="0" err="1">
                <a:latin typeface="Arial" panose="020B0604020202020204" pitchFamily="34" charset="0"/>
                <a:cs typeface="Arial" panose="020B0604020202020204" pitchFamily="34" charset="0"/>
              </a:rPr>
              <a:t>biomicroscopia</a:t>
            </a:r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 ultrassônica revelou uma imagem linear sugestiva de um corpo estranho intraocular próximo à área traumática de </a:t>
            </a:r>
            <a:r>
              <a:rPr lang="pt-BR" sz="700" dirty="0" err="1">
                <a:latin typeface="Arial" panose="020B0604020202020204" pitchFamily="34" charset="0"/>
                <a:cs typeface="Arial" panose="020B0604020202020204" pitchFamily="34" charset="0"/>
              </a:rPr>
              <a:t>iridectomia</a:t>
            </a:r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anterior</a:t>
            </a:r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, no meridiano das 9 </a:t>
            </a:r>
            <a:r>
              <a:rPr lang="pt-BR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horas (FIGURA 3). </a:t>
            </a:r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Este corpo estranho estava relacionado ao trauma ocular penetrante ocorrido dois anos antes. Devido à </a:t>
            </a:r>
            <a:r>
              <a:rPr lang="pt-BR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acuidade visual </a:t>
            </a:r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do paciente de 20/20 no olho afetado, foi adotada uma abordagem de manejo conservador, com acompanhamento regular usando </a:t>
            </a:r>
            <a:r>
              <a:rPr lang="pt-BR" sz="700" dirty="0" err="1">
                <a:latin typeface="Arial" panose="020B0604020202020204" pitchFamily="34" charset="0"/>
                <a:cs typeface="Arial" panose="020B0604020202020204" pitchFamily="34" charset="0"/>
              </a:rPr>
              <a:t>eletroretinograma</a:t>
            </a:r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 (ERG) de campo total para monitorar a toxicidade. O ERG inicial mostrou pequenas reduções nas amplitudes </a:t>
            </a:r>
            <a:r>
              <a:rPr lang="pt-BR" sz="700" dirty="0" err="1">
                <a:latin typeface="Arial" panose="020B0604020202020204" pitchFamily="34" charset="0"/>
                <a:cs typeface="Arial" panose="020B0604020202020204" pitchFamily="34" charset="0"/>
              </a:rPr>
              <a:t>escotópicas</a:t>
            </a:r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700" dirty="0" err="1">
                <a:latin typeface="Arial" panose="020B0604020202020204" pitchFamily="34" charset="0"/>
                <a:cs typeface="Arial" panose="020B0604020202020204" pitchFamily="34" charset="0"/>
              </a:rPr>
              <a:t>fotópicas</a:t>
            </a:r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 no olho afetado em comparação com o olho saudável, atribuídas às sequelas do descolamento de retina </a:t>
            </a:r>
            <a:r>
              <a:rPr lang="pt-BR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regmatogenico</a:t>
            </a:r>
            <a:r>
              <a:rPr lang="pt-BR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O ERG subsequente, após 6 meses, mostrou respostas </a:t>
            </a:r>
            <a:r>
              <a:rPr lang="pt-BR" sz="700" dirty="0" err="1">
                <a:latin typeface="Arial" panose="020B0604020202020204" pitchFamily="34" charset="0"/>
                <a:cs typeface="Arial" panose="020B0604020202020204" pitchFamily="34" charset="0"/>
              </a:rPr>
              <a:t>escotópicas</a:t>
            </a:r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700" dirty="0" err="1">
                <a:latin typeface="Arial" panose="020B0604020202020204" pitchFamily="34" charset="0"/>
                <a:cs typeface="Arial" panose="020B0604020202020204" pitchFamily="34" charset="0"/>
              </a:rPr>
              <a:t>fotópicas</a:t>
            </a:r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 estáveis. O paciente mantém seguimento em nosso serviço, e medidas conservadoras foram adotadas.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03DCFAD5-4240-E08C-5276-543D1EB3A6B9}"/>
              </a:ext>
            </a:extLst>
          </p:cNvPr>
          <p:cNvSpPr txBox="1"/>
          <p:nvPr/>
        </p:nvSpPr>
        <p:spPr>
          <a:xfrm>
            <a:off x="2570750" y="5214947"/>
            <a:ext cx="2564716" cy="1246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pt-B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O trauma ocular penetrante pode se apresentar com um amplo espectro de achados. Neste caso específico, embora a avaliação inicial por imagem não tenha mostrado sinais de corpo estranho intraocular, exames posteriores durante o acompanhamento revelaram a sua presença. A avaliação eletrofisiológica visual durante o acompanhamento ajudou no diagnóstico de possíveis toxicidades </a:t>
            </a:r>
            <a:r>
              <a:rPr lang="pt-BR" sz="700" dirty="0" err="1">
                <a:latin typeface="Arial" panose="020B0604020202020204" pitchFamily="34" charset="0"/>
                <a:cs typeface="Arial" panose="020B0604020202020204" pitchFamily="34" charset="0"/>
              </a:rPr>
              <a:t>retinianas</a:t>
            </a:r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, e, se necessário, a remoção cirúrgica pode ser indicada.</a:t>
            </a:r>
            <a:endParaRPr lang="pt-BR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03DCFAD5-4240-E08C-5276-543D1EB3A6B9}"/>
              </a:ext>
            </a:extLst>
          </p:cNvPr>
          <p:cNvSpPr txBox="1"/>
          <p:nvPr/>
        </p:nvSpPr>
        <p:spPr>
          <a:xfrm>
            <a:off x="2576810" y="6474670"/>
            <a:ext cx="2558656" cy="2462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pt-B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  <a:p>
            <a:pPr>
              <a:spcBef>
                <a:spcPct val="0"/>
              </a:spcBef>
            </a:pPr>
            <a:r>
              <a:rPr lang="pt-BR" altLang="pt-BR" sz="600" dirty="0">
                <a:latin typeface="Arial" panose="020B0604020202020204" pitchFamily="34" charset="0"/>
              </a:rPr>
              <a:t>1.Loporchio, Dean; </a:t>
            </a:r>
            <a:r>
              <a:rPr lang="pt-BR" altLang="pt-BR" sz="600" dirty="0" err="1">
                <a:latin typeface="Arial" panose="020B0604020202020204" pitchFamily="34" charset="0"/>
              </a:rPr>
              <a:t>Mukkamala</a:t>
            </a:r>
            <a:r>
              <a:rPr lang="pt-BR" altLang="pt-BR" sz="600" dirty="0">
                <a:latin typeface="Arial" panose="020B0604020202020204" pitchFamily="34" charset="0"/>
              </a:rPr>
              <a:t>, </a:t>
            </a:r>
            <a:r>
              <a:rPr lang="pt-BR" altLang="pt-BR" sz="600" dirty="0" err="1">
                <a:latin typeface="Arial" panose="020B0604020202020204" pitchFamily="34" charset="0"/>
              </a:rPr>
              <a:t>Lekha</a:t>
            </a:r>
            <a:r>
              <a:rPr lang="pt-BR" altLang="pt-BR" sz="600" dirty="0">
                <a:latin typeface="Arial" panose="020B0604020202020204" pitchFamily="34" charset="0"/>
              </a:rPr>
              <a:t>; </a:t>
            </a:r>
            <a:r>
              <a:rPr lang="pt-BR" altLang="pt-BR" sz="600" dirty="0" err="1">
                <a:latin typeface="Arial" panose="020B0604020202020204" pitchFamily="34" charset="0"/>
              </a:rPr>
              <a:t>Gorukanti</a:t>
            </a:r>
            <a:r>
              <a:rPr lang="pt-BR" altLang="pt-BR" sz="600" dirty="0">
                <a:latin typeface="Arial" panose="020B0604020202020204" pitchFamily="34" charset="0"/>
              </a:rPr>
              <a:t>, </a:t>
            </a:r>
            <a:r>
              <a:rPr lang="pt-BR" altLang="pt-BR" sz="600" dirty="0" err="1">
                <a:latin typeface="Arial" panose="020B0604020202020204" pitchFamily="34" charset="0"/>
              </a:rPr>
              <a:t>Kavya</a:t>
            </a:r>
            <a:r>
              <a:rPr lang="pt-BR" altLang="pt-BR" sz="600" dirty="0">
                <a:latin typeface="Arial" panose="020B0604020202020204" pitchFamily="34" charset="0"/>
              </a:rPr>
              <a:t>; </a:t>
            </a:r>
            <a:r>
              <a:rPr lang="pt-BR" altLang="pt-BR" sz="600" dirty="0" err="1">
                <a:latin typeface="Arial" panose="020B0604020202020204" pitchFamily="34" charset="0"/>
              </a:rPr>
              <a:t>Zarbin</a:t>
            </a:r>
            <a:r>
              <a:rPr lang="pt-BR" altLang="pt-BR" sz="600" dirty="0">
                <a:latin typeface="Arial" panose="020B0604020202020204" pitchFamily="34" charset="0"/>
              </a:rPr>
              <a:t>, Marco; </a:t>
            </a:r>
            <a:r>
              <a:rPr lang="pt-BR" altLang="pt-BR" sz="600" dirty="0" err="1">
                <a:latin typeface="Arial" panose="020B0604020202020204" pitchFamily="34" charset="0"/>
              </a:rPr>
              <a:t>Langer</a:t>
            </a:r>
            <a:r>
              <a:rPr lang="pt-BR" altLang="pt-BR" sz="600" dirty="0">
                <a:latin typeface="Arial" panose="020B0604020202020204" pitchFamily="34" charset="0"/>
              </a:rPr>
              <a:t>, Paul; </a:t>
            </a:r>
            <a:r>
              <a:rPr lang="pt-BR" altLang="pt-BR" sz="600" dirty="0" err="1">
                <a:latin typeface="Arial" panose="020B0604020202020204" pitchFamily="34" charset="0"/>
              </a:rPr>
              <a:t>Bhagat</a:t>
            </a:r>
            <a:r>
              <a:rPr lang="pt-BR" altLang="pt-BR" sz="600" dirty="0">
                <a:latin typeface="Arial" panose="020B0604020202020204" pitchFamily="34" charset="0"/>
              </a:rPr>
              <a:t>, </a:t>
            </a:r>
            <a:r>
              <a:rPr lang="pt-BR" altLang="pt-BR" sz="600" dirty="0" err="1">
                <a:latin typeface="Arial" panose="020B0604020202020204" pitchFamily="34" charset="0"/>
              </a:rPr>
              <a:t>Neelakshi</a:t>
            </a:r>
            <a:r>
              <a:rPr lang="pt-BR" altLang="pt-BR" sz="600" dirty="0">
                <a:latin typeface="Arial" panose="020B0604020202020204" pitchFamily="34" charset="0"/>
              </a:rPr>
              <a:t> (2016). Intraocular </a:t>
            </a:r>
            <a:r>
              <a:rPr lang="pt-BR" altLang="pt-BR" sz="600" dirty="0" err="1">
                <a:latin typeface="Arial" panose="020B0604020202020204" pitchFamily="34" charset="0"/>
              </a:rPr>
              <a:t>Foreign</a:t>
            </a:r>
            <a:r>
              <a:rPr lang="pt-BR" altLang="pt-BR" sz="600" dirty="0">
                <a:latin typeface="Arial" panose="020B0604020202020204" pitchFamily="34" charset="0"/>
              </a:rPr>
              <a:t> </a:t>
            </a:r>
            <a:r>
              <a:rPr lang="pt-BR" altLang="pt-BR" sz="600" dirty="0" err="1">
                <a:latin typeface="Arial" panose="020B0604020202020204" pitchFamily="34" charset="0"/>
              </a:rPr>
              <a:t>Bodies</a:t>
            </a:r>
            <a:r>
              <a:rPr lang="pt-BR" altLang="pt-BR" sz="600" dirty="0">
                <a:latin typeface="Arial" panose="020B0604020202020204" pitchFamily="34" charset="0"/>
              </a:rPr>
              <a:t>: A </a:t>
            </a:r>
            <a:r>
              <a:rPr lang="pt-BR" altLang="pt-BR" sz="600" dirty="0" err="1">
                <a:latin typeface="Arial" panose="020B0604020202020204" pitchFamily="34" charset="0"/>
              </a:rPr>
              <a:t>Review</a:t>
            </a:r>
            <a:r>
              <a:rPr lang="pt-BR" altLang="pt-BR" sz="600" dirty="0">
                <a:latin typeface="Arial" panose="020B0604020202020204" pitchFamily="34" charset="0"/>
              </a:rPr>
              <a:t>. </a:t>
            </a:r>
            <a:r>
              <a:rPr lang="pt-BR" altLang="pt-BR" sz="600" dirty="0" err="1">
                <a:latin typeface="Arial" panose="020B0604020202020204" pitchFamily="34" charset="0"/>
              </a:rPr>
              <a:t>Survey</a:t>
            </a:r>
            <a:r>
              <a:rPr lang="pt-BR" altLang="pt-BR" sz="600" dirty="0">
                <a:latin typeface="Arial" panose="020B0604020202020204" pitchFamily="34" charset="0"/>
              </a:rPr>
              <a:t> </a:t>
            </a:r>
            <a:r>
              <a:rPr lang="pt-BR" altLang="pt-BR" sz="600" dirty="0" err="1">
                <a:latin typeface="Arial" panose="020B0604020202020204" pitchFamily="34" charset="0"/>
              </a:rPr>
              <a:t>of</a:t>
            </a:r>
            <a:r>
              <a:rPr lang="pt-BR" altLang="pt-BR" sz="600" dirty="0">
                <a:latin typeface="Arial" panose="020B0604020202020204" pitchFamily="34" charset="0"/>
              </a:rPr>
              <a:t> </a:t>
            </a:r>
            <a:r>
              <a:rPr lang="pt-BR" altLang="pt-BR" sz="600" dirty="0" err="1">
                <a:latin typeface="Arial" panose="020B0604020202020204" pitchFamily="34" charset="0"/>
              </a:rPr>
              <a:t>Ophthalmology</a:t>
            </a:r>
            <a:r>
              <a:rPr lang="pt-BR" altLang="pt-BR" sz="600" dirty="0">
                <a:latin typeface="Arial" panose="020B0604020202020204" pitchFamily="34" charset="0"/>
              </a:rPr>
              <a:t>, (), S0039625715300515–. doi:10.1016/j.survophthal.2016.03.005 </a:t>
            </a:r>
          </a:p>
          <a:p>
            <a:pPr>
              <a:spcBef>
                <a:spcPct val="0"/>
              </a:spcBef>
            </a:pPr>
            <a:r>
              <a:rPr lang="pt-BR" altLang="pt-BR" sz="600" dirty="0">
                <a:latin typeface="Arial" panose="020B0604020202020204" pitchFamily="34" charset="0"/>
              </a:rPr>
              <a:t>2.Palioura, </a:t>
            </a:r>
            <a:r>
              <a:rPr lang="pt-BR" altLang="pt-BR" sz="600" dirty="0" err="1">
                <a:latin typeface="Arial" panose="020B0604020202020204" pitchFamily="34" charset="0"/>
              </a:rPr>
              <a:t>Sotiria</a:t>
            </a:r>
            <a:r>
              <a:rPr lang="pt-BR" altLang="pt-BR" sz="600" dirty="0">
                <a:latin typeface="Arial" panose="020B0604020202020204" pitchFamily="34" charset="0"/>
              </a:rPr>
              <a:t>; </a:t>
            </a:r>
            <a:r>
              <a:rPr lang="pt-BR" altLang="pt-BR" sz="600" dirty="0" err="1">
                <a:latin typeface="Arial" panose="020B0604020202020204" pitchFamily="34" charset="0"/>
              </a:rPr>
              <a:t>Eliott</a:t>
            </a:r>
            <a:r>
              <a:rPr lang="pt-BR" altLang="pt-BR" sz="600" dirty="0">
                <a:latin typeface="Arial" panose="020B0604020202020204" pitchFamily="34" charset="0"/>
              </a:rPr>
              <a:t>, Dean (2013). </a:t>
            </a:r>
            <a:r>
              <a:rPr lang="pt-BR" altLang="pt-BR" sz="600" dirty="0" err="1">
                <a:latin typeface="Arial" panose="020B0604020202020204" pitchFamily="34" charset="0"/>
              </a:rPr>
              <a:t>Traumatic</a:t>
            </a:r>
            <a:r>
              <a:rPr lang="pt-BR" altLang="pt-BR" sz="600" dirty="0">
                <a:latin typeface="Arial" panose="020B0604020202020204" pitchFamily="34" charset="0"/>
              </a:rPr>
              <a:t> </a:t>
            </a:r>
            <a:r>
              <a:rPr lang="pt-BR" altLang="pt-BR" sz="600" dirty="0" err="1">
                <a:latin typeface="Arial" panose="020B0604020202020204" pitchFamily="34" charset="0"/>
              </a:rPr>
              <a:t>Endophthalmitis</a:t>
            </a:r>
            <a:r>
              <a:rPr lang="pt-BR" altLang="pt-BR" sz="600" dirty="0">
                <a:latin typeface="Arial" panose="020B0604020202020204" pitchFamily="34" charset="0"/>
              </a:rPr>
              <a:t>, </a:t>
            </a:r>
            <a:r>
              <a:rPr lang="pt-BR" altLang="pt-BR" sz="600" dirty="0" err="1">
                <a:latin typeface="Arial" panose="020B0604020202020204" pitchFamily="34" charset="0"/>
              </a:rPr>
              <a:t>Retinal</a:t>
            </a:r>
            <a:r>
              <a:rPr lang="pt-BR" altLang="pt-BR" sz="600" dirty="0">
                <a:latin typeface="Arial" panose="020B0604020202020204" pitchFamily="34" charset="0"/>
              </a:rPr>
              <a:t> </a:t>
            </a:r>
            <a:r>
              <a:rPr lang="pt-BR" altLang="pt-BR" sz="600" dirty="0" err="1">
                <a:latin typeface="Arial" panose="020B0604020202020204" pitchFamily="34" charset="0"/>
              </a:rPr>
              <a:t>Detachment</a:t>
            </a:r>
            <a:r>
              <a:rPr lang="pt-BR" altLang="pt-BR" sz="600" dirty="0">
                <a:latin typeface="Arial" panose="020B0604020202020204" pitchFamily="34" charset="0"/>
              </a:rPr>
              <a:t>, </a:t>
            </a:r>
            <a:r>
              <a:rPr lang="pt-BR" altLang="pt-BR" sz="600" dirty="0" err="1">
                <a:latin typeface="Arial" panose="020B0604020202020204" pitchFamily="34" charset="0"/>
              </a:rPr>
              <a:t>and</a:t>
            </a:r>
            <a:r>
              <a:rPr lang="pt-BR" altLang="pt-BR" sz="600" dirty="0">
                <a:latin typeface="Arial" panose="020B0604020202020204" pitchFamily="34" charset="0"/>
              </a:rPr>
              <a:t> </a:t>
            </a:r>
            <a:r>
              <a:rPr lang="pt-BR" altLang="pt-BR" sz="600" dirty="0" err="1">
                <a:latin typeface="Arial" panose="020B0604020202020204" pitchFamily="34" charset="0"/>
              </a:rPr>
              <a:t>Metallosis</a:t>
            </a:r>
            <a:r>
              <a:rPr lang="pt-BR" altLang="pt-BR" sz="600" dirty="0">
                <a:latin typeface="Arial" panose="020B0604020202020204" pitchFamily="34" charset="0"/>
              </a:rPr>
              <a:t> </a:t>
            </a:r>
            <a:r>
              <a:rPr lang="pt-BR" altLang="pt-BR" sz="600" dirty="0" err="1">
                <a:latin typeface="Arial" panose="020B0604020202020204" pitchFamily="34" charset="0"/>
              </a:rPr>
              <a:t>After</a:t>
            </a:r>
            <a:r>
              <a:rPr lang="pt-BR" altLang="pt-BR" sz="600" dirty="0">
                <a:latin typeface="Arial" panose="020B0604020202020204" pitchFamily="34" charset="0"/>
              </a:rPr>
              <a:t> Intraocular </a:t>
            </a:r>
            <a:r>
              <a:rPr lang="pt-BR" altLang="pt-BR" sz="600" dirty="0" err="1">
                <a:latin typeface="Arial" panose="020B0604020202020204" pitchFamily="34" charset="0"/>
              </a:rPr>
              <a:t>Foreign</a:t>
            </a:r>
            <a:r>
              <a:rPr lang="pt-BR" altLang="pt-BR" sz="600" dirty="0">
                <a:latin typeface="Arial" panose="020B0604020202020204" pitchFamily="34" charset="0"/>
              </a:rPr>
              <a:t> </a:t>
            </a:r>
            <a:r>
              <a:rPr lang="pt-BR" altLang="pt-BR" sz="600" dirty="0" err="1">
                <a:latin typeface="Arial" panose="020B0604020202020204" pitchFamily="34" charset="0"/>
              </a:rPr>
              <a:t>Body</a:t>
            </a:r>
            <a:r>
              <a:rPr lang="pt-BR" altLang="pt-BR" sz="600" dirty="0">
                <a:latin typeface="Arial" panose="020B0604020202020204" pitchFamily="34" charset="0"/>
              </a:rPr>
              <a:t> Injuries. </a:t>
            </a:r>
            <a:r>
              <a:rPr lang="pt-BR" altLang="pt-BR" sz="600" dirty="0" err="1">
                <a:latin typeface="Arial" panose="020B0604020202020204" pitchFamily="34" charset="0"/>
              </a:rPr>
              <a:t>International</a:t>
            </a:r>
            <a:r>
              <a:rPr lang="pt-BR" altLang="pt-BR" sz="600" dirty="0">
                <a:latin typeface="Arial" panose="020B0604020202020204" pitchFamily="34" charset="0"/>
              </a:rPr>
              <a:t> </a:t>
            </a:r>
            <a:r>
              <a:rPr lang="pt-BR" altLang="pt-BR" sz="600" dirty="0" err="1">
                <a:latin typeface="Arial" panose="020B0604020202020204" pitchFamily="34" charset="0"/>
              </a:rPr>
              <a:t>Ophthalmology</a:t>
            </a:r>
            <a:r>
              <a:rPr lang="pt-BR" altLang="pt-BR" sz="600" dirty="0">
                <a:latin typeface="Arial" panose="020B0604020202020204" pitchFamily="34" charset="0"/>
              </a:rPr>
              <a:t> </a:t>
            </a:r>
            <a:r>
              <a:rPr lang="pt-BR" altLang="pt-BR" sz="600" dirty="0" err="1">
                <a:latin typeface="Arial" panose="020B0604020202020204" pitchFamily="34" charset="0"/>
              </a:rPr>
              <a:t>Clinics</a:t>
            </a:r>
            <a:r>
              <a:rPr lang="pt-BR" altLang="pt-BR" sz="600" dirty="0">
                <a:latin typeface="Arial" panose="020B0604020202020204" pitchFamily="34" charset="0"/>
              </a:rPr>
              <a:t>, 53(4), 93–104. doi:10.1097/IIO.0b013e31829ceee1 </a:t>
            </a:r>
          </a:p>
          <a:p>
            <a:pPr>
              <a:spcBef>
                <a:spcPct val="0"/>
              </a:spcBef>
            </a:pPr>
            <a:r>
              <a:rPr lang="pt-BR" altLang="pt-BR" sz="600" dirty="0">
                <a:latin typeface="Arial" panose="020B0604020202020204" pitchFamily="34" charset="0"/>
              </a:rPr>
              <a:t>3.Gorodetsky R, </a:t>
            </a:r>
            <a:r>
              <a:rPr lang="pt-BR" altLang="pt-BR" sz="600" dirty="0" err="1">
                <a:latin typeface="Arial" panose="020B0604020202020204" pitchFamily="34" charset="0"/>
              </a:rPr>
              <a:t>Weinreb</a:t>
            </a:r>
            <a:r>
              <a:rPr lang="pt-BR" altLang="pt-BR" sz="600" dirty="0">
                <a:latin typeface="Arial" panose="020B0604020202020204" pitchFamily="34" charset="0"/>
              </a:rPr>
              <a:t> A, </a:t>
            </a:r>
            <a:r>
              <a:rPr lang="pt-BR" altLang="pt-BR" sz="600" dirty="0" err="1">
                <a:latin typeface="Arial" panose="020B0604020202020204" pitchFamily="34" charset="0"/>
              </a:rPr>
              <a:t>Zeimer</a:t>
            </a:r>
            <a:r>
              <a:rPr lang="pt-BR" altLang="pt-BR" sz="600" dirty="0">
                <a:latin typeface="Arial" panose="020B0604020202020204" pitchFamily="34" charset="0"/>
              </a:rPr>
              <a:t> R, et al. </a:t>
            </a:r>
            <a:r>
              <a:rPr lang="pt-BR" altLang="pt-BR" sz="600" dirty="0" err="1">
                <a:latin typeface="Arial" panose="020B0604020202020204" pitchFamily="34" charset="0"/>
              </a:rPr>
              <a:t>Noninvasive</a:t>
            </a:r>
            <a:r>
              <a:rPr lang="pt-BR" altLang="pt-BR" sz="600" dirty="0">
                <a:latin typeface="Arial" panose="020B0604020202020204" pitchFamily="34" charset="0"/>
              </a:rPr>
              <a:t> </a:t>
            </a:r>
            <a:r>
              <a:rPr lang="pt-BR" altLang="pt-BR" sz="600" dirty="0" err="1">
                <a:latin typeface="Arial" panose="020B0604020202020204" pitchFamily="34" charset="0"/>
              </a:rPr>
              <a:t>copper</a:t>
            </a:r>
            <a:r>
              <a:rPr lang="pt-BR" altLang="pt-BR" sz="600" dirty="0">
                <a:latin typeface="Arial" panose="020B0604020202020204" pitchFamily="34" charset="0"/>
              </a:rPr>
              <a:t> </a:t>
            </a:r>
            <a:r>
              <a:rPr lang="pt-BR" altLang="pt-BR" sz="600" dirty="0" err="1">
                <a:latin typeface="Arial" panose="020B0604020202020204" pitchFamily="34" charset="0"/>
              </a:rPr>
              <a:t>measurement</a:t>
            </a:r>
            <a:r>
              <a:rPr lang="pt-BR" altLang="pt-BR" sz="600" dirty="0">
                <a:latin typeface="Arial" panose="020B0604020202020204" pitchFamily="34" charset="0"/>
              </a:rPr>
              <a:t> in </a:t>
            </a:r>
            <a:r>
              <a:rPr lang="pt-BR" altLang="pt-BR" sz="600" dirty="0" err="1">
                <a:latin typeface="Arial" panose="020B0604020202020204" pitchFamily="34" charset="0"/>
              </a:rPr>
              <a:t>chalcosis</a:t>
            </a:r>
            <a:r>
              <a:rPr lang="pt-BR" altLang="pt-BR" sz="600" dirty="0">
                <a:latin typeface="Arial" panose="020B0604020202020204" pitchFamily="34" charset="0"/>
              </a:rPr>
              <a:t>: </a:t>
            </a:r>
            <a:r>
              <a:rPr lang="pt-BR" altLang="pt-BR" sz="600" dirty="0" err="1">
                <a:latin typeface="Arial" panose="020B0604020202020204" pitchFamily="34" charset="0"/>
              </a:rPr>
              <a:t>comparison</a:t>
            </a:r>
            <a:r>
              <a:rPr lang="pt-BR" altLang="pt-BR" sz="600" dirty="0">
                <a:latin typeface="Arial" panose="020B0604020202020204" pitchFamily="34" charset="0"/>
              </a:rPr>
              <a:t> </a:t>
            </a:r>
            <a:r>
              <a:rPr lang="pt-BR" altLang="pt-BR" sz="600" dirty="0" err="1">
                <a:latin typeface="Arial" panose="020B0604020202020204" pitchFamily="34" charset="0"/>
              </a:rPr>
              <a:t>with</a:t>
            </a:r>
            <a:r>
              <a:rPr lang="pt-BR" altLang="pt-BR" sz="600" dirty="0">
                <a:latin typeface="Arial" panose="020B0604020202020204" pitchFamily="34" charset="0"/>
              </a:rPr>
              <a:t> </a:t>
            </a:r>
            <a:r>
              <a:rPr lang="pt-BR" altLang="pt-BR" sz="600" dirty="0" err="1">
                <a:latin typeface="Arial" panose="020B0604020202020204" pitchFamily="34" charset="0"/>
              </a:rPr>
              <a:t>electroretinography</a:t>
            </a:r>
            <a:r>
              <a:rPr lang="pt-BR" altLang="pt-BR" sz="600" dirty="0">
                <a:latin typeface="Arial" panose="020B0604020202020204" pitchFamily="34" charset="0"/>
              </a:rPr>
              <a:t> </a:t>
            </a:r>
            <a:r>
              <a:rPr lang="pt-BR" altLang="pt-BR" sz="600" dirty="0" err="1">
                <a:latin typeface="Arial" panose="020B0604020202020204" pitchFamily="34" charset="0"/>
              </a:rPr>
              <a:t>and</a:t>
            </a:r>
            <a:r>
              <a:rPr lang="pt-BR" altLang="pt-BR" sz="600" dirty="0">
                <a:latin typeface="Arial" panose="020B0604020202020204" pitchFamily="34" charset="0"/>
              </a:rPr>
              <a:t> </a:t>
            </a:r>
            <a:r>
              <a:rPr lang="pt-BR" altLang="pt-BR" sz="600" dirty="0" err="1">
                <a:latin typeface="Arial" panose="020B0604020202020204" pitchFamily="34" charset="0"/>
              </a:rPr>
              <a:t>ophthalmoscopy</a:t>
            </a:r>
            <a:r>
              <a:rPr lang="pt-BR" altLang="pt-BR" sz="600" dirty="0">
                <a:latin typeface="Arial" panose="020B0604020202020204" pitchFamily="34" charset="0"/>
              </a:rPr>
              <a:t>. </a:t>
            </a:r>
            <a:r>
              <a:rPr lang="pt-BR" altLang="pt-BR" sz="600" dirty="0" err="1">
                <a:latin typeface="Arial" panose="020B0604020202020204" pitchFamily="34" charset="0"/>
              </a:rPr>
              <a:t>Arch</a:t>
            </a:r>
            <a:r>
              <a:rPr lang="pt-BR" altLang="pt-BR" sz="600" dirty="0">
                <a:latin typeface="Arial" panose="020B0604020202020204" pitchFamily="34" charset="0"/>
              </a:rPr>
              <a:t> </a:t>
            </a:r>
            <a:r>
              <a:rPr lang="pt-BR" altLang="pt-BR" sz="600" dirty="0" err="1">
                <a:latin typeface="Arial" panose="020B0604020202020204" pitchFamily="34" charset="0"/>
              </a:rPr>
              <a:t>Ophthalmol</a:t>
            </a:r>
            <a:r>
              <a:rPr lang="pt-BR" altLang="pt-BR" sz="600" dirty="0">
                <a:latin typeface="Arial" panose="020B0604020202020204" pitchFamily="34" charset="0"/>
              </a:rPr>
              <a:t>. 1977;95:1059–1064. 108. </a:t>
            </a:r>
          </a:p>
          <a:p>
            <a:pPr>
              <a:spcBef>
                <a:spcPct val="0"/>
              </a:spcBef>
            </a:pPr>
            <a:r>
              <a:rPr lang="pt-BR" altLang="pt-BR" sz="600" dirty="0">
                <a:latin typeface="Arial" panose="020B0604020202020204" pitchFamily="34" charset="0"/>
              </a:rPr>
              <a:t>4.Rosenthal AR, </a:t>
            </a:r>
            <a:r>
              <a:rPr lang="pt-BR" altLang="pt-BR" sz="600" dirty="0" err="1">
                <a:latin typeface="Arial" panose="020B0604020202020204" pitchFamily="34" charset="0"/>
              </a:rPr>
              <a:t>Marmor</a:t>
            </a:r>
            <a:r>
              <a:rPr lang="pt-BR" altLang="pt-BR" sz="600" dirty="0">
                <a:latin typeface="Arial" panose="020B0604020202020204" pitchFamily="34" charset="0"/>
              </a:rPr>
              <a:t> MF, Leuenberger P, et al. </a:t>
            </a:r>
            <a:r>
              <a:rPr lang="pt-BR" altLang="pt-BR" sz="600" dirty="0" err="1">
                <a:latin typeface="Arial" panose="020B0604020202020204" pitchFamily="34" charset="0"/>
              </a:rPr>
              <a:t>Chalcosis</a:t>
            </a:r>
            <a:r>
              <a:rPr lang="pt-BR" altLang="pt-BR" sz="600" dirty="0">
                <a:latin typeface="Arial" panose="020B0604020202020204" pitchFamily="34" charset="0"/>
              </a:rPr>
              <a:t>: a </a:t>
            </a:r>
            <a:r>
              <a:rPr lang="pt-BR" altLang="pt-BR" sz="600" dirty="0" err="1">
                <a:latin typeface="Arial" panose="020B0604020202020204" pitchFamily="34" charset="0"/>
              </a:rPr>
              <a:t>study</a:t>
            </a:r>
            <a:r>
              <a:rPr lang="pt-BR" altLang="pt-BR" sz="600" dirty="0">
                <a:latin typeface="Arial" panose="020B0604020202020204" pitchFamily="34" charset="0"/>
              </a:rPr>
              <a:t> </a:t>
            </a:r>
            <a:r>
              <a:rPr lang="pt-BR" altLang="pt-BR" sz="600" dirty="0" err="1">
                <a:latin typeface="Arial" panose="020B0604020202020204" pitchFamily="34" charset="0"/>
              </a:rPr>
              <a:t>of</a:t>
            </a:r>
            <a:r>
              <a:rPr lang="pt-BR" altLang="pt-BR" sz="600" dirty="0">
                <a:latin typeface="Arial" panose="020B0604020202020204" pitchFamily="34" charset="0"/>
              </a:rPr>
              <a:t> natural </a:t>
            </a:r>
            <a:r>
              <a:rPr lang="pt-BR" altLang="pt-BR" sz="600" dirty="0" err="1">
                <a:latin typeface="Arial" panose="020B0604020202020204" pitchFamily="34" charset="0"/>
              </a:rPr>
              <a:t>history</a:t>
            </a:r>
            <a:r>
              <a:rPr lang="pt-BR" altLang="pt-BR" sz="600" dirty="0">
                <a:latin typeface="Arial" panose="020B0604020202020204" pitchFamily="34" charset="0"/>
              </a:rPr>
              <a:t>. </a:t>
            </a:r>
            <a:r>
              <a:rPr lang="pt-BR" altLang="pt-BR" sz="600" dirty="0" err="1">
                <a:latin typeface="Arial" panose="020B0604020202020204" pitchFamily="34" charset="0"/>
              </a:rPr>
              <a:t>Ophthalmology</a:t>
            </a:r>
            <a:r>
              <a:rPr lang="pt-BR" altLang="pt-BR" sz="600" dirty="0">
                <a:latin typeface="Arial" panose="020B0604020202020204" pitchFamily="34" charset="0"/>
              </a:rPr>
              <a:t>. 1979;86:1956–1972.</a:t>
            </a:r>
          </a:p>
          <a:p>
            <a:pPr>
              <a:spcBef>
                <a:spcPct val="0"/>
              </a:spcBef>
            </a:pPr>
            <a:r>
              <a:rPr lang="pt-BR" altLang="pt-BR" sz="600" dirty="0">
                <a:latin typeface="Arial" panose="020B0604020202020204" pitchFamily="34" charset="0"/>
              </a:rPr>
              <a:t>5.Creel DJ. </a:t>
            </a:r>
            <a:r>
              <a:rPr lang="pt-BR" altLang="pt-BR" sz="600" dirty="0" err="1">
                <a:latin typeface="Arial" panose="020B0604020202020204" pitchFamily="34" charset="0"/>
              </a:rPr>
              <a:t>Electroretinograms</a:t>
            </a:r>
            <a:r>
              <a:rPr lang="pt-BR" altLang="pt-BR" sz="600" dirty="0">
                <a:latin typeface="Arial" panose="020B0604020202020204" pitchFamily="34" charset="0"/>
              </a:rPr>
              <a:t>. </a:t>
            </a:r>
            <a:r>
              <a:rPr lang="pt-BR" altLang="pt-BR" sz="600" dirty="0" err="1">
                <a:latin typeface="Arial" panose="020B0604020202020204" pitchFamily="34" charset="0"/>
              </a:rPr>
              <a:t>Handb</a:t>
            </a:r>
            <a:r>
              <a:rPr lang="pt-BR" altLang="pt-BR" sz="600" dirty="0">
                <a:latin typeface="Arial" panose="020B0604020202020204" pitchFamily="34" charset="0"/>
              </a:rPr>
              <a:t> </a:t>
            </a:r>
            <a:r>
              <a:rPr lang="pt-BR" altLang="pt-BR" sz="600" dirty="0" err="1">
                <a:latin typeface="Arial" panose="020B0604020202020204" pitchFamily="34" charset="0"/>
              </a:rPr>
              <a:t>Clin</a:t>
            </a:r>
            <a:r>
              <a:rPr lang="pt-BR" altLang="pt-BR" sz="600" dirty="0">
                <a:latin typeface="Arial" panose="020B0604020202020204" pitchFamily="34" charset="0"/>
              </a:rPr>
              <a:t> </a:t>
            </a:r>
            <a:r>
              <a:rPr lang="pt-BR" altLang="pt-BR" sz="600" dirty="0" err="1">
                <a:latin typeface="Arial" panose="020B0604020202020204" pitchFamily="34" charset="0"/>
              </a:rPr>
              <a:t>Neurol</a:t>
            </a:r>
            <a:r>
              <a:rPr lang="pt-BR" altLang="pt-BR" sz="600" dirty="0">
                <a:latin typeface="Arial" panose="020B0604020202020204" pitchFamily="34" charset="0"/>
              </a:rPr>
              <a:t>. 2019;160:481-493. </a:t>
            </a:r>
            <a:r>
              <a:rPr lang="pt-BR" altLang="pt-BR" sz="600" dirty="0" err="1">
                <a:latin typeface="Arial" panose="020B0604020202020204" pitchFamily="34" charset="0"/>
              </a:rPr>
              <a:t>doi</a:t>
            </a:r>
            <a:r>
              <a:rPr lang="pt-BR" altLang="pt-BR" sz="600" dirty="0">
                <a:latin typeface="Arial" panose="020B0604020202020204" pitchFamily="34" charset="0"/>
              </a:rPr>
              <a:t>: 10.1016/B978-0-444-64032-1.00032-1. PMID: 31277870.</a:t>
            </a:r>
          </a:p>
          <a:p>
            <a:pPr>
              <a:spcBef>
                <a:spcPct val="0"/>
              </a:spcBef>
            </a:pPr>
            <a:r>
              <a:rPr lang="pt-BR" altLang="pt-BR" sz="600" dirty="0">
                <a:latin typeface="Arial" panose="020B0604020202020204" pitchFamily="34" charset="0"/>
              </a:rPr>
              <a:t>6.Good, Peter; Gross, Keith  (1988). </a:t>
            </a:r>
            <a:r>
              <a:rPr lang="pt-BR" altLang="pt-BR" sz="600" dirty="0" err="1">
                <a:latin typeface="Arial" panose="020B0604020202020204" pitchFamily="34" charset="0"/>
              </a:rPr>
              <a:t>Electrophysiology</a:t>
            </a:r>
            <a:r>
              <a:rPr lang="pt-BR" altLang="pt-BR" sz="600" dirty="0">
                <a:latin typeface="Arial" panose="020B0604020202020204" pitchFamily="34" charset="0"/>
              </a:rPr>
              <a:t> </a:t>
            </a:r>
            <a:r>
              <a:rPr lang="pt-BR" altLang="pt-BR" sz="600" dirty="0" err="1">
                <a:latin typeface="Arial" panose="020B0604020202020204" pitchFamily="34" charset="0"/>
              </a:rPr>
              <a:t>and</a:t>
            </a:r>
            <a:r>
              <a:rPr lang="pt-BR" altLang="pt-BR" sz="600" dirty="0">
                <a:latin typeface="Arial" panose="020B0604020202020204" pitchFamily="34" charset="0"/>
              </a:rPr>
              <a:t> </a:t>
            </a:r>
            <a:r>
              <a:rPr lang="pt-BR" altLang="pt-BR" sz="600" dirty="0" err="1">
                <a:latin typeface="Arial" panose="020B0604020202020204" pitchFamily="34" charset="0"/>
              </a:rPr>
              <a:t>Metallosis</a:t>
            </a:r>
            <a:r>
              <a:rPr lang="pt-BR" altLang="pt-BR" sz="600" dirty="0">
                <a:latin typeface="Arial" panose="020B0604020202020204" pitchFamily="34" charset="0"/>
              </a:rPr>
              <a:t>: </a:t>
            </a:r>
            <a:r>
              <a:rPr lang="pt-BR" altLang="pt-BR" sz="600" dirty="0" err="1">
                <a:latin typeface="Arial" panose="020B0604020202020204" pitchFamily="34" charset="0"/>
              </a:rPr>
              <a:t>Support</a:t>
            </a:r>
            <a:r>
              <a:rPr lang="pt-BR" altLang="pt-BR" sz="600" dirty="0">
                <a:latin typeface="Arial" panose="020B0604020202020204" pitchFamily="34" charset="0"/>
              </a:rPr>
              <a:t> for </a:t>
            </a:r>
            <a:r>
              <a:rPr lang="pt-BR" altLang="pt-BR" sz="600" dirty="0" err="1">
                <a:latin typeface="Arial" panose="020B0604020202020204" pitchFamily="34" charset="0"/>
              </a:rPr>
              <a:t>an</a:t>
            </a:r>
            <a:r>
              <a:rPr lang="pt-BR" altLang="pt-BR" sz="600" dirty="0">
                <a:latin typeface="Arial" panose="020B0604020202020204" pitchFamily="34" charset="0"/>
              </a:rPr>
              <a:t> </a:t>
            </a:r>
            <a:r>
              <a:rPr lang="pt-BR" altLang="pt-BR" sz="600" dirty="0" err="1">
                <a:latin typeface="Arial" panose="020B0604020202020204" pitchFamily="34" charset="0"/>
              </a:rPr>
              <a:t>Oxidative</a:t>
            </a:r>
            <a:r>
              <a:rPr lang="pt-BR" altLang="pt-BR" sz="600" dirty="0">
                <a:latin typeface="Arial" panose="020B0604020202020204" pitchFamily="34" charset="0"/>
              </a:rPr>
              <a:t> (</a:t>
            </a:r>
            <a:r>
              <a:rPr lang="pt-BR" altLang="pt-BR" sz="600" dirty="0" err="1">
                <a:latin typeface="Arial" panose="020B0604020202020204" pitchFamily="34" charset="0"/>
              </a:rPr>
              <a:t>Free</a:t>
            </a:r>
            <a:r>
              <a:rPr lang="pt-BR" altLang="pt-BR" sz="600" dirty="0">
                <a:latin typeface="Arial" panose="020B0604020202020204" pitchFamily="34" charset="0"/>
              </a:rPr>
              <a:t> Radical) </a:t>
            </a:r>
            <a:r>
              <a:rPr lang="pt-BR" altLang="pt-BR" sz="600" dirty="0" err="1">
                <a:latin typeface="Arial" panose="020B0604020202020204" pitchFamily="34" charset="0"/>
              </a:rPr>
              <a:t>Mechanism</a:t>
            </a:r>
            <a:r>
              <a:rPr lang="pt-BR" altLang="pt-BR" sz="600" dirty="0">
                <a:latin typeface="Arial" panose="020B0604020202020204" pitchFamily="34" charset="0"/>
              </a:rPr>
              <a:t> in </a:t>
            </a:r>
            <a:r>
              <a:rPr lang="pt-BR" altLang="pt-BR" sz="600" dirty="0" err="1">
                <a:latin typeface="Arial" panose="020B0604020202020204" pitchFamily="34" charset="0"/>
              </a:rPr>
              <a:t>the</a:t>
            </a:r>
            <a:r>
              <a:rPr lang="pt-BR" altLang="pt-BR" sz="600" dirty="0">
                <a:latin typeface="Arial" panose="020B0604020202020204" pitchFamily="34" charset="0"/>
              </a:rPr>
              <a:t> </a:t>
            </a:r>
            <a:r>
              <a:rPr lang="pt-BR" altLang="pt-BR" sz="600" dirty="0" err="1">
                <a:latin typeface="Arial" panose="020B0604020202020204" pitchFamily="34" charset="0"/>
              </a:rPr>
              <a:t>Human</a:t>
            </a:r>
            <a:r>
              <a:rPr lang="pt-BR" altLang="pt-BR" sz="600" dirty="0">
                <a:latin typeface="Arial" panose="020B0604020202020204" pitchFamily="34" charset="0"/>
              </a:rPr>
              <a:t> </a:t>
            </a:r>
            <a:r>
              <a:rPr lang="pt-BR" altLang="pt-BR" sz="600" dirty="0" err="1">
                <a:latin typeface="Arial" panose="020B0604020202020204" pitchFamily="34" charset="0"/>
              </a:rPr>
              <a:t>Eye</a:t>
            </a:r>
            <a:r>
              <a:rPr lang="pt-BR" altLang="pt-BR" sz="600" dirty="0">
                <a:latin typeface="Arial" panose="020B0604020202020204" pitchFamily="34" charset="0"/>
              </a:rPr>
              <a:t>. </a:t>
            </a:r>
            <a:r>
              <a:rPr lang="pt-BR" altLang="pt-BR" sz="600" dirty="0" err="1">
                <a:latin typeface="Arial" panose="020B0604020202020204" pitchFamily="34" charset="0"/>
              </a:rPr>
              <a:t>Ophthalmologica</a:t>
            </a:r>
            <a:r>
              <a:rPr lang="pt-BR" altLang="pt-BR" sz="600" dirty="0">
                <a:latin typeface="Arial" panose="020B0604020202020204" pitchFamily="34" charset="0"/>
              </a:rPr>
              <a:t>, 196(4), 204–209.         doi:10.1159/000309902     </a:t>
            </a:r>
          </a:p>
          <a:p>
            <a:pPr>
              <a:spcBef>
                <a:spcPct val="0"/>
              </a:spcBef>
            </a:pPr>
            <a:r>
              <a:rPr lang="pt-BR" altLang="pt-BR" sz="600" dirty="0">
                <a:latin typeface="Arial" panose="020B0604020202020204" pitchFamily="34" charset="0"/>
              </a:rPr>
              <a:t>7.Schechner R, Miller B, </a:t>
            </a:r>
            <a:r>
              <a:rPr lang="pt-BR" altLang="pt-BR" sz="600" dirty="0" err="1">
                <a:latin typeface="Arial" panose="020B0604020202020204" pitchFamily="34" charset="0"/>
              </a:rPr>
              <a:t>Merksamer</a:t>
            </a:r>
            <a:r>
              <a:rPr lang="pt-BR" altLang="pt-BR" sz="600" dirty="0">
                <a:latin typeface="Arial" panose="020B0604020202020204" pitchFamily="34" charset="0"/>
              </a:rPr>
              <a:t> E, et al. A </a:t>
            </a:r>
            <a:r>
              <a:rPr lang="pt-BR" altLang="pt-BR" sz="600" dirty="0" err="1">
                <a:latin typeface="Arial" panose="020B0604020202020204" pitchFamily="34" charset="0"/>
              </a:rPr>
              <a:t>long</a:t>
            </a:r>
            <a:r>
              <a:rPr lang="pt-BR" altLang="pt-BR" sz="600" dirty="0">
                <a:latin typeface="Arial" panose="020B0604020202020204" pitchFamily="34" charset="0"/>
              </a:rPr>
              <a:t> </a:t>
            </a:r>
            <a:r>
              <a:rPr lang="pt-BR" altLang="pt-BR" sz="600" dirty="0" err="1">
                <a:latin typeface="Arial" panose="020B0604020202020204" pitchFamily="34" charset="0"/>
              </a:rPr>
              <a:t>term</a:t>
            </a:r>
            <a:r>
              <a:rPr lang="pt-BR" altLang="pt-BR" sz="600" dirty="0">
                <a:latin typeface="Arial" panose="020B0604020202020204" pitchFamily="34" charset="0"/>
              </a:rPr>
              <a:t> </a:t>
            </a:r>
            <a:r>
              <a:rPr lang="pt-BR" altLang="pt-BR" sz="600" dirty="0" err="1">
                <a:latin typeface="Arial" panose="020B0604020202020204" pitchFamily="34" charset="0"/>
              </a:rPr>
              <a:t>follow</a:t>
            </a:r>
            <a:r>
              <a:rPr lang="pt-BR" altLang="pt-BR" sz="600" dirty="0">
                <a:latin typeface="Arial" panose="020B0604020202020204" pitchFamily="34" charset="0"/>
              </a:rPr>
              <a:t> </a:t>
            </a:r>
            <a:r>
              <a:rPr lang="pt-BR" altLang="pt-BR" sz="600" dirty="0" err="1">
                <a:latin typeface="Arial" panose="020B0604020202020204" pitchFamily="34" charset="0"/>
              </a:rPr>
              <a:t>up</a:t>
            </a:r>
            <a:r>
              <a:rPr lang="pt-BR" altLang="pt-BR" sz="600" dirty="0">
                <a:latin typeface="Arial" panose="020B0604020202020204" pitchFamily="34" charset="0"/>
              </a:rPr>
              <a:t> </a:t>
            </a:r>
            <a:r>
              <a:rPr lang="pt-BR" altLang="pt-BR" sz="600" dirty="0" err="1">
                <a:latin typeface="Arial" panose="020B0604020202020204" pitchFamily="34" charset="0"/>
              </a:rPr>
              <a:t>of</a:t>
            </a:r>
            <a:r>
              <a:rPr lang="pt-BR" altLang="pt-BR" sz="600" dirty="0">
                <a:latin typeface="Arial" panose="020B0604020202020204" pitchFamily="34" charset="0"/>
              </a:rPr>
              <a:t> ocular </a:t>
            </a:r>
            <a:r>
              <a:rPr lang="pt-BR" altLang="pt-BR" sz="600" dirty="0" err="1">
                <a:latin typeface="Arial" panose="020B0604020202020204" pitchFamily="34" charset="0"/>
              </a:rPr>
              <a:t>siderosis</a:t>
            </a:r>
            <a:r>
              <a:rPr lang="pt-BR" altLang="pt-BR" sz="600" dirty="0">
                <a:latin typeface="Arial" panose="020B0604020202020204" pitchFamily="34" charset="0"/>
              </a:rPr>
              <a:t>: </a:t>
            </a:r>
            <a:r>
              <a:rPr lang="pt-BR" altLang="pt-BR" sz="600" dirty="0" err="1">
                <a:latin typeface="Arial" panose="020B0604020202020204" pitchFamily="34" charset="0"/>
              </a:rPr>
              <a:t>quantitative</a:t>
            </a:r>
            <a:r>
              <a:rPr lang="pt-BR" altLang="pt-BR" sz="600" dirty="0">
                <a:latin typeface="Arial" panose="020B0604020202020204" pitchFamily="34" charset="0"/>
              </a:rPr>
              <a:t> </a:t>
            </a:r>
            <a:r>
              <a:rPr lang="pt-BR" altLang="pt-BR" sz="600" dirty="0" err="1">
                <a:latin typeface="Arial" panose="020B0604020202020204" pitchFamily="34" charset="0"/>
              </a:rPr>
              <a:t>assessment</a:t>
            </a:r>
            <a:r>
              <a:rPr lang="pt-BR" altLang="pt-BR" sz="600" dirty="0">
                <a:latin typeface="Arial" panose="020B0604020202020204" pitchFamily="34" charset="0"/>
              </a:rPr>
              <a:t> </a:t>
            </a:r>
            <a:r>
              <a:rPr lang="pt-BR" altLang="pt-BR" sz="600" dirty="0" err="1">
                <a:latin typeface="Arial" panose="020B0604020202020204" pitchFamily="34" charset="0"/>
              </a:rPr>
              <a:t>of</a:t>
            </a:r>
            <a:r>
              <a:rPr lang="pt-BR" altLang="pt-BR" sz="600" dirty="0">
                <a:latin typeface="Arial" panose="020B0604020202020204" pitchFamily="34" charset="0"/>
              </a:rPr>
              <a:t> </a:t>
            </a:r>
            <a:r>
              <a:rPr lang="pt-BR" altLang="pt-BR" sz="600" dirty="0" err="1">
                <a:latin typeface="Arial" panose="020B0604020202020204" pitchFamily="34" charset="0"/>
              </a:rPr>
              <a:t>the</a:t>
            </a:r>
            <a:r>
              <a:rPr lang="pt-BR" altLang="pt-BR" sz="600" dirty="0">
                <a:latin typeface="Arial" panose="020B0604020202020204" pitchFamily="34" charset="0"/>
              </a:rPr>
              <a:t> </a:t>
            </a:r>
            <a:r>
              <a:rPr lang="pt-BR" altLang="pt-BR" sz="600" dirty="0" err="1">
                <a:latin typeface="Arial" panose="020B0604020202020204" pitchFamily="34" charset="0"/>
              </a:rPr>
              <a:t>electroretinogram</a:t>
            </a:r>
            <a:r>
              <a:rPr lang="pt-BR" altLang="pt-BR" sz="600" dirty="0">
                <a:latin typeface="Arial" panose="020B0604020202020204" pitchFamily="34" charset="0"/>
              </a:rPr>
              <a:t>. </a:t>
            </a:r>
            <a:r>
              <a:rPr lang="pt-BR" altLang="pt-BR" sz="600" dirty="0" err="1">
                <a:latin typeface="Arial" panose="020B0604020202020204" pitchFamily="34" charset="0"/>
              </a:rPr>
              <a:t>Doc</a:t>
            </a:r>
            <a:r>
              <a:rPr lang="pt-BR" altLang="pt-BR" sz="600" dirty="0">
                <a:latin typeface="Arial" panose="020B0604020202020204" pitchFamily="34" charset="0"/>
              </a:rPr>
              <a:t> </a:t>
            </a:r>
            <a:r>
              <a:rPr lang="pt-BR" altLang="pt-BR" sz="600" dirty="0" err="1">
                <a:latin typeface="Arial" panose="020B0604020202020204" pitchFamily="34" charset="0"/>
              </a:rPr>
              <a:t>Ophthalmol</a:t>
            </a:r>
            <a:r>
              <a:rPr lang="pt-BR" altLang="pt-BR" sz="600" dirty="0">
                <a:latin typeface="Arial" panose="020B0604020202020204" pitchFamily="34" charset="0"/>
              </a:rPr>
              <a:t>. 1990;76:231–240.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5038" y="12492880"/>
            <a:ext cx="574096" cy="5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79" y="5078069"/>
            <a:ext cx="988496" cy="991858"/>
          </a:xfrm>
          <a:prstGeom prst="rect">
            <a:avLst/>
          </a:prstGeom>
        </p:spPr>
      </p:pic>
      <p:pic>
        <p:nvPicPr>
          <p:cNvPr id="19" name="Imagem 1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r="1488" b="8737"/>
          <a:stretch/>
        </p:blipFill>
        <p:spPr bwMode="auto">
          <a:xfrm>
            <a:off x="1294709" y="5078069"/>
            <a:ext cx="1130310" cy="9838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56" y="6572778"/>
            <a:ext cx="2381758" cy="65592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16" y="7483381"/>
            <a:ext cx="2383098" cy="1055920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52816" y="6060587"/>
            <a:ext cx="8804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FIGURA 1: Exame com lâmpada de fenda do olho afetado 6 meses após a cirurgia inicial, mostrando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iridectomia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traumática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243892" y="6052992"/>
            <a:ext cx="8804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FIGURA 2: Círculo vermelho indicando o corpo estranho durante o exame de fundo de olho.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32774" y="7129223"/>
            <a:ext cx="2362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FIGURA 3: </a:t>
            </a:r>
            <a:r>
              <a:rPr lang="pt-BR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UBM com </a:t>
            </a:r>
            <a:r>
              <a:rPr lang="pt-BR" sz="500" smtClean="0">
                <a:latin typeface="Arial" panose="020B0604020202020204" pitchFamily="34" charset="0"/>
                <a:cs typeface="Arial" panose="020B0604020202020204" pitchFamily="34" charset="0"/>
              </a:rPr>
              <a:t>seta vermelha 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mostrando a presença de corpo estranho intraocular e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iridectomia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traumática.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24787" y="8455888"/>
            <a:ext cx="23624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FIGURA 4: OCT do olho direito mostrando camadas internas e externas da retina preservadas.</a:t>
            </a:r>
          </a:p>
        </p:txBody>
      </p:sp>
      <p:sp>
        <p:nvSpPr>
          <p:cNvPr id="25" name="Elipse 24"/>
          <p:cNvSpPr/>
          <p:nvPr/>
        </p:nvSpPr>
        <p:spPr>
          <a:xfrm>
            <a:off x="1715848" y="5538066"/>
            <a:ext cx="144016" cy="1440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de seta reta 14"/>
          <p:cNvCxnSpPr/>
          <p:nvPr/>
        </p:nvCxnSpPr>
        <p:spPr>
          <a:xfrm flipV="1">
            <a:off x="627534" y="7092280"/>
            <a:ext cx="72008" cy="1440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094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968</Words>
  <Application>Microsoft Office PowerPoint</Application>
  <PresentationFormat>Apresentação na tela (16:9)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Geneva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18</cp:revision>
  <dcterms:created xsi:type="dcterms:W3CDTF">2024-01-09T13:58:08Z</dcterms:created>
  <dcterms:modified xsi:type="dcterms:W3CDTF">2024-01-31T13:53:07Z</dcterms:modified>
</cp:coreProperties>
</file>