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3716000" cy="2438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lvl1pPr>
    <a:lvl2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lvl2pPr>
    <a:lvl3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lvl3pPr>
    <a:lvl4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lvl4pPr>
    <a:lvl5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lvl5pPr>
    <a:lvl6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lvl6pPr>
    <a:lvl7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lvl7pPr>
    <a:lvl8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lvl8pPr>
    <a:lvl9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342" y="-77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https://doi.org/10.1007/"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prstGeom prst="rect">
            <a:avLst/>
          </a:prstGeom>
        </p:spPr>
        <p:txBody>
          <a:body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prstGeom prst="rect">
            <a:avLst/>
          </a:prstGeom>
        </p:spPr>
        <p:txBody>
          <a:bodyPr/>
          <a:lstStyle/>
          <a:p>
            <a:r>
              <a:t>Presentation Title</a:t>
            </a:r>
          </a:p>
        </p:txBody>
      </p:sp>
      <p:sp>
        <p:nvSpPr>
          <p:cNvPr id="13" name="Body Level One…"/>
          <p:cNvSpPr txBox="1">
            <a:spLocks noGrp="1"/>
          </p:cNvSpPr>
          <p:nvPr>
            <p:ph type="body" sz="quarter" idx="21" hasCustomPrompt="1"/>
          </p:nvPr>
        </p:nvSpPr>
        <p:spPr>
          <a:xfrm>
            <a:off x="675754" y="12397420"/>
            <a:ext cx="12358690" cy="1071564"/>
          </a:xfrm>
          <a:prstGeom prst="rect">
            <a:avLst/>
          </a:prstGeom>
        </p:spPr>
        <p:txBody>
          <a:bodyPr lIns="28575" tIns="28575" rIns="28575" bIns="28575"/>
          <a:lstStyle>
            <a:lvl1pPr defTabSz="1012612">
              <a:defRPr sz="6624"/>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quarter" idx="1" hasCustomPrompt="1"/>
          </p:nvPr>
        </p:nvSpPr>
        <p:spPr>
          <a:xfrm>
            <a:off x="678656" y="11102348"/>
            <a:ext cx="12358689" cy="2179303"/>
          </a:xfrm>
          <a:prstGeom prst="rect">
            <a:avLst/>
          </a:prstGeom>
        </p:spPr>
        <p:txBody>
          <a:bodyPr lIns="28575" tIns="28575" rIns="28575" bIns="28575" anchor="ctr"/>
          <a:lstStyle>
            <a:lvl1pPr algn="ctr" defTabSz="4334824">
              <a:lnSpc>
                <a:spcPct val="80000"/>
              </a:lnSpc>
              <a:defRPr sz="20600" b="0" spc="-412">
                <a:latin typeface="Helvetica Neue Medium"/>
                <a:ea typeface="Helvetica Neue Medium"/>
                <a:cs typeface="Helvetica Neue Medium"/>
                <a:sym typeface="Helvetica Neue Medium"/>
              </a:defRPr>
            </a:lvl1pPr>
            <a:lvl2pPr algn="ctr" defTabSz="4334824">
              <a:lnSpc>
                <a:spcPct val="80000"/>
              </a:lnSpc>
              <a:defRPr sz="20600" b="0" spc="-412">
                <a:latin typeface="Helvetica Neue Medium"/>
                <a:ea typeface="Helvetica Neue Medium"/>
                <a:cs typeface="Helvetica Neue Medium"/>
                <a:sym typeface="Helvetica Neue Medium"/>
              </a:defRPr>
            </a:lvl2pPr>
            <a:lvl3pPr algn="ctr" defTabSz="4334824">
              <a:lnSpc>
                <a:spcPct val="80000"/>
              </a:lnSpc>
              <a:defRPr sz="20600" b="0" spc="-412">
                <a:latin typeface="Helvetica Neue Medium"/>
                <a:ea typeface="Helvetica Neue Medium"/>
                <a:cs typeface="Helvetica Neue Medium"/>
                <a:sym typeface="Helvetica Neue Medium"/>
              </a:defRPr>
            </a:lvl3pPr>
            <a:lvl4pPr algn="ctr" defTabSz="4334824">
              <a:lnSpc>
                <a:spcPct val="80000"/>
              </a:lnSpc>
              <a:defRPr sz="20600" b="0" spc="-412">
                <a:latin typeface="Helvetica Neue Medium"/>
                <a:ea typeface="Helvetica Neue Medium"/>
                <a:cs typeface="Helvetica Neue Medium"/>
                <a:sym typeface="Helvetica Neue Medium"/>
              </a:defRPr>
            </a:lvl4pPr>
            <a:lvl5pPr algn="ctr" defTabSz="4334824">
              <a:lnSpc>
                <a:spcPct val="80000"/>
              </a:lnSpc>
              <a:defRPr sz="20600" b="0" spc="-41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quarter" idx="1" hasCustomPrompt="1"/>
          </p:nvPr>
        </p:nvSpPr>
        <p:spPr>
          <a:xfrm>
            <a:off x="678656" y="8939583"/>
            <a:ext cx="12358689" cy="4073392"/>
          </a:xfrm>
          <a:prstGeom prst="rect">
            <a:avLst/>
          </a:prstGeom>
        </p:spPr>
        <p:txBody>
          <a:bodyPr lIns="28575" tIns="28575" rIns="28575" bIns="28575" anchor="b"/>
          <a:lstStyle>
            <a:lvl1pPr algn="ctr" defTabSz="4334824">
              <a:lnSpc>
                <a:spcPct val="80000"/>
              </a:lnSpc>
              <a:defRPr sz="44400" spc="-444"/>
            </a:lvl1pPr>
            <a:lvl2pPr algn="ctr" defTabSz="4334824">
              <a:lnSpc>
                <a:spcPct val="80000"/>
              </a:lnSpc>
              <a:defRPr sz="44400" spc="-444"/>
            </a:lvl2pPr>
            <a:lvl3pPr algn="ctr" defTabSz="4334824">
              <a:lnSpc>
                <a:spcPct val="80000"/>
              </a:lnSpc>
              <a:defRPr sz="44400" spc="-444"/>
            </a:lvl3pPr>
            <a:lvl4pPr algn="ctr" defTabSz="4334824">
              <a:lnSpc>
                <a:spcPct val="80000"/>
              </a:lnSpc>
              <a:defRPr sz="44400" spc="-444"/>
            </a:lvl4pPr>
            <a:lvl5pPr algn="ctr" defTabSz="4334824">
              <a:lnSpc>
                <a:spcPct val="80000"/>
              </a:lnSpc>
              <a:defRPr sz="44400" spc="-444"/>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678655" y="12981851"/>
            <a:ext cx="12358690" cy="525815"/>
          </a:xfrm>
          <a:prstGeom prst="rect">
            <a:avLst/>
          </a:prstGeom>
        </p:spPr>
        <p:txBody>
          <a:bodyPr/>
          <a:lstStyle>
            <a:lvl1pPr algn="ctr" defTabSz="463747">
              <a:defRPr sz="3002"/>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1366889" y="14339315"/>
            <a:ext cx="11362529" cy="358303"/>
          </a:xfrm>
          <a:prstGeom prst="rect">
            <a:avLst/>
          </a:prstGeom>
        </p:spPr>
        <p:txBody>
          <a:bodyPr/>
          <a:lstStyle/>
          <a:p>
            <a:r>
              <a:t>Attribution</a:t>
            </a:r>
          </a:p>
          <a:p>
            <a:pPr lvl="1"/>
            <a:endParaRPr/>
          </a:p>
          <a:p>
            <a:pPr lvl="2"/>
            <a:endParaRPr/>
          </a:p>
          <a:p>
            <a:pPr lvl="3"/>
            <a:endParaRPr/>
          </a:p>
          <a:p>
            <a:pPr lvl="4"/>
            <a:endParaRPr/>
          </a:p>
        </p:txBody>
      </p:sp>
      <p:sp>
        <p:nvSpPr>
          <p:cNvPr id="116" name="Body Level One…"/>
          <p:cNvSpPr txBox="1">
            <a:spLocks noGrp="1"/>
          </p:cNvSpPr>
          <p:nvPr>
            <p:ph type="body" sz="quarter" idx="21" hasCustomPrompt="1"/>
          </p:nvPr>
        </p:nvSpPr>
        <p:spPr>
          <a:xfrm>
            <a:off x="986580" y="11113045"/>
            <a:ext cx="11742840" cy="2157908"/>
          </a:xfrm>
          <a:prstGeom prst="rect">
            <a:avLst/>
          </a:prstGeom>
        </p:spPr>
        <p:txBody>
          <a:bodyPr lIns="28575" tIns="28575" rIns="28575" bIns="28575"/>
          <a:lstStyle>
            <a:lvl1pPr marL="676655" indent="-433261" defTabSz="3511207">
              <a:lnSpc>
                <a:spcPct val="90000"/>
              </a:lnSpc>
              <a:defRPr sz="12150" b="0" spc="-242">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8865392" y="8905875"/>
            <a:ext cx="4184495" cy="3346695"/>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quarter" idx="22"/>
          </p:nvPr>
        </p:nvSpPr>
        <p:spPr>
          <a:xfrm>
            <a:off x="7593806" y="10572153"/>
            <a:ext cx="5872164" cy="6834480"/>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sz="quarter" idx="23"/>
          </p:nvPr>
        </p:nvSpPr>
        <p:spPr>
          <a:xfrm>
            <a:off x="-78583" y="8612981"/>
            <a:ext cx="9344027" cy="700801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750094" y="5226842"/>
            <a:ext cx="15216188" cy="12172952"/>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0">
              <a:srgbClr val="F1FFF8"/>
            </a:gs>
            <a:gs pos="100000">
              <a:srgbClr val="8EECFF"/>
            </a:gs>
          </a:gsLst>
          <a:lin ang="2700000" scaled="0"/>
        </a:gradFill>
        <a:effectLst/>
      </p:bgPr>
    </p:bg>
    <p:spTree>
      <p:nvGrpSpPr>
        <p:cNvPr id="1" name=""/>
        <p:cNvGrpSpPr/>
        <p:nvPr/>
      </p:nvGrpSpPr>
      <p:grpSpPr>
        <a:xfrm>
          <a:off x="0" y="0"/>
          <a:ext cx="0" cy="0"/>
          <a:chOff x="0" y="0"/>
          <a:chExt cx="0" cy="0"/>
        </a:xfrm>
      </p:grpSpPr>
      <p:pic>
        <p:nvPicPr>
          <p:cNvPr id="142" name="Image" descr="Image"/>
          <p:cNvPicPr>
            <a:picLocks noChangeAspect="1"/>
          </p:cNvPicPr>
          <p:nvPr/>
        </p:nvPicPr>
        <p:blipFill>
          <a:blip r:embed="rId2">
            <a:extLst/>
          </a:blip>
          <a:stretch>
            <a:fillRect/>
          </a:stretch>
        </p:blipFill>
        <p:spPr>
          <a:xfrm>
            <a:off x="9861973" y="-106754"/>
            <a:ext cx="3869457" cy="1305942"/>
          </a:xfrm>
          <a:prstGeom prst="rect">
            <a:avLst/>
          </a:prstGeom>
          <a:ln w="12700">
            <a:miter lim="400000"/>
          </a:ln>
        </p:spPr>
      </p:pic>
      <p:pic>
        <p:nvPicPr>
          <p:cNvPr id="143" name="Screen Shot 2021-12-20 at 14.52.35.png" descr="Screen Shot 2021-12-20 at 14.52.35.png"/>
          <p:cNvPicPr>
            <a:picLocks noChangeAspect="1"/>
          </p:cNvPicPr>
          <p:nvPr/>
        </p:nvPicPr>
        <p:blipFill>
          <a:blip r:embed="rId3">
            <a:extLst/>
          </a:blip>
          <a:stretch>
            <a:fillRect/>
          </a:stretch>
        </p:blipFill>
        <p:spPr>
          <a:xfrm>
            <a:off x="42188" y="-2910"/>
            <a:ext cx="1412390" cy="1305943"/>
          </a:xfrm>
          <a:prstGeom prst="rect">
            <a:avLst/>
          </a:prstGeom>
          <a:ln w="12700">
            <a:miter lim="400000"/>
          </a:ln>
        </p:spPr>
      </p:pic>
      <p:sp>
        <p:nvSpPr>
          <p:cNvPr id="144" name="CERATOPATIA POR DEPÓSITO LIPÍDICO: RELATO DE CASO"/>
          <p:cNvSpPr txBox="1"/>
          <p:nvPr/>
        </p:nvSpPr>
        <p:spPr>
          <a:xfrm>
            <a:off x="1115312" y="1212725"/>
            <a:ext cx="11485375" cy="12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nchor="ctr">
            <a:spAutoFit/>
          </a:bodyPr>
          <a:lstStyle>
            <a:lvl1pPr>
              <a:defRPr b="1">
                <a:latin typeface="Arial"/>
                <a:ea typeface="Arial"/>
                <a:cs typeface="Arial"/>
                <a:sym typeface="Arial"/>
              </a:defRPr>
            </a:lvl1pPr>
          </a:lstStyle>
          <a:p>
            <a:r>
              <a:t>CERATOPATIA POR DEPÓSITO LIPÍDICO: RELATO DE CASO</a:t>
            </a:r>
          </a:p>
        </p:txBody>
      </p:sp>
      <p:sp>
        <p:nvSpPr>
          <p:cNvPr id="145" name="INTRODUÇÃO…"/>
          <p:cNvSpPr txBox="1"/>
          <p:nvPr/>
        </p:nvSpPr>
        <p:spPr>
          <a:xfrm>
            <a:off x="96184" y="2196469"/>
            <a:ext cx="13523632" cy="18805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numCol="2" spcCol="676181" anchor="ctr"/>
          <a:lstStyle/>
          <a:p>
            <a:pPr algn="l" defTabSz="457200">
              <a:defRPr sz="1800" b="1">
                <a:solidFill>
                  <a:srgbClr val="000000"/>
                </a:solidFill>
                <a:latin typeface="Arial"/>
                <a:ea typeface="Arial"/>
                <a:cs typeface="Arial"/>
                <a:sym typeface="Arial"/>
              </a:defRPr>
            </a:pPr>
            <a:r>
              <a:t>INTRODUÇÃO</a:t>
            </a:r>
            <a:r>
              <a:rPr b="0"/>
              <a:t> </a:t>
            </a:r>
          </a:p>
          <a:p>
            <a:pPr algn="l" defTabSz="457200">
              <a:defRPr sz="1800">
                <a:solidFill>
                  <a:srgbClr val="000000"/>
                </a:solidFill>
                <a:latin typeface="Arial"/>
                <a:ea typeface="Arial"/>
                <a:cs typeface="Arial"/>
                <a:sym typeface="Arial"/>
              </a:defRPr>
            </a:pPr>
            <a:r>
              <a:t>Ceratopatia lipídica é uma doença que advém do acúmulo de depósitos de gordura na córnea com posterior opacificação e, até mesmo, acometimento da acuidade visual. Esta doença pode ser idiopática ou secundária a doenças corneanas traumáticas, inflamatórias ou infecciosas¹. Esta forma de ceratopatia primeiramente descrita por Baumgarten como “degeneração adiposa” em um caso de ceratite esclerosante em 1876². Em 1958, foi descrita por Cogan e Kuwabara que estaria relacionada à formação de neovasos corneanos, determinando que os acúmulos adiposos ocorriam na mesma topografia destas anormalidades vasculares³. A fisiopatologia da ceratopatia lipídica idiopática possui suas semelhanças com a formação do arco senil corneano, gerada pelo excesso de produção de lípides ou sua metabolização insuficiente ⁴⁻⁵. Há diversas teorias descritas: os lipídeos podem se originar do humor aquoso, de vasos limbares incompetentes, queratócitos com desarranjos metabólicos ou de neovasos advindos de processos inflamatórios de baixo grau, para que se saiba o exato mecanismo da fisiopatologia, o assunto ainda deve ser estudado mais a fundo⁶⁻¹⁰. O grande desafio reside em descobrir o que veio antes: neovascularização com depósitos adiposos ou o processo inflamatório¹¹. O aspecto anatomopatológico descrito por Cogan e Kuwabara são grânulos e glóbulos de lipídeos³. Jack e Luse encontraram mudanças degenerativas em queratócitos e uma abundância de macrófagos, que se relacionam com o processo de remoção de lipídeos e, então, a regressão da ceratopatia lipídica¹². Trata-se de um diagnóstico que, apesar de descrito há muitos anos, ainda possui lacunas a serem estudadas para sua compreensão mais abrangente. </a:t>
            </a:r>
          </a:p>
          <a:p>
            <a:pPr algn="l" defTabSz="457200">
              <a:defRPr sz="1800">
                <a:solidFill>
                  <a:srgbClr val="000000"/>
                </a:solidFill>
                <a:latin typeface="Arial"/>
                <a:ea typeface="Arial"/>
                <a:cs typeface="Arial"/>
                <a:sym typeface="Arial"/>
              </a:defRPr>
            </a:pPr>
            <a:endParaRPr/>
          </a:p>
          <a:p>
            <a:pPr algn="l" defTabSz="457200">
              <a:defRPr sz="1800">
                <a:solidFill>
                  <a:srgbClr val="000000"/>
                </a:solidFill>
                <a:latin typeface="Arial"/>
                <a:ea typeface="Arial"/>
                <a:cs typeface="Arial"/>
                <a:sym typeface="Arial"/>
              </a:defRPr>
            </a:pPr>
            <a:endParaRPr/>
          </a:p>
          <a:p>
            <a:pPr algn="l" defTabSz="457200">
              <a:defRPr sz="1800" b="1">
                <a:solidFill>
                  <a:srgbClr val="000000"/>
                </a:solidFill>
                <a:latin typeface="Arial"/>
                <a:ea typeface="Arial"/>
                <a:cs typeface="Arial"/>
                <a:sym typeface="Arial"/>
              </a:defRPr>
            </a:pPr>
            <a:r>
              <a:t>RELATO DE CASO </a:t>
            </a:r>
          </a:p>
          <a:p>
            <a:pPr algn="l" defTabSz="457200">
              <a:defRPr sz="1800">
                <a:solidFill>
                  <a:srgbClr val="000000"/>
                </a:solidFill>
                <a:latin typeface="Arial"/>
                <a:ea typeface="Arial"/>
                <a:cs typeface="Arial"/>
                <a:sym typeface="Arial"/>
              </a:defRPr>
            </a:pPr>
            <a:r>
              <a:t>Paciente de 22 anos, feminina, chega ao ambulatório de patologia externa encaminhada por queixa de mancha em olho esquerdo há 1 ano. A paciente negava antecedentes pessoais ou oftalmológicos, comorbidades, traumas ou infecções recentes. Sua acuidade visual em ambos os olhos sem correção era de 20/20. Não apresentava alterações cutâneas ou em pálpebras e cílios bilateralmente. Tinha exame oftalmológico completamente sem achados em olho direito. À biomicroscopia anterior de olho esquerdo: o olho estava calmo, conjuntiva transparente, havia uma lesão temporal superior amarelada e estromal anterior de 6,1mm por 4,1mm com neovasos epiteliais superficiais recobrindo-a. Tanto ao teste com fluoresceína 1% à luz azul de cobalto, quanto ao azul de toluidina a lesão não corava. Camara anterior estava formada, sem reação ou flare, íris trófica, pupila centrada e fácica. Pressão intraocular de 14 mmHg em ambos os olhos. Evidenciou-se também, um exame fundoscópico inalterado. A conduta inicial foi a fluorometolona 1mg/g tópica de 3/3h e aciclovir 800mg 2 comprimidos de 12/12h. Após o retorno com os exames complementares a conduta foi, então, a Biópsia excisional da lesão para análise anátomo patológica. Laudo anátomo-patológico: “processo inflamatório linfoplasmocitário”. </a:t>
            </a:r>
          </a:p>
          <a:p>
            <a:pPr algn="l" defTabSz="457200">
              <a:defRPr sz="1800">
                <a:solidFill>
                  <a:srgbClr val="000000"/>
                </a:solidFill>
                <a:latin typeface="Arial"/>
                <a:ea typeface="Arial"/>
                <a:cs typeface="Arial"/>
                <a:sym typeface="Arial"/>
              </a:defRPr>
            </a:pPr>
            <a:endParaRPr/>
          </a:p>
          <a:p>
            <a:pPr algn="l" defTabSz="457200">
              <a:defRPr sz="1800" b="1">
                <a:solidFill>
                  <a:srgbClr val="000000"/>
                </a:solidFill>
                <a:latin typeface="Arial"/>
                <a:ea typeface="Arial"/>
                <a:cs typeface="Arial"/>
                <a:sym typeface="Arial"/>
              </a:defRPr>
            </a:pPr>
            <a:r>
              <a:t>DISCUSSÃO</a:t>
            </a:r>
          </a:p>
          <a:p>
            <a:pPr algn="l" defTabSz="457200">
              <a:defRPr sz="1800">
                <a:solidFill>
                  <a:srgbClr val="000000"/>
                </a:solidFill>
                <a:latin typeface="Arial"/>
                <a:ea typeface="Arial"/>
                <a:cs typeface="Arial"/>
                <a:sym typeface="Arial"/>
              </a:defRPr>
            </a:pPr>
            <a:r>
              <a:t>A Ceratopatia Lipídica Idiopática possui apresentação bilateral mais comumente e pode não ter neovasos corneanos a precedendo, além de valores séricos de lipídeos inalterados¹¹. A baixa de visão pode ocorrer por irregularidade corneana ou acometimento do eixo visual por neovasos ou pelas placas adiposas¹³. À biomicroscopia anterior podem ser observadas lesões de coloração amareladas ou creme-esbranquiçadas, disciformes ou em placas “fan-shaped”³. Dentre o diagnóstico diferencial temos como causa mais comum de depósito de lipídeos na córnea é o “Arco Corneano” ou “Arco Senil”. Que também possui uma fisiopatologia incerta, mas tem associação com hipercolesterolemia e hiperlipidemia familiar¹⁴⁻¹⁵. Ceratites intersticiais por herpes ou tuberculose, traumas, também são outros diagnósticos que devem ser aventados. Para a conduta, inicialmente o alvo são os neovasos: corticóides tópicos, terapia fotodinâmica, anti-VEGF, ceratoplastia penetrante e cauterização estão entre as alternativas¹¹.</a:t>
            </a:r>
          </a:p>
          <a:p>
            <a:pPr algn="l" defTabSz="457200">
              <a:defRPr sz="1800" b="1">
                <a:solidFill>
                  <a:srgbClr val="000000"/>
                </a:solidFill>
                <a:latin typeface="Arial"/>
                <a:ea typeface="Arial"/>
                <a:cs typeface="Arial"/>
                <a:sym typeface="Arial"/>
              </a:defRPr>
            </a:pPr>
            <a:endParaRPr/>
          </a:p>
          <a:p>
            <a:pPr algn="l" defTabSz="457200">
              <a:defRPr sz="1800" b="1">
                <a:solidFill>
                  <a:srgbClr val="000000"/>
                </a:solidFill>
                <a:latin typeface="Arial"/>
                <a:ea typeface="Arial"/>
                <a:cs typeface="Arial"/>
                <a:sym typeface="Arial"/>
              </a:defRPr>
            </a:pPr>
            <a:r>
              <a:t>CONCLUSÃO</a:t>
            </a:r>
          </a:p>
          <a:p>
            <a:pPr algn="l" defTabSz="457200">
              <a:defRPr sz="1800">
                <a:solidFill>
                  <a:srgbClr val="000000"/>
                </a:solidFill>
                <a:latin typeface="Arial"/>
                <a:ea typeface="Arial"/>
                <a:cs typeface="Arial"/>
                <a:sym typeface="Arial"/>
              </a:defRPr>
            </a:pPr>
            <a:r>
              <a:t>O grande marco da Ceratopatia Lipídica são os neovasos de córnea, placas de depósito lipídico, opacificação corneana progressiva e baixa da acuidade visual. Trata-se de uma doença com poucos estudos na literatura e, portanto, segue com lacunas em sua fisiopatologia. Possui muitas opções de tratamento, entretanto ainda são necessárias mais pesquisas clínicas que determinassem condutas com evidência mais robusta, que fossem mais confiáveis, acessíveis e menos onerosas.</a:t>
            </a:r>
          </a:p>
        </p:txBody>
      </p:sp>
      <p:pic>
        <p:nvPicPr>
          <p:cNvPr id="146" name="VideoCapture_20221108-103516.jpg" descr="VideoCapture_20221108-103516.jpg"/>
          <p:cNvPicPr>
            <a:picLocks noChangeAspect="1"/>
          </p:cNvPicPr>
          <p:nvPr/>
        </p:nvPicPr>
        <p:blipFill>
          <a:blip r:embed="rId4">
            <a:extLst/>
          </a:blip>
          <a:srcRect t="6085" b="22420"/>
          <a:stretch>
            <a:fillRect/>
          </a:stretch>
        </p:blipFill>
        <p:spPr>
          <a:xfrm>
            <a:off x="96183" y="2196469"/>
            <a:ext cx="2746976" cy="4160632"/>
          </a:xfrm>
          <a:prstGeom prst="rect">
            <a:avLst/>
          </a:prstGeom>
          <a:ln w="12700">
            <a:miter lim="400000"/>
          </a:ln>
        </p:spPr>
      </p:pic>
      <p:pic>
        <p:nvPicPr>
          <p:cNvPr id="147" name="IMG_5639.jpg" descr="IMG_5639.jpg"/>
          <p:cNvPicPr>
            <a:picLocks noChangeAspect="1"/>
          </p:cNvPicPr>
          <p:nvPr/>
        </p:nvPicPr>
        <p:blipFill>
          <a:blip r:embed="rId5">
            <a:extLst/>
          </a:blip>
          <a:stretch>
            <a:fillRect/>
          </a:stretch>
        </p:blipFill>
        <p:spPr>
          <a:xfrm>
            <a:off x="96183" y="2196469"/>
            <a:ext cx="6089391" cy="1769104"/>
          </a:xfrm>
          <a:prstGeom prst="rect">
            <a:avLst/>
          </a:prstGeom>
          <a:ln w="12700">
            <a:miter lim="400000"/>
          </a:ln>
        </p:spPr>
      </p:pic>
      <p:pic>
        <p:nvPicPr>
          <p:cNvPr id="148" name="IMG_5640 2.jpg" descr="IMG_5640 2.jpg"/>
          <p:cNvPicPr>
            <a:picLocks noChangeAspect="1"/>
          </p:cNvPicPr>
          <p:nvPr/>
        </p:nvPicPr>
        <p:blipFill>
          <a:blip r:embed="rId6">
            <a:extLst/>
          </a:blip>
          <a:stretch>
            <a:fillRect/>
          </a:stretch>
        </p:blipFill>
        <p:spPr>
          <a:xfrm>
            <a:off x="96183" y="2196469"/>
            <a:ext cx="6089391" cy="1822707"/>
          </a:xfrm>
          <a:prstGeom prst="rect">
            <a:avLst/>
          </a:prstGeom>
          <a:ln w="12700">
            <a:miter lim="400000"/>
          </a:ln>
        </p:spPr>
      </p:pic>
      <p:sp>
        <p:nvSpPr>
          <p:cNvPr id="149" name="REFERENCIAS:…"/>
          <p:cNvSpPr txBox="1"/>
          <p:nvPr/>
        </p:nvSpPr>
        <p:spPr>
          <a:xfrm>
            <a:off x="921725" y="21188754"/>
            <a:ext cx="11971086" cy="3145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numCol="4" spcCol="199518" anchor="ctr"/>
          <a:lstStyle/>
          <a:p>
            <a:pPr algn="l" defTabSz="457200">
              <a:defRPr sz="1100" b="1">
                <a:solidFill>
                  <a:srgbClr val="000000"/>
                </a:solidFill>
              </a:defRPr>
            </a:pPr>
            <a:r>
              <a:t>REFERENCIAS</a:t>
            </a:r>
            <a:r>
              <a:rPr b="0"/>
              <a:t>:</a:t>
            </a:r>
          </a:p>
          <a:p>
            <a:pPr marL="228599" indent="-228599" algn="l" defTabSz="457200">
              <a:buSzPct val="100000"/>
              <a:buAutoNum type="arabicPeriod"/>
              <a:defRPr sz="1100">
                <a:solidFill>
                  <a:srgbClr val="000000"/>
                </a:solidFill>
              </a:defRPr>
            </a:pPr>
            <a:r>
              <a:t>Alfonso E, Arrellanes L, Boruchoff SA, Ormerod LD, Albert DM. Idiopathic bilateral lipid keratopathy. Br J Ophthalmol. 1988. 72(5):338–43.</a:t>
            </a:r>
          </a:p>
          <a:p>
            <a:pPr marL="228599" indent="-228599" algn="l" defTabSz="457200">
              <a:buSzPct val="100000"/>
              <a:buAutoNum type="arabicPeriod"/>
              <a:defRPr sz="1100">
                <a:solidFill>
                  <a:srgbClr val="000000"/>
                </a:solidFill>
              </a:defRPr>
            </a:pPr>
            <a:r>
              <a:t>Baumgarten P. Ophthalmologisch-histologische Mittheilungen. Graefe’s Arch fu¨r Ophthalmol. 1876;22(2):185–203. </a:t>
            </a:r>
            <a:r>
              <a:rPr u="sng">
                <a:solidFill>
                  <a:srgbClr val="0000FF"/>
                </a:solidFill>
                <a:uFill>
                  <a:solidFill>
                    <a:srgbClr val="0000FF"/>
                  </a:solidFill>
                </a:uFill>
                <a:hlinkClick r:id="rId7"/>
              </a:rPr>
              <a:t>https://doi.org/10.1007/</a:t>
            </a:r>
            <a:r>
              <a:t> BF01705018.</a:t>
            </a:r>
          </a:p>
          <a:p>
            <a:pPr marL="228599" indent="-228599" algn="l" defTabSz="457200">
              <a:buSzPct val="100000"/>
              <a:buAutoNum type="arabicPeriod"/>
              <a:defRPr sz="1100">
                <a:solidFill>
                  <a:srgbClr val="000000"/>
                </a:solidFill>
              </a:defRPr>
            </a:pPr>
            <a:r>
              <a:t>Cogan DG, Kuwabara T. Lipid keratopathy and atheroma. Circulation. 1958;18(4):519–25.</a:t>
            </a:r>
          </a:p>
          <a:p>
            <a:pPr marL="228599" indent="-228599" algn="l" defTabSz="457200">
              <a:buSzPct val="100000"/>
              <a:buAutoNum type="arabicPeriod"/>
              <a:defRPr sz="1100">
                <a:solidFill>
                  <a:srgbClr val="000000"/>
                </a:solidFill>
              </a:defRPr>
            </a:pPr>
            <a:r>
              <a:t>Silva-Arau´ tjo A, Tavares MA, Lemos MM, Soares MI, Castro-Correia J, Salgado-Borges J. Primary lipid keratopathy: a morphological and biochemical assessment. Br J Ophthalmol. 1993;77:248–50.</a:t>
            </a:r>
          </a:p>
          <a:p>
            <a:pPr marL="228599" indent="-228599" algn="l" defTabSz="457200">
              <a:buSzPct val="100000"/>
              <a:buAutoNum type="arabicPeriod"/>
              <a:defRPr sz="1100">
                <a:solidFill>
                  <a:srgbClr val="000000"/>
                </a:solidFill>
              </a:defRPr>
            </a:pPr>
            <a:r>
              <a:t>Fine BS, Townsend WM, Zimmerman LE, Lashkari MH. Primary lipoidal degeneration of the cornea. Am J Ophthalmol. 1974;78(1):12–23.</a:t>
            </a:r>
          </a:p>
          <a:p>
            <a:pPr marL="228599" indent="-228599" algn="l" defTabSz="457200">
              <a:buSzPct val="100000"/>
              <a:buAutoNum type="arabicPeriod"/>
              <a:defRPr sz="1100">
                <a:solidFill>
                  <a:srgbClr val="000000"/>
                </a:solidFill>
              </a:defRPr>
            </a:pPr>
            <a:r>
              <a:t>Silva-Arau´ tjo A, Tavares MA, Lemos MM, Soares MI, Castro-Correia J, Salgado-Borges J. Primary lipid keratopathy: a morphological and biochemical assessment. Br J Ophthalmol. 1993;77:248–50.</a:t>
            </a:r>
          </a:p>
          <a:p>
            <a:pPr marL="228599" indent="-228599" algn="l" defTabSz="457200">
              <a:buSzPct val="100000"/>
              <a:buAutoNum type="arabicPeriod"/>
              <a:defRPr sz="1100">
                <a:solidFill>
                  <a:srgbClr val="000000"/>
                </a:solidFill>
              </a:defRPr>
            </a:pPr>
            <a:r>
              <a:t>Fine BS, Townsend WM, Zimmerman LE, Lashkari MH. Primary lipoidal degeneration of the cornea. Am J Ophthalmol. 1974;78(1):12–23. </a:t>
            </a:r>
          </a:p>
          <a:p>
            <a:pPr marL="228599" indent="-228599" algn="l" defTabSz="457200">
              <a:buSzPct val="100000"/>
              <a:buAutoNum type="arabicPeriod"/>
              <a:defRPr sz="1100">
                <a:solidFill>
                  <a:srgbClr val="000000"/>
                </a:solidFill>
              </a:defRPr>
            </a:pPr>
            <a:r>
              <a:t>Shapiro LA, Farkas TG. Lipid keratopathy following corneal hydrops. Arch Ophthalmol. 1977;95(3): 456–8. </a:t>
            </a:r>
          </a:p>
          <a:p>
            <a:pPr marL="228599" indent="-228599" algn="l" defTabSz="457200">
              <a:buSzPct val="100000"/>
              <a:buAutoNum type="arabicPeriod"/>
              <a:defRPr sz="1100">
                <a:solidFill>
                  <a:srgbClr val="000000"/>
                </a:solidFill>
              </a:defRPr>
            </a:pPr>
            <a:r>
              <a:t>Ghanem RC, Ghanem VC, Victor G, Alves MR. Bilateral progressive idiopathic annular lipid keratopathy. Case Rep Ophthalmol Med. 2012;2012: 1–4.</a:t>
            </a:r>
          </a:p>
          <a:p>
            <a:pPr marL="228599" indent="-228599" algn="l" defTabSz="457200">
              <a:buSzPct val="100000"/>
              <a:buAutoNum type="arabicPeriod"/>
              <a:defRPr sz="1100">
                <a:solidFill>
                  <a:srgbClr val="000000"/>
                </a:solidFill>
              </a:defRPr>
            </a:pPr>
            <a:r>
              <a:t>Loeffler KU. Unusual idiopathic lipid keratopathy: a newly recognized entity? Arch Ophthalmol. 2005;123(10):1435.</a:t>
            </a:r>
          </a:p>
          <a:p>
            <a:pPr marL="228599" indent="-228599" algn="l" defTabSz="457200">
              <a:buSzPct val="100000"/>
              <a:buAutoNum type="arabicPeriod"/>
              <a:defRPr sz="1100">
                <a:solidFill>
                  <a:srgbClr val="000000"/>
                </a:solidFill>
              </a:defRPr>
            </a:pPr>
            <a:r>
              <a:t>Hall MN, Moshirfar M, Amin-Javaheri A, Ouano DP, Ronquillo Y, Hoopes PC. Lipid Keratopathy: A Review of Pathophysiology, Differential Diagnosis, and Management. Ophthalmol Ther. 2020 Dec;9(4):833-852. doi: 10.1007/s40123-020-00309-y. Epub 2020 Oct 15. PMID: 33058067; PMCID: PMC7708541.</a:t>
            </a:r>
          </a:p>
          <a:p>
            <a:pPr marL="228599" indent="-228599" algn="l" defTabSz="457200">
              <a:buSzPct val="100000"/>
              <a:buAutoNum type="arabicPeriod"/>
              <a:defRPr sz="1100">
                <a:solidFill>
                  <a:srgbClr val="000000"/>
                </a:solidFill>
              </a:defRPr>
            </a:pPr>
            <a:r>
              <a:t>Jack RL. Lipid keratopathy. Arch Ophthalmol. 1970;83(6):678. https://doi.org/10.1001/archopht. 1970.00990030678002.</a:t>
            </a:r>
          </a:p>
          <a:p>
            <a:pPr marL="228599" indent="-228599" algn="l" defTabSz="457200">
              <a:buSzPct val="100000"/>
              <a:buAutoNum type="arabicPeriod"/>
              <a:defRPr sz="1100">
                <a:solidFill>
                  <a:srgbClr val="000000"/>
                </a:solidFill>
              </a:defRPr>
            </a:pPr>
            <a:r>
              <a:t>Azar D. Corneal angiogenic privilege: angiogenic and antiangiogenic factors in corneal avascularity, vasculogenesis, and wound healing. Trans Am Ophthalmol Soc. 2006;104(2):264 302.</a:t>
            </a:r>
          </a:p>
          <a:p>
            <a:pPr marL="228599" indent="-228599" algn="l" defTabSz="457200">
              <a:buSzPct val="100000"/>
              <a:buAutoNum type="arabicPeriod"/>
              <a:defRPr sz="1100">
                <a:solidFill>
                  <a:srgbClr val="000000"/>
                </a:solidFill>
              </a:defRPr>
            </a:pPr>
            <a:r>
              <a:t>Crispin S. Ocular lipid deposition and hyperlipoproteinaemia. Prog Retin Eye Res. 2002;21(2): 169–224.</a:t>
            </a:r>
          </a:p>
          <a:p>
            <a:pPr marL="228599" indent="-228599" algn="l" defTabSz="457200">
              <a:buSzPct val="100000"/>
              <a:buAutoNum type="arabicPeriod"/>
              <a:defRPr sz="1100">
                <a:solidFill>
                  <a:srgbClr val="000000"/>
                </a:solidFill>
              </a:defRPr>
            </a:pPr>
            <a:r>
              <a:t>Barchiesi BJ, Eckel RH, Ellis PP. The cornea and disorders of lipid metabolism. Surv Ophthalmol. 1991;36(1):1–22.</a:t>
            </a:r>
          </a:p>
        </p:txBody>
      </p:sp>
      <p:pic>
        <p:nvPicPr>
          <p:cNvPr id="150" name="VideoCapture_20221108-103549.jpg" descr="VideoCapture_20221108-103549.jpg"/>
          <p:cNvPicPr>
            <a:picLocks noChangeAspect="1"/>
          </p:cNvPicPr>
          <p:nvPr/>
        </p:nvPicPr>
        <p:blipFill>
          <a:blip r:embed="rId8">
            <a:extLst/>
          </a:blip>
          <a:srcRect b="18529"/>
          <a:stretch>
            <a:fillRect/>
          </a:stretch>
        </p:blipFill>
        <p:spPr>
          <a:xfrm>
            <a:off x="3117395" y="10582910"/>
            <a:ext cx="2420027" cy="4176884"/>
          </a:xfrm>
          <a:prstGeom prst="rect">
            <a:avLst/>
          </a:prstGeom>
          <a:ln w="12700">
            <a:miter lim="400000"/>
          </a:ln>
        </p:spPr>
      </p:pic>
      <p:pic>
        <p:nvPicPr>
          <p:cNvPr id="151" name="IMG_5642.jpg" descr="IMG_5642.jpg"/>
          <p:cNvPicPr>
            <a:picLocks noChangeAspect="1"/>
          </p:cNvPicPr>
          <p:nvPr/>
        </p:nvPicPr>
        <p:blipFill>
          <a:blip r:embed="rId9">
            <a:extLst/>
          </a:blip>
          <a:srcRect l="50265" t="2987" r="1319" b="51400"/>
          <a:stretch>
            <a:fillRect/>
          </a:stretch>
        </p:blipFill>
        <p:spPr>
          <a:xfrm>
            <a:off x="7117612" y="18004949"/>
            <a:ext cx="6041724" cy="2957099"/>
          </a:xfrm>
          <a:prstGeom prst="rect">
            <a:avLst/>
          </a:prstGeom>
          <a:ln w="12700">
            <a:miter lim="400000"/>
          </a:ln>
        </p:spPr>
      </p:pic>
      <p:grpSp>
        <p:nvGrpSpPr>
          <p:cNvPr id="154" name="Exames complementares:…"/>
          <p:cNvGrpSpPr/>
          <p:nvPr/>
        </p:nvGrpSpPr>
        <p:grpSpPr>
          <a:xfrm>
            <a:off x="7116287" y="2603099"/>
            <a:ext cx="6402958" cy="2675676"/>
            <a:chOff x="0" y="0"/>
            <a:chExt cx="6402956" cy="2675675"/>
          </a:xfrm>
        </p:grpSpPr>
        <p:sp>
          <p:nvSpPr>
            <p:cNvPr id="152" name="Rounded Rectangle"/>
            <p:cNvSpPr/>
            <p:nvPr/>
          </p:nvSpPr>
          <p:spPr>
            <a:xfrm>
              <a:off x="0" y="0"/>
              <a:ext cx="6402957" cy="2675676"/>
            </a:xfrm>
            <a:prstGeom prst="roundRect">
              <a:avLst>
                <a:gd name="adj" fmla="val 25262"/>
              </a:avLst>
            </a:prstGeom>
            <a:solidFill>
              <a:srgbClr val="7AD6FF"/>
            </a:solidFill>
            <a:ln w="12700" cap="flat">
              <a:noFill/>
              <a:miter lim="400000"/>
            </a:ln>
            <a:effectLst/>
          </p:spPr>
          <p:txBody>
            <a:bodyPr wrap="square" lIns="28575" tIns="28575" rIns="28575" bIns="28575" numCol="1" anchor="ctr">
              <a:noAutofit/>
            </a:bodyPr>
            <a:lstStyle/>
            <a:p>
              <a:pPr defTabSz="1467554">
                <a:defRPr sz="1700">
                  <a:solidFill>
                    <a:srgbClr val="000000"/>
                  </a:solidFill>
                  <a:latin typeface="Helvetica Neue Medium"/>
                  <a:ea typeface="Helvetica Neue Medium"/>
                  <a:cs typeface="Helvetica Neue Medium"/>
                  <a:sym typeface="Helvetica Neue Medium"/>
                </a:defRPr>
              </a:pPr>
              <a:endParaRPr/>
            </a:p>
          </p:txBody>
        </p:sp>
        <p:sp>
          <p:nvSpPr>
            <p:cNvPr id="153" name="Exames complementares:…"/>
            <p:cNvSpPr txBox="1"/>
            <p:nvPr/>
          </p:nvSpPr>
          <p:spPr>
            <a:xfrm>
              <a:off x="197972" y="112243"/>
              <a:ext cx="6007013" cy="24511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575" tIns="28575" rIns="28575" bIns="28575" numCol="1" anchor="ctr">
              <a:spAutoFit/>
            </a:bodyPr>
            <a:lstStyle/>
            <a:p>
              <a:pPr defTabSz="1467554">
                <a:defRPr sz="1700">
                  <a:solidFill>
                    <a:srgbClr val="000000"/>
                  </a:solidFill>
                  <a:latin typeface="Helvetica Neue Medium"/>
                  <a:ea typeface="Helvetica Neue Medium"/>
                  <a:cs typeface="Helvetica Neue Medium"/>
                  <a:sym typeface="Helvetica Neue Medium"/>
                </a:defRPr>
              </a:pPr>
              <a:r>
                <a:t>Exames complementares:</a:t>
              </a:r>
            </a:p>
            <a:p>
              <a:pPr defTabSz="1467554">
                <a:defRPr sz="1700">
                  <a:solidFill>
                    <a:srgbClr val="000000"/>
                  </a:solidFill>
                  <a:latin typeface="Helvetica Neue Medium"/>
                  <a:ea typeface="Helvetica Neue Medium"/>
                  <a:cs typeface="Helvetica Neue Medium"/>
                  <a:sym typeface="Helvetica Neue Medium"/>
                </a:defRPr>
              </a:pPr>
              <a:r>
                <a:t>Laboratoriais - Sorologias para HIV, Hepatites, sífilis e coronavírus não reagentes, Toxo e Herpes Simples IgG positivos e IgM negativos e PPD não reagente. Provas inflamatórias como FAN, VHS e PCR sem alterações. Provas reumatológicas como Fator Reumatóide, ASLO, Anti-Ro, Anti-La, p-anca e c-anca todos não reagentes. Colesterol total, Triglicérides, HDL, LDL e VLDL estavam dentro do valor da normalidade.</a:t>
              </a:r>
            </a:p>
          </p:txBody>
        </p:sp>
      </p:grpSp>
      <p:sp>
        <p:nvSpPr>
          <p:cNvPr id="15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650082" y="7605711"/>
            <a:ext cx="15044740" cy="9010651"/>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78656" y="12342017"/>
            <a:ext cx="12358689" cy="2614616"/>
          </a:xfrm>
          <a:prstGeom prst="rect">
            <a:avLst/>
          </a:prstGeom>
        </p:spPr>
        <p:txBody>
          <a:bodyPr/>
          <a:lstStyle/>
          <a:p>
            <a:r>
              <a:t>Presentation Title</a:t>
            </a:r>
          </a:p>
        </p:txBody>
      </p:sp>
      <p:sp>
        <p:nvSpPr>
          <p:cNvPr id="23" name="Body Level One…"/>
          <p:cNvSpPr txBox="1">
            <a:spLocks noGrp="1"/>
          </p:cNvSpPr>
          <p:nvPr>
            <p:ph type="body" sz="quarter" idx="1" hasCustomPrompt="1"/>
          </p:nvPr>
        </p:nvSpPr>
        <p:spPr>
          <a:xfrm>
            <a:off x="679325" y="8956577"/>
            <a:ext cx="12357351" cy="358302"/>
          </a:xfrm>
          <a:prstGeom prst="rect">
            <a:avLst/>
          </a:prstGeom>
        </p:spPr>
        <p:txBody>
          <a:body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678655" y="14864950"/>
            <a:ext cx="12358690" cy="628286"/>
          </a:xfrm>
          <a:prstGeom prst="rect">
            <a:avLst/>
          </a:prstGeom>
        </p:spPr>
        <p:txBody>
          <a:bodyPr lIns="28575" tIns="28575" rIns="28575" bIns="28575"/>
          <a:lstStyle>
            <a:lvl1pPr>
              <a:defRPr sz="3840"/>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sz="quarter" idx="21"/>
          </p:nvPr>
        </p:nvSpPr>
        <p:spPr>
          <a:xfrm>
            <a:off x="6172200" y="8220075"/>
            <a:ext cx="6831472" cy="7950994"/>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78656" y="9048750"/>
            <a:ext cx="5500688" cy="3308780"/>
          </a:xfrm>
          <a:prstGeom prst="rect">
            <a:avLst/>
          </a:prstGeom>
        </p:spPr>
        <p:txBody>
          <a:bodyPr/>
          <a:lstStyle>
            <a:lvl1pPr>
              <a:defRPr sz="15000" spc="-300"/>
            </a:lvl1pPr>
          </a:lstStyle>
          <a:p>
            <a:r>
              <a:t>Slide Title</a:t>
            </a:r>
          </a:p>
        </p:txBody>
      </p:sp>
      <p:sp>
        <p:nvSpPr>
          <p:cNvPr id="34" name="Body Level One…"/>
          <p:cNvSpPr txBox="1">
            <a:spLocks noGrp="1"/>
          </p:cNvSpPr>
          <p:nvPr>
            <p:ph type="body" sz="quarter" idx="1" hasCustomPrompt="1"/>
          </p:nvPr>
        </p:nvSpPr>
        <p:spPr>
          <a:xfrm>
            <a:off x="678656" y="12305948"/>
            <a:ext cx="5500688" cy="3029303"/>
          </a:xfrm>
          <a:prstGeom prst="rect">
            <a:avLst/>
          </a:prstGeom>
        </p:spPr>
        <p:txBody>
          <a:bodyPr lIns="28575" tIns="28575" rIns="28575" bIns="28575"/>
          <a:lstStyle>
            <a:lvl1pPr defTabSz="1467554">
              <a:defRPr sz="9600"/>
            </a:lvl1pPr>
            <a:lvl2pPr defTabSz="1467554">
              <a:defRPr sz="9600"/>
            </a:lvl2pPr>
            <a:lvl3pPr defTabSz="1467554">
              <a:defRPr sz="9600"/>
            </a:lvl3pPr>
            <a:lvl4pPr defTabSz="1467554">
              <a:defRPr sz="9600"/>
            </a:lvl4pPr>
            <a:lvl5pPr defTabSz="1467554">
              <a:defRPr sz="9600"/>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593602" y="15377161"/>
            <a:ext cx="521768" cy="528372"/>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678656" y="8941592"/>
            <a:ext cx="12358689" cy="806156"/>
          </a:xfrm>
          <a:prstGeom prst="rect">
            <a:avLst/>
          </a:prstGeom>
        </p:spPr>
        <p:txBody>
          <a:bodyPr anchor="t"/>
          <a:lstStyle>
            <a:lvl1pPr>
              <a:defRPr sz="15000" spc="-300"/>
            </a:lvl1pPr>
          </a:lstStyle>
          <a:p>
            <a:r>
              <a:t>Slide Title</a:t>
            </a:r>
          </a:p>
        </p:txBody>
      </p:sp>
      <p:sp>
        <p:nvSpPr>
          <p:cNvPr id="43" name="Body Level One…"/>
          <p:cNvSpPr txBox="1">
            <a:spLocks noGrp="1"/>
          </p:cNvSpPr>
          <p:nvPr>
            <p:ph type="body" sz="quarter" idx="1" hasCustomPrompt="1"/>
          </p:nvPr>
        </p:nvSpPr>
        <p:spPr>
          <a:xfrm>
            <a:off x="678656" y="9669165"/>
            <a:ext cx="12358689" cy="525815"/>
          </a:xfrm>
          <a:prstGeom prst="rect">
            <a:avLst/>
          </a:prstGeom>
        </p:spPr>
        <p:txBody>
          <a:bodyPr/>
          <a:lstStyle>
            <a:lvl1pPr>
              <a:defRPr sz="3800"/>
            </a:lvl1pPr>
            <a:lvl2pPr>
              <a:defRPr sz="3800"/>
            </a:lvl2pPr>
            <a:lvl3pPr>
              <a:defRPr sz="3800"/>
            </a:lvl3pPr>
            <a:lvl4pPr>
              <a:defRPr sz="3800"/>
            </a:lvl4pPr>
            <a:lvl5pPr>
              <a:defRPr sz="3800"/>
            </a:lvl5pPr>
          </a:lstStyle>
          <a:p>
            <a:r>
              <a:t>Slide Subtitle</a:t>
            </a:r>
          </a:p>
          <a:p>
            <a:pPr lvl="1"/>
            <a:endParaRPr/>
          </a:p>
          <a:p>
            <a:pPr lvl="2"/>
            <a:endParaRPr/>
          </a:p>
          <a:p>
            <a:pPr lvl="3"/>
            <a:endParaRPr/>
          </a:p>
          <a:p>
            <a:pPr lvl="4"/>
            <a:endParaRPr/>
          </a:p>
        </p:txBody>
      </p:sp>
      <p:sp>
        <p:nvSpPr>
          <p:cNvPr id="44" name="Body Level One…"/>
          <p:cNvSpPr txBox="1">
            <a:spLocks noGrp="1"/>
          </p:cNvSpPr>
          <p:nvPr>
            <p:ph type="body" sz="quarter" idx="21" hasCustomPrompt="1"/>
          </p:nvPr>
        </p:nvSpPr>
        <p:spPr>
          <a:xfrm>
            <a:off x="678655" y="10724158"/>
            <a:ext cx="12358690" cy="4644007"/>
          </a:xfrm>
          <a:prstGeom prst="rect">
            <a:avLst/>
          </a:prstGeom>
        </p:spPr>
        <p:txBody>
          <a:bodyPr lIns="28575" tIns="28575" rIns="28575" bIns="28575"/>
          <a:lstStyle>
            <a:lvl1pPr marL="1066800" indent="-1066800" defTabSz="4334824">
              <a:lnSpc>
                <a:spcPct val="90000"/>
              </a:lnSpc>
              <a:spcBef>
                <a:spcPts val="8000"/>
              </a:spcBef>
              <a:buSzPct val="123000"/>
              <a:buChar char="•"/>
              <a:defRPr sz="8400" b="0"/>
            </a:lvl1pPr>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sz="quarter" idx="1" hasCustomPrompt="1"/>
          </p:nvPr>
        </p:nvSpPr>
        <p:spPr>
          <a:xfrm>
            <a:off x="678656" y="10724157"/>
            <a:ext cx="12358689" cy="4644008"/>
          </a:xfrm>
          <a:prstGeom prst="rect">
            <a:avLst/>
          </a:prstGeom>
        </p:spPr>
        <p:txBody>
          <a:bodyPr lIns="28575" tIns="28575" rIns="28575" bIns="28575" numCol="2" spcCol="617933"/>
          <a:lstStyle>
            <a:lvl1pPr marL="1066800" indent="-1066800" defTabSz="4334824">
              <a:lnSpc>
                <a:spcPct val="90000"/>
              </a:lnSpc>
              <a:spcBef>
                <a:spcPts val="8000"/>
              </a:spcBef>
              <a:buSzPct val="123000"/>
              <a:buChar char="•"/>
              <a:defRPr sz="8400" b="0"/>
            </a:lvl1pPr>
            <a:lvl2pPr marL="1676400" indent="-1066800" defTabSz="4334824">
              <a:lnSpc>
                <a:spcPct val="90000"/>
              </a:lnSpc>
              <a:spcBef>
                <a:spcPts val="8000"/>
              </a:spcBef>
              <a:buSzPct val="123000"/>
              <a:buChar char="•"/>
              <a:defRPr sz="8400" b="0"/>
            </a:lvl2pPr>
            <a:lvl3pPr marL="2286000" indent="-1066800" defTabSz="4334824">
              <a:lnSpc>
                <a:spcPct val="90000"/>
              </a:lnSpc>
              <a:spcBef>
                <a:spcPts val="8000"/>
              </a:spcBef>
              <a:buSzPct val="123000"/>
              <a:buChar char="•"/>
              <a:defRPr sz="8400" b="0"/>
            </a:lvl3pPr>
            <a:lvl4pPr marL="2895600" indent="-1066800" defTabSz="4334824">
              <a:lnSpc>
                <a:spcPct val="90000"/>
              </a:lnSpc>
              <a:spcBef>
                <a:spcPts val="8000"/>
              </a:spcBef>
              <a:buSzPct val="123000"/>
              <a:buChar char="•"/>
              <a:defRPr sz="8400" b="0"/>
            </a:lvl4pPr>
            <a:lvl5pPr marL="3505200" indent="-1066800" defTabSz="4334824">
              <a:lnSpc>
                <a:spcPct val="90000"/>
              </a:lnSpc>
              <a:spcBef>
                <a:spcPts val="8000"/>
              </a:spcBef>
              <a:buSzPct val="123000"/>
              <a:buChar char="•"/>
              <a:defRPr sz="8400" b="0"/>
            </a:lvl5p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678656" y="9669165"/>
            <a:ext cx="5500688" cy="525815"/>
          </a:xfrm>
          <a:prstGeom prst="rect">
            <a:avLst/>
          </a:prstGeom>
        </p:spPr>
        <p:txBody>
          <a:bodyPr/>
          <a:lstStyle>
            <a:lvl1pPr>
              <a:defRPr sz="3800"/>
            </a:lvl1pPr>
            <a:lvl2pPr>
              <a:defRPr sz="3800"/>
            </a:lvl2pPr>
            <a:lvl3pPr>
              <a:defRPr sz="3800"/>
            </a:lvl3pPr>
            <a:lvl4pPr>
              <a:defRPr sz="3800"/>
            </a:lvl4pPr>
            <a:lvl5pPr>
              <a:defRPr sz="3800"/>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quarter" idx="21" hasCustomPrompt="1"/>
          </p:nvPr>
        </p:nvSpPr>
        <p:spPr>
          <a:xfrm>
            <a:off x="678656" y="10724157"/>
            <a:ext cx="5500688" cy="4644356"/>
          </a:xfrm>
          <a:prstGeom prst="rect">
            <a:avLst/>
          </a:prstGeom>
        </p:spPr>
        <p:txBody>
          <a:bodyPr lIns="28575" tIns="28575" rIns="28575" bIns="28575"/>
          <a:lstStyle>
            <a:lvl1pPr marL="1066800" indent="-1066800" defTabSz="4334824">
              <a:lnSpc>
                <a:spcPct val="90000"/>
              </a:lnSpc>
              <a:spcBef>
                <a:spcPts val="8000"/>
              </a:spcBef>
              <a:buSzPct val="123000"/>
              <a:buChar char="•"/>
              <a:defRPr sz="8400" b="0"/>
            </a:lvl1pPr>
          </a:lstStyle>
          <a:p>
            <a:r>
              <a:t>Slide bullet text</a:t>
            </a:r>
          </a:p>
        </p:txBody>
      </p:sp>
      <p:sp>
        <p:nvSpPr>
          <p:cNvPr id="62" name="Bowl of pappardelle pasta with parsley butter, roasted hazelnuts, and shaved parmesan cheese"/>
          <p:cNvSpPr>
            <a:spLocks noGrp="1"/>
          </p:cNvSpPr>
          <p:nvPr>
            <p:ph type="pic" sz="quarter" idx="22"/>
          </p:nvPr>
        </p:nvSpPr>
        <p:spPr>
          <a:xfrm>
            <a:off x="6858000" y="8105288"/>
            <a:ext cx="6140742" cy="8187657"/>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78656" y="8941592"/>
            <a:ext cx="5500688" cy="807246"/>
          </a:xfrm>
          <a:prstGeom prst="rect">
            <a:avLst/>
          </a:prstGeom>
        </p:spPr>
        <p:txBody>
          <a:bodyPr anchor="t"/>
          <a:lstStyle>
            <a:lvl1pPr>
              <a:defRPr sz="15000" spc="-300"/>
            </a:lvl1p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78654" y="10884692"/>
            <a:ext cx="12358690" cy="2614616"/>
          </a:xfrm>
          <a:prstGeom prst="rect">
            <a:avLst/>
          </a:prstGeom>
        </p:spPr>
        <p:txBody>
          <a:bodyPr anchor="ctr"/>
          <a:lstStyle>
            <a:lvl1pPr>
              <a:defRPr b="0">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6593602" y="15377161"/>
            <a:ext cx="521768" cy="528372"/>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678656" y="8941592"/>
            <a:ext cx="12358689" cy="807161"/>
          </a:xfrm>
          <a:prstGeom prst="rect">
            <a:avLst/>
          </a:prstGeom>
        </p:spPr>
        <p:txBody>
          <a:bodyPr anchor="t"/>
          <a:lstStyle>
            <a:lvl1pPr>
              <a:defRPr sz="15000" spc="-300"/>
            </a:lvl1pPr>
          </a:lstStyle>
          <a:p>
            <a:r>
              <a:t>Slide Title</a:t>
            </a:r>
          </a:p>
        </p:txBody>
      </p:sp>
      <p:sp>
        <p:nvSpPr>
          <p:cNvPr id="80" name="Body Level One…"/>
          <p:cNvSpPr txBox="1">
            <a:spLocks noGrp="1"/>
          </p:cNvSpPr>
          <p:nvPr>
            <p:ph type="body" sz="quarter" idx="1" hasCustomPrompt="1"/>
          </p:nvPr>
        </p:nvSpPr>
        <p:spPr>
          <a:xfrm>
            <a:off x="678656" y="9669165"/>
            <a:ext cx="12358689" cy="525815"/>
          </a:xfrm>
          <a:prstGeom prst="rect">
            <a:avLst/>
          </a:prstGeom>
        </p:spPr>
        <p:txBody>
          <a:bodyPr/>
          <a:lstStyle>
            <a:lvl1pPr>
              <a:defRPr sz="3800"/>
            </a:lvl1pPr>
            <a:lvl2pPr>
              <a:defRPr sz="3800"/>
            </a:lvl2pPr>
            <a:lvl3pPr>
              <a:defRPr sz="3800"/>
            </a:lvl3pPr>
            <a:lvl4pPr>
              <a:defRPr sz="3800"/>
            </a:lvl4pPr>
            <a:lvl5pPr>
              <a:defRPr sz="3800"/>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78656" y="8941592"/>
            <a:ext cx="12358689" cy="807246"/>
          </a:xfrm>
          <a:prstGeom prst="rect">
            <a:avLst/>
          </a:prstGeom>
        </p:spPr>
        <p:txBody>
          <a:bodyPr anchor="t"/>
          <a:lstStyle>
            <a:lvl1pPr>
              <a:defRPr sz="15000" spc="-300"/>
            </a:lvl1pPr>
          </a:lstStyle>
          <a:p>
            <a:r>
              <a:t>Agenda Title</a:t>
            </a:r>
          </a:p>
        </p:txBody>
      </p:sp>
      <p:sp>
        <p:nvSpPr>
          <p:cNvPr id="89" name="Body Level One…"/>
          <p:cNvSpPr txBox="1">
            <a:spLocks noGrp="1"/>
          </p:cNvSpPr>
          <p:nvPr>
            <p:ph type="body" sz="quarter" idx="1" hasCustomPrompt="1"/>
          </p:nvPr>
        </p:nvSpPr>
        <p:spPr>
          <a:xfrm>
            <a:off x="678656" y="9669165"/>
            <a:ext cx="12358689" cy="525815"/>
          </a:xfrm>
          <a:prstGeom prst="rect">
            <a:avLst/>
          </a:prstGeom>
        </p:spPr>
        <p:txBody>
          <a:bodyPr/>
          <a:lstStyle>
            <a:lvl1pPr>
              <a:defRPr sz="3800"/>
            </a:lvl1pPr>
            <a:lvl2pPr>
              <a:defRPr sz="3800"/>
            </a:lvl2pPr>
            <a:lvl3pPr>
              <a:defRPr sz="3800"/>
            </a:lvl3pPr>
            <a:lvl4pPr>
              <a:defRPr sz="3800"/>
            </a:lvl4pPr>
            <a:lvl5pPr>
              <a:defRPr sz="3800"/>
            </a:lvl5pPr>
          </a:lstStyle>
          <a:p>
            <a:r>
              <a:t>Agenda Subtitle</a:t>
            </a:r>
          </a:p>
          <a:p>
            <a:pPr lvl="1"/>
            <a:endParaRPr/>
          </a:p>
          <a:p>
            <a:pPr lvl="2"/>
            <a:endParaRPr/>
          </a:p>
          <a:p>
            <a:pPr lvl="3"/>
            <a:endParaRPr/>
          </a:p>
          <a:p>
            <a:pPr lvl="4"/>
            <a:endParaRPr/>
          </a:p>
        </p:txBody>
      </p:sp>
      <p:sp>
        <p:nvSpPr>
          <p:cNvPr id="90" name="Body Level One…"/>
          <p:cNvSpPr txBox="1">
            <a:spLocks noGrp="1"/>
          </p:cNvSpPr>
          <p:nvPr>
            <p:ph type="body" sz="quarter" idx="21" hasCustomPrompt="1"/>
          </p:nvPr>
        </p:nvSpPr>
        <p:spPr>
          <a:xfrm>
            <a:off x="678655" y="10724158"/>
            <a:ext cx="12358690" cy="4644007"/>
          </a:xfrm>
          <a:prstGeom prst="rect">
            <a:avLst/>
          </a:prstGeom>
        </p:spPr>
        <p:txBody>
          <a:bodyPr lIns="28575" tIns="28575" rIns="28575" bIns="28575"/>
          <a:lstStyle>
            <a:lvl1pPr defTabSz="1467554">
              <a:spcBef>
                <a:spcPts val="3200"/>
              </a:spcBef>
              <a:defRPr sz="9600" b="0" spc="-100"/>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675754" y="15005547"/>
            <a:ext cx="12358690" cy="358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normAutofit/>
          </a:bodyPr>
          <a:lstStyle/>
          <a:p>
            <a:r>
              <a:t>Author and Date</a:t>
            </a:r>
          </a:p>
          <a:p>
            <a:pPr lvl="1"/>
            <a:endParaRPr/>
          </a:p>
          <a:p>
            <a:pPr lvl="2"/>
            <a:endParaRPr/>
          </a:p>
          <a:p>
            <a:pPr lvl="3"/>
            <a:endParaRPr/>
          </a:p>
          <a:p>
            <a:pPr lvl="4"/>
            <a:endParaRPr/>
          </a:p>
        </p:txBody>
      </p:sp>
      <p:sp>
        <p:nvSpPr>
          <p:cNvPr id="3" name="Presentation Title"/>
          <p:cNvSpPr txBox="1">
            <a:spLocks noGrp="1"/>
          </p:cNvSpPr>
          <p:nvPr>
            <p:ph type="title" hasCustomPrompt="1"/>
          </p:nvPr>
        </p:nvSpPr>
        <p:spPr>
          <a:xfrm>
            <a:off x="678654" y="9782806"/>
            <a:ext cx="12358690" cy="2614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nchor="b">
            <a:normAutofit/>
          </a:bodyPr>
          <a:lstStyle/>
          <a:p>
            <a:r>
              <a:t>Presentation Title</a:t>
            </a:r>
          </a:p>
        </p:txBody>
      </p:sp>
      <p:sp>
        <p:nvSpPr>
          <p:cNvPr id="4" name="Slide Number"/>
          <p:cNvSpPr txBox="1">
            <a:spLocks noGrp="1"/>
          </p:cNvSpPr>
          <p:nvPr>
            <p:ph type="sldNum" sz="quarter" idx="2"/>
          </p:nvPr>
        </p:nvSpPr>
        <p:spPr>
          <a:xfrm>
            <a:off x="6593602" y="15374777"/>
            <a:ext cx="521768" cy="528372"/>
          </a:xfrm>
          <a:prstGeom prst="rect">
            <a:avLst/>
          </a:prstGeom>
          <a:ln w="12700">
            <a:miter lim="400000"/>
          </a:ln>
        </p:spPr>
        <p:txBody>
          <a:bodyPr wrap="none" lIns="28575" tIns="28575" rIns="28575" bIns="28575" anchor="b">
            <a:spAutoFit/>
          </a:bodyPr>
          <a:lstStyle>
            <a:lvl1pPr defTabSz="1038577">
              <a:defRPr sz="3200">
                <a:solidFill>
                  <a:srgbClr val="000000"/>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4334824" rtl="0" latinLnBrk="0">
        <a:lnSpc>
          <a:spcPct val="80000"/>
        </a:lnSpc>
        <a:spcBef>
          <a:spcPts val="0"/>
        </a:spcBef>
        <a:spcAft>
          <a:spcPts val="0"/>
        </a:spcAft>
        <a:buClrTx/>
        <a:buSzTx/>
        <a:buFontTx/>
        <a:buNone/>
        <a:tabLst/>
        <a:defRPr sz="20600" b="1" i="0" u="none" strike="noStrike" cap="none" spc="-412" baseline="0">
          <a:solidFill>
            <a:srgbClr val="000000"/>
          </a:solidFill>
          <a:uFillTx/>
          <a:latin typeface="+mn-lt"/>
          <a:ea typeface="+mn-ea"/>
          <a:cs typeface="+mn-cs"/>
          <a:sym typeface="Helvetica Neue"/>
        </a:defRPr>
      </a:lvl1pPr>
      <a:lvl2pPr marL="0" marR="0" indent="0" algn="l" defTabSz="4334824" rtl="0" latinLnBrk="0">
        <a:lnSpc>
          <a:spcPct val="80000"/>
        </a:lnSpc>
        <a:spcBef>
          <a:spcPts val="0"/>
        </a:spcBef>
        <a:spcAft>
          <a:spcPts val="0"/>
        </a:spcAft>
        <a:buClrTx/>
        <a:buSzTx/>
        <a:buFontTx/>
        <a:buNone/>
        <a:tabLst/>
        <a:defRPr sz="20600" b="1" i="0" u="none" strike="noStrike" cap="none" spc="-412" baseline="0">
          <a:solidFill>
            <a:srgbClr val="000000"/>
          </a:solidFill>
          <a:uFillTx/>
          <a:latin typeface="+mn-lt"/>
          <a:ea typeface="+mn-ea"/>
          <a:cs typeface="+mn-cs"/>
          <a:sym typeface="Helvetica Neue"/>
        </a:defRPr>
      </a:lvl2pPr>
      <a:lvl3pPr marL="0" marR="0" indent="0" algn="l" defTabSz="4334824" rtl="0" latinLnBrk="0">
        <a:lnSpc>
          <a:spcPct val="80000"/>
        </a:lnSpc>
        <a:spcBef>
          <a:spcPts val="0"/>
        </a:spcBef>
        <a:spcAft>
          <a:spcPts val="0"/>
        </a:spcAft>
        <a:buClrTx/>
        <a:buSzTx/>
        <a:buFontTx/>
        <a:buNone/>
        <a:tabLst/>
        <a:defRPr sz="20600" b="1" i="0" u="none" strike="noStrike" cap="none" spc="-412" baseline="0">
          <a:solidFill>
            <a:srgbClr val="000000"/>
          </a:solidFill>
          <a:uFillTx/>
          <a:latin typeface="+mn-lt"/>
          <a:ea typeface="+mn-ea"/>
          <a:cs typeface="+mn-cs"/>
          <a:sym typeface="Helvetica Neue"/>
        </a:defRPr>
      </a:lvl3pPr>
      <a:lvl4pPr marL="0" marR="0" indent="0" algn="l" defTabSz="4334824" rtl="0" latinLnBrk="0">
        <a:lnSpc>
          <a:spcPct val="80000"/>
        </a:lnSpc>
        <a:spcBef>
          <a:spcPts val="0"/>
        </a:spcBef>
        <a:spcAft>
          <a:spcPts val="0"/>
        </a:spcAft>
        <a:buClrTx/>
        <a:buSzTx/>
        <a:buFontTx/>
        <a:buNone/>
        <a:tabLst/>
        <a:defRPr sz="20600" b="1" i="0" u="none" strike="noStrike" cap="none" spc="-412" baseline="0">
          <a:solidFill>
            <a:srgbClr val="000000"/>
          </a:solidFill>
          <a:uFillTx/>
          <a:latin typeface="+mn-lt"/>
          <a:ea typeface="+mn-ea"/>
          <a:cs typeface="+mn-cs"/>
          <a:sym typeface="Helvetica Neue"/>
        </a:defRPr>
      </a:lvl4pPr>
      <a:lvl5pPr marL="0" marR="0" indent="0" algn="l" defTabSz="4334824" rtl="0" latinLnBrk="0">
        <a:lnSpc>
          <a:spcPct val="80000"/>
        </a:lnSpc>
        <a:spcBef>
          <a:spcPts val="0"/>
        </a:spcBef>
        <a:spcAft>
          <a:spcPts val="0"/>
        </a:spcAft>
        <a:buClrTx/>
        <a:buSzTx/>
        <a:buFontTx/>
        <a:buNone/>
        <a:tabLst/>
        <a:defRPr sz="20600" b="1" i="0" u="none" strike="noStrike" cap="none" spc="-412" baseline="0">
          <a:solidFill>
            <a:srgbClr val="000000"/>
          </a:solidFill>
          <a:uFillTx/>
          <a:latin typeface="+mn-lt"/>
          <a:ea typeface="+mn-ea"/>
          <a:cs typeface="+mn-cs"/>
          <a:sym typeface="Helvetica Neue"/>
        </a:defRPr>
      </a:lvl5pPr>
      <a:lvl6pPr marL="0" marR="0" indent="0" algn="l" defTabSz="4334824" rtl="0" latinLnBrk="0">
        <a:lnSpc>
          <a:spcPct val="80000"/>
        </a:lnSpc>
        <a:spcBef>
          <a:spcPts val="0"/>
        </a:spcBef>
        <a:spcAft>
          <a:spcPts val="0"/>
        </a:spcAft>
        <a:buClrTx/>
        <a:buSzTx/>
        <a:buFontTx/>
        <a:buNone/>
        <a:tabLst/>
        <a:defRPr sz="20600" b="1" i="0" u="none" strike="noStrike" cap="none" spc="-412" baseline="0">
          <a:solidFill>
            <a:srgbClr val="000000"/>
          </a:solidFill>
          <a:uFillTx/>
          <a:latin typeface="+mn-lt"/>
          <a:ea typeface="+mn-ea"/>
          <a:cs typeface="+mn-cs"/>
          <a:sym typeface="Helvetica Neue"/>
        </a:defRPr>
      </a:lvl6pPr>
      <a:lvl7pPr marL="0" marR="0" indent="0" algn="l" defTabSz="4334824" rtl="0" latinLnBrk="0">
        <a:lnSpc>
          <a:spcPct val="80000"/>
        </a:lnSpc>
        <a:spcBef>
          <a:spcPts val="0"/>
        </a:spcBef>
        <a:spcAft>
          <a:spcPts val="0"/>
        </a:spcAft>
        <a:buClrTx/>
        <a:buSzTx/>
        <a:buFontTx/>
        <a:buNone/>
        <a:tabLst/>
        <a:defRPr sz="20600" b="1" i="0" u="none" strike="noStrike" cap="none" spc="-412" baseline="0">
          <a:solidFill>
            <a:srgbClr val="000000"/>
          </a:solidFill>
          <a:uFillTx/>
          <a:latin typeface="+mn-lt"/>
          <a:ea typeface="+mn-ea"/>
          <a:cs typeface="+mn-cs"/>
          <a:sym typeface="Helvetica Neue"/>
        </a:defRPr>
      </a:lvl7pPr>
      <a:lvl8pPr marL="0" marR="0" indent="0" algn="l" defTabSz="4334824" rtl="0" latinLnBrk="0">
        <a:lnSpc>
          <a:spcPct val="80000"/>
        </a:lnSpc>
        <a:spcBef>
          <a:spcPts val="0"/>
        </a:spcBef>
        <a:spcAft>
          <a:spcPts val="0"/>
        </a:spcAft>
        <a:buClrTx/>
        <a:buSzTx/>
        <a:buFontTx/>
        <a:buNone/>
        <a:tabLst/>
        <a:defRPr sz="20600" b="1" i="0" u="none" strike="noStrike" cap="none" spc="-412" baseline="0">
          <a:solidFill>
            <a:srgbClr val="000000"/>
          </a:solidFill>
          <a:uFillTx/>
          <a:latin typeface="+mn-lt"/>
          <a:ea typeface="+mn-ea"/>
          <a:cs typeface="+mn-cs"/>
          <a:sym typeface="Helvetica Neue"/>
        </a:defRPr>
      </a:lvl8pPr>
      <a:lvl9pPr marL="0" marR="0" indent="0" algn="l" defTabSz="4334824" rtl="0" latinLnBrk="0">
        <a:lnSpc>
          <a:spcPct val="80000"/>
        </a:lnSpc>
        <a:spcBef>
          <a:spcPts val="0"/>
        </a:spcBef>
        <a:spcAft>
          <a:spcPts val="0"/>
        </a:spcAft>
        <a:buClrTx/>
        <a:buSzTx/>
        <a:buFontTx/>
        <a:buNone/>
        <a:tabLst/>
        <a:defRPr sz="20600" b="1" i="0" u="none" strike="noStrike" cap="none" spc="-412" baseline="0">
          <a:solidFill>
            <a:srgbClr val="000000"/>
          </a:solidFill>
          <a:uFillTx/>
          <a:latin typeface="+mn-lt"/>
          <a:ea typeface="+mn-ea"/>
          <a:cs typeface="+mn-cs"/>
          <a:sym typeface="Helvetica Neue"/>
        </a:defRPr>
      </a:lvl9pPr>
    </p:titleStyle>
    <p:bodyStyle>
      <a:lvl1pPr marL="0" marR="0" indent="0" algn="l" defTabSz="587022" rtl="0" latinLnBrk="0">
        <a:lnSpc>
          <a:spcPct val="100000"/>
        </a:lnSpc>
        <a:spcBef>
          <a:spcPts val="0"/>
        </a:spcBef>
        <a:spcAft>
          <a:spcPts val="0"/>
        </a:spcAft>
        <a:buClrTx/>
        <a:buSzTx/>
        <a:buFontTx/>
        <a:buNone/>
        <a:tabLst/>
        <a:defRPr sz="2500" b="1" i="0" u="none" strike="noStrike" cap="none" spc="0" baseline="0">
          <a:solidFill>
            <a:srgbClr val="000000"/>
          </a:solidFill>
          <a:uFillTx/>
          <a:latin typeface="+mn-lt"/>
          <a:ea typeface="+mn-ea"/>
          <a:cs typeface="+mn-cs"/>
          <a:sym typeface="Helvetica Neue"/>
        </a:defRPr>
      </a:lvl1pPr>
      <a:lvl2pPr marL="0" marR="0" indent="0" algn="l" defTabSz="587022" rtl="0" latinLnBrk="0">
        <a:lnSpc>
          <a:spcPct val="100000"/>
        </a:lnSpc>
        <a:spcBef>
          <a:spcPts val="0"/>
        </a:spcBef>
        <a:spcAft>
          <a:spcPts val="0"/>
        </a:spcAft>
        <a:buClrTx/>
        <a:buSzTx/>
        <a:buFontTx/>
        <a:buNone/>
        <a:tabLst/>
        <a:defRPr sz="2500" b="1" i="0" u="none" strike="noStrike" cap="none" spc="0" baseline="0">
          <a:solidFill>
            <a:srgbClr val="000000"/>
          </a:solidFill>
          <a:uFillTx/>
          <a:latin typeface="+mn-lt"/>
          <a:ea typeface="+mn-ea"/>
          <a:cs typeface="+mn-cs"/>
          <a:sym typeface="Helvetica Neue"/>
        </a:defRPr>
      </a:lvl2pPr>
      <a:lvl3pPr marL="0" marR="0" indent="0" algn="l" defTabSz="587022" rtl="0" latinLnBrk="0">
        <a:lnSpc>
          <a:spcPct val="100000"/>
        </a:lnSpc>
        <a:spcBef>
          <a:spcPts val="0"/>
        </a:spcBef>
        <a:spcAft>
          <a:spcPts val="0"/>
        </a:spcAft>
        <a:buClrTx/>
        <a:buSzTx/>
        <a:buFontTx/>
        <a:buNone/>
        <a:tabLst/>
        <a:defRPr sz="2500" b="1" i="0" u="none" strike="noStrike" cap="none" spc="0" baseline="0">
          <a:solidFill>
            <a:srgbClr val="000000"/>
          </a:solidFill>
          <a:uFillTx/>
          <a:latin typeface="+mn-lt"/>
          <a:ea typeface="+mn-ea"/>
          <a:cs typeface="+mn-cs"/>
          <a:sym typeface="Helvetica Neue"/>
        </a:defRPr>
      </a:lvl3pPr>
      <a:lvl4pPr marL="0" marR="0" indent="0" algn="l" defTabSz="587022" rtl="0" latinLnBrk="0">
        <a:lnSpc>
          <a:spcPct val="100000"/>
        </a:lnSpc>
        <a:spcBef>
          <a:spcPts val="0"/>
        </a:spcBef>
        <a:spcAft>
          <a:spcPts val="0"/>
        </a:spcAft>
        <a:buClrTx/>
        <a:buSzTx/>
        <a:buFontTx/>
        <a:buNone/>
        <a:tabLst/>
        <a:defRPr sz="2500" b="1" i="0" u="none" strike="noStrike" cap="none" spc="0" baseline="0">
          <a:solidFill>
            <a:srgbClr val="000000"/>
          </a:solidFill>
          <a:uFillTx/>
          <a:latin typeface="+mn-lt"/>
          <a:ea typeface="+mn-ea"/>
          <a:cs typeface="+mn-cs"/>
          <a:sym typeface="Helvetica Neue"/>
        </a:defRPr>
      </a:lvl4pPr>
      <a:lvl5pPr marL="0" marR="0" indent="0" algn="l" defTabSz="587022" rtl="0" latinLnBrk="0">
        <a:lnSpc>
          <a:spcPct val="100000"/>
        </a:lnSpc>
        <a:spcBef>
          <a:spcPts val="0"/>
        </a:spcBef>
        <a:spcAft>
          <a:spcPts val="0"/>
        </a:spcAft>
        <a:buClrTx/>
        <a:buSzTx/>
        <a:buFontTx/>
        <a:buNone/>
        <a:tabLst/>
        <a:defRPr sz="2500" b="1" i="0" u="none" strike="noStrike" cap="none" spc="0" baseline="0">
          <a:solidFill>
            <a:srgbClr val="000000"/>
          </a:solidFill>
          <a:uFillTx/>
          <a:latin typeface="+mn-lt"/>
          <a:ea typeface="+mn-ea"/>
          <a:cs typeface="+mn-cs"/>
          <a:sym typeface="Helvetica Neue"/>
        </a:defRPr>
      </a:lvl5pPr>
      <a:lvl6pPr marL="0" marR="0" indent="0" algn="l" defTabSz="587022" rtl="0" latinLnBrk="0">
        <a:lnSpc>
          <a:spcPct val="100000"/>
        </a:lnSpc>
        <a:spcBef>
          <a:spcPts val="0"/>
        </a:spcBef>
        <a:spcAft>
          <a:spcPts val="0"/>
        </a:spcAft>
        <a:buClrTx/>
        <a:buSzTx/>
        <a:buFontTx/>
        <a:buNone/>
        <a:tabLst/>
        <a:defRPr sz="2500" b="1" i="0" u="none" strike="noStrike" cap="none" spc="0" baseline="0">
          <a:solidFill>
            <a:srgbClr val="000000"/>
          </a:solidFill>
          <a:uFillTx/>
          <a:latin typeface="+mn-lt"/>
          <a:ea typeface="+mn-ea"/>
          <a:cs typeface="+mn-cs"/>
          <a:sym typeface="Helvetica Neue"/>
        </a:defRPr>
      </a:lvl6pPr>
      <a:lvl7pPr marL="0" marR="0" indent="0" algn="l" defTabSz="587022" rtl="0" latinLnBrk="0">
        <a:lnSpc>
          <a:spcPct val="100000"/>
        </a:lnSpc>
        <a:spcBef>
          <a:spcPts val="0"/>
        </a:spcBef>
        <a:spcAft>
          <a:spcPts val="0"/>
        </a:spcAft>
        <a:buClrTx/>
        <a:buSzTx/>
        <a:buFontTx/>
        <a:buNone/>
        <a:tabLst/>
        <a:defRPr sz="2500" b="1" i="0" u="none" strike="noStrike" cap="none" spc="0" baseline="0">
          <a:solidFill>
            <a:srgbClr val="000000"/>
          </a:solidFill>
          <a:uFillTx/>
          <a:latin typeface="+mn-lt"/>
          <a:ea typeface="+mn-ea"/>
          <a:cs typeface="+mn-cs"/>
          <a:sym typeface="Helvetica Neue"/>
        </a:defRPr>
      </a:lvl7pPr>
      <a:lvl8pPr marL="0" marR="0" indent="0" algn="l" defTabSz="587022" rtl="0" latinLnBrk="0">
        <a:lnSpc>
          <a:spcPct val="100000"/>
        </a:lnSpc>
        <a:spcBef>
          <a:spcPts val="0"/>
        </a:spcBef>
        <a:spcAft>
          <a:spcPts val="0"/>
        </a:spcAft>
        <a:buClrTx/>
        <a:buSzTx/>
        <a:buFontTx/>
        <a:buNone/>
        <a:tabLst/>
        <a:defRPr sz="2500" b="1" i="0" u="none" strike="noStrike" cap="none" spc="0" baseline="0">
          <a:solidFill>
            <a:srgbClr val="000000"/>
          </a:solidFill>
          <a:uFillTx/>
          <a:latin typeface="+mn-lt"/>
          <a:ea typeface="+mn-ea"/>
          <a:cs typeface="+mn-cs"/>
          <a:sym typeface="Helvetica Neue"/>
        </a:defRPr>
      </a:lvl8pPr>
      <a:lvl9pPr marL="0" marR="0" indent="0" algn="l" defTabSz="587022" rtl="0" latinLnBrk="0">
        <a:lnSpc>
          <a:spcPct val="100000"/>
        </a:lnSpc>
        <a:spcBef>
          <a:spcPts val="0"/>
        </a:spcBef>
        <a:spcAft>
          <a:spcPts val="0"/>
        </a:spcAft>
        <a:buClrTx/>
        <a:buSzTx/>
        <a:buFontTx/>
        <a:buNone/>
        <a:tabLst/>
        <a:defRPr sz="2500" b="1" i="0" u="none" strike="noStrike" cap="none" spc="0" baseline="0">
          <a:solidFill>
            <a:srgbClr val="000000"/>
          </a:solidFill>
          <a:uFillTx/>
          <a:latin typeface="+mn-lt"/>
          <a:ea typeface="+mn-ea"/>
          <a:cs typeface="+mn-cs"/>
          <a:sym typeface="Helvetica Neue"/>
        </a:defRPr>
      </a:lvl9pPr>
    </p:bodyStyle>
    <p:otherStyle>
      <a:lvl1pPr marL="0" marR="0" indent="0" algn="ctr" defTabSz="1038577"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1pPr>
      <a:lvl2pPr marL="0" marR="0" indent="0" algn="ctr" defTabSz="1038577"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2pPr>
      <a:lvl3pPr marL="0" marR="0" indent="0" algn="ctr" defTabSz="1038577"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3pPr>
      <a:lvl4pPr marL="0" marR="0" indent="0" algn="ctr" defTabSz="1038577"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4pPr>
      <a:lvl5pPr marL="0" marR="0" indent="0" algn="ctr" defTabSz="1038577"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5pPr>
      <a:lvl6pPr marL="0" marR="0" indent="0" algn="ctr" defTabSz="1038577"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6pPr>
      <a:lvl7pPr marL="0" marR="0" indent="0" algn="ctr" defTabSz="1038577"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7pPr>
      <a:lvl8pPr marL="0" marR="0" indent="0" algn="ctr" defTabSz="1038577"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8pPr>
      <a:lvl9pPr marL="0" marR="0" indent="0" algn="ctr" defTabSz="1038577"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RCR.net" TargetMode="External"/><Relationship Id="rId2" Type="http://schemas.openxmlformats.org/officeDocument/2006/relationships/hyperlink" Target="http://www.accessdata.fda.gov/Scripts/"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FFFB"/>
            </a:gs>
            <a:gs pos="100000">
              <a:srgbClr val="7BE4FF"/>
            </a:gs>
          </a:gsLst>
          <a:lin ang="3227426" scaled="0"/>
        </a:gradFill>
        <a:effectLst/>
      </p:bgPr>
    </p:bg>
    <p:spTree>
      <p:nvGrpSpPr>
        <p:cNvPr id="1" name=""/>
        <p:cNvGrpSpPr/>
        <p:nvPr/>
      </p:nvGrpSpPr>
      <p:grpSpPr>
        <a:xfrm>
          <a:off x="0" y="0"/>
          <a:ext cx="0" cy="0"/>
          <a:chOff x="0" y="0"/>
          <a:chExt cx="0" cy="0"/>
        </a:xfrm>
      </p:grpSpPr>
      <p:sp>
        <p:nvSpPr>
          <p:cNvPr id="164" name="CERATOPATIA POR DEPÓSITO LIPÍDICO: RELATO DE CASO"/>
          <p:cNvSpPr txBox="1"/>
          <p:nvPr/>
        </p:nvSpPr>
        <p:spPr>
          <a:xfrm>
            <a:off x="496714" y="2313946"/>
            <a:ext cx="12722572" cy="1641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nchor="ctr">
            <a:spAutoFit/>
          </a:bodyPr>
          <a:lstStyle>
            <a:lvl1pPr>
              <a:defRPr sz="3700" b="1">
                <a:latin typeface="Arial"/>
                <a:ea typeface="Arial"/>
                <a:cs typeface="Arial"/>
                <a:sym typeface="Arial"/>
              </a:defRPr>
            </a:lvl1pPr>
          </a:lstStyle>
          <a:p>
            <a:r>
              <a:t>Análise da Cultura de Microbiota Tópica Conjuntival em Pacientes em Regime de injeções Intravítreas em uso de Antibioticoprofilaxia com Colírio de Ofloxacino 0,3%</a:t>
            </a:r>
          </a:p>
        </p:txBody>
      </p:sp>
      <p:sp>
        <p:nvSpPr>
          <p:cNvPr id="165" name="Alfonso E, Arrellanes L, Boruchoff SA, Ormerod LD, Albert DM. Idiopathic bilateral lipid keratopathy. Br J Ophthalmol. 1988. 72(5):338–43.…"/>
          <p:cNvSpPr txBox="1"/>
          <p:nvPr/>
        </p:nvSpPr>
        <p:spPr>
          <a:xfrm>
            <a:off x="0" y="21452683"/>
            <a:ext cx="13716001" cy="270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numCol="4" spcCol="228599" anchor="ctr"/>
          <a:lstStyle/>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Ohm J. .</a:t>
            </a:r>
            <a:r>
              <a:rPr dirty="0" err="1"/>
              <a:t>ber</a:t>
            </a:r>
            <a:r>
              <a:rPr dirty="0"/>
              <a:t> die </a:t>
            </a:r>
            <a:r>
              <a:rPr dirty="0" err="1"/>
              <a:t>Behandlung</a:t>
            </a:r>
            <a:r>
              <a:rPr dirty="0"/>
              <a:t> der </a:t>
            </a:r>
            <a:r>
              <a:rPr dirty="0" err="1"/>
              <a:t>Netzhautabl.sung</a:t>
            </a:r>
            <a:r>
              <a:rPr dirty="0"/>
              <a:t> </a:t>
            </a:r>
            <a:r>
              <a:rPr dirty="0" err="1"/>
              <a:t>durch</a:t>
            </a:r>
            <a:r>
              <a:rPr dirty="0"/>
              <a:t> operative </a:t>
            </a:r>
            <a:r>
              <a:rPr dirty="0" err="1"/>
              <a:t>Entleerung</a:t>
            </a:r>
            <a:r>
              <a:rPr dirty="0"/>
              <a:t> der </a:t>
            </a:r>
            <a:r>
              <a:rPr dirty="0" err="1"/>
              <a:t>subretinalen</a:t>
            </a:r>
            <a:r>
              <a:rPr dirty="0"/>
              <a:t> </a:t>
            </a:r>
            <a:r>
              <a:rPr dirty="0" err="1"/>
              <a:t>Flüssigkeit</a:t>
            </a:r>
            <a:r>
              <a:rPr dirty="0"/>
              <a:t> und </a:t>
            </a:r>
            <a:r>
              <a:rPr dirty="0" err="1"/>
              <a:t>Einspritzen</a:t>
            </a:r>
            <a:r>
              <a:rPr dirty="0"/>
              <a:t> </a:t>
            </a:r>
            <a:r>
              <a:rPr dirty="0" err="1"/>
              <a:t>vom</a:t>
            </a:r>
            <a:r>
              <a:rPr dirty="0"/>
              <a:t> </a:t>
            </a:r>
            <a:r>
              <a:rPr dirty="0" err="1"/>
              <a:t>Luft</a:t>
            </a:r>
            <a:r>
              <a:rPr dirty="0"/>
              <a:t> in den </a:t>
            </a:r>
            <a:r>
              <a:rPr dirty="0" err="1"/>
              <a:t>Glask.rper</a:t>
            </a:r>
            <a:r>
              <a:rPr dirty="0"/>
              <a:t>. </a:t>
            </a:r>
            <a:r>
              <a:rPr dirty="0" err="1"/>
              <a:t>Graefe</a:t>
            </a:r>
            <a:r>
              <a:rPr dirty="0"/>
              <a:t> Arch </a:t>
            </a:r>
            <a:r>
              <a:rPr dirty="0" err="1"/>
              <a:t>Klin</a:t>
            </a:r>
            <a:r>
              <a:rPr dirty="0"/>
              <a:t> </a:t>
            </a:r>
            <a:r>
              <a:rPr dirty="0" err="1"/>
              <a:t>Ophthalmol</a:t>
            </a:r>
            <a:r>
              <a:rPr dirty="0"/>
              <a:t> 1911;79:442 450.</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Schneider J, Frankel SS. Treatment of late postoperative intraocular infections with intraocular injection of penicillin. Arch </a:t>
            </a:r>
            <a:r>
              <a:rPr dirty="0" err="1"/>
              <a:t>Ophthalmol</a:t>
            </a:r>
            <a:r>
              <a:rPr dirty="0"/>
              <a:t> 1947;37:304–307.</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FDA website: </a:t>
            </a:r>
            <a:r>
              <a:rPr u="sng" dirty="0">
                <a:hlinkClick r:id="rId2"/>
              </a:rPr>
              <a:t>http://www.accessdata.fda.gov/Scripts/</a:t>
            </a:r>
            <a:r>
              <a:rPr dirty="0"/>
              <a:t> </a:t>
            </a:r>
            <a:r>
              <a:rPr dirty="0" err="1"/>
              <a:t>cder</a:t>
            </a:r>
            <a:r>
              <a:rPr dirty="0"/>
              <a:t>/</a:t>
            </a:r>
            <a:r>
              <a:rPr dirty="0" err="1"/>
              <a:t>DrugsatFDA</a:t>
            </a:r>
            <a:r>
              <a:rPr dirty="0"/>
              <a:t>/</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Fung AE, Rosenfeld PJ, </a:t>
            </a:r>
            <a:r>
              <a:rPr dirty="0" err="1"/>
              <a:t>Reichel</a:t>
            </a:r>
            <a:r>
              <a:rPr dirty="0"/>
              <a:t> E. The International </a:t>
            </a:r>
            <a:r>
              <a:rPr dirty="0" err="1"/>
              <a:t>Intravitreal</a:t>
            </a:r>
            <a:r>
              <a:rPr dirty="0"/>
              <a:t> Bevacizumab Safety Survey: Using the internet to assess drug safety worldwide. Br J </a:t>
            </a:r>
            <a:r>
              <a:rPr dirty="0" err="1"/>
              <a:t>Ophthalmol</a:t>
            </a:r>
            <a:r>
              <a:rPr dirty="0"/>
              <a:t> 2006;90(11):1344–9.</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Brown DM, </a:t>
            </a:r>
            <a:r>
              <a:rPr dirty="0" err="1"/>
              <a:t>Campochiaro</a:t>
            </a:r>
            <a:r>
              <a:rPr dirty="0"/>
              <a:t> PA, Singh RP, Li Z, Gray S, </a:t>
            </a:r>
            <a:r>
              <a:rPr dirty="0" err="1"/>
              <a:t>Saroj</a:t>
            </a:r>
            <a:r>
              <a:rPr dirty="0"/>
              <a:t> N, Rundle AC, Rubio RG, </a:t>
            </a:r>
            <a:r>
              <a:rPr dirty="0" err="1"/>
              <a:t>Murahashi</a:t>
            </a:r>
            <a:r>
              <a:rPr dirty="0"/>
              <a:t> WY, CRUISE Investigators. </a:t>
            </a:r>
            <a:r>
              <a:rPr dirty="0" err="1"/>
              <a:t>Ranibizumab</a:t>
            </a:r>
            <a:r>
              <a:rPr dirty="0"/>
              <a:t> for macular edema following central retinal vein occlusion six-month primary end point results of a phase III study. Ophthalmology 2010;117(6):1124-33.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Ip</a:t>
            </a:r>
            <a:r>
              <a:rPr dirty="0"/>
              <a:t> MS, Scott IU, </a:t>
            </a:r>
            <a:r>
              <a:rPr dirty="0" err="1"/>
              <a:t>VanVeldhuisen</a:t>
            </a:r>
            <a:r>
              <a:rPr dirty="0"/>
              <a:t> PC, Oden NL, </a:t>
            </a:r>
            <a:r>
              <a:rPr dirty="0" err="1"/>
              <a:t>Blodi</a:t>
            </a:r>
            <a:r>
              <a:rPr dirty="0"/>
              <a:t> BA, Fisher M, </a:t>
            </a:r>
            <a:r>
              <a:rPr dirty="0" err="1"/>
              <a:t>Singerman</a:t>
            </a:r>
            <a:r>
              <a:rPr dirty="0"/>
              <a:t> LJ, Tolentino M, Chan CK, Gonzalez VH. Score Study Research Group. A randomized trial comparing the efficacy and safety of </a:t>
            </a:r>
            <a:r>
              <a:rPr dirty="0" err="1"/>
              <a:t>intravitreal</a:t>
            </a:r>
            <a:r>
              <a:rPr dirty="0"/>
              <a:t> triamcinolone with observation to treat vision loss associated with macular edema secondary to central retinal vein occlusion: The Standard Care vs Corticosteroid for Retinal Vein Occlusion (SCORE) study report 5. Arch </a:t>
            </a:r>
            <a:r>
              <a:rPr dirty="0" err="1"/>
              <a:t>Ophthalmol</a:t>
            </a:r>
            <a:r>
              <a:rPr dirty="0"/>
              <a:t> 2009;127(9):1101-14.</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Rosenfeld PJ, Brown DM, </a:t>
            </a:r>
            <a:r>
              <a:rPr dirty="0" err="1"/>
              <a:t>Heier</a:t>
            </a:r>
            <a:r>
              <a:rPr dirty="0"/>
              <a:t> JS, et al. </a:t>
            </a:r>
            <a:r>
              <a:rPr dirty="0" err="1"/>
              <a:t>Ranibizumab</a:t>
            </a:r>
            <a:r>
              <a:rPr dirty="0"/>
              <a:t> for </a:t>
            </a:r>
            <a:r>
              <a:rPr dirty="0" err="1"/>
              <a:t>neovascular</a:t>
            </a:r>
            <a:r>
              <a:rPr dirty="0"/>
              <a:t> age-related macular degeneration. N </a:t>
            </a:r>
            <a:r>
              <a:rPr dirty="0" err="1"/>
              <a:t>Engl</a:t>
            </a:r>
            <a:r>
              <a:rPr dirty="0"/>
              <a:t> J Med. 2006;355:1419e1431.</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Chakravarthy</a:t>
            </a:r>
            <a:r>
              <a:rPr dirty="0"/>
              <a:t> U, Harding SP, Rogers CA, et al. Alternative treatments to inhibit VEGF in age-related choroidal neovascularization: 2-year findings of the IVAN randomized controlled trial. Lancet. 2013;382:1258e1267.</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The Diabetic Retinopathy Clinical Research Network. </a:t>
            </a:r>
            <a:r>
              <a:rPr dirty="0" err="1"/>
              <a:t>Aflibercept</a:t>
            </a:r>
            <a:r>
              <a:rPr dirty="0"/>
              <a:t>, bevacizumab, or </a:t>
            </a:r>
            <a:r>
              <a:rPr dirty="0" err="1"/>
              <a:t>ranibizumab</a:t>
            </a:r>
            <a:r>
              <a:rPr dirty="0"/>
              <a:t> for diabetic macular edema. N </a:t>
            </a:r>
            <a:r>
              <a:rPr dirty="0" err="1"/>
              <a:t>Engl</a:t>
            </a:r>
            <a:r>
              <a:rPr dirty="0"/>
              <a:t> J Med. 2015;372:1193e1203.</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The CATT Research Group. </a:t>
            </a:r>
            <a:r>
              <a:rPr dirty="0" err="1"/>
              <a:t>Ranibizumab</a:t>
            </a:r>
            <a:r>
              <a:rPr dirty="0"/>
              <a:t> and bevacizumab for </a:t>
            </a:r>
            <a:r>
              <a:rPr dirty="0" err="1"/>
              <a:t>neovascular</a:t>
            </a:r>
            <a:r>
              <a:rPr dirty="0"/>
              <a:t> age-related macular degeneration. N </a:t>
            </a:r>
            <a:r>
              <a:rPr dirty="0" err="1"/>
              <a:t>Engl</a:t>
            </a:r>
            <a:r>
              <a:rPr dirty="0"/>
              <a:t> J Med. 2011;364:1897e1908.</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Fileta</a:t>
            </a:r>
            <a:r>
              <a:rPr dirty="0"/>
              <a:t> JB, Scott IU, Flynn HW Jr. Meta-analysis of infectious </a:t>
            </a:r>
            <a:r>
              <a:rPr dirty="0" err="1"/>
              <a:t>endophthalmitis</a:t>
            </a:r>
            <a:r>
              <a:rPr dirty="0"/>
              <a:t> after </a:t>
            </a:r>
            <a:r>
              <a:rPr dirty="0" err="1"/>
              <a:t>intravitreal</a:t>
            </a:r>
            <a:r>
              <a:rPr dirty="0"/>
              <a:t> injection of anti-vascular endothelial growth factor agents. Ophthalmic </a:t>
            </a:r>
            <a:r>
              <a:rPr dirty="0" err="1"/>
              <a:t>Surg</a:t>
            </a:r>
            <a:r>
              <a:rPr dirty="0"/>
              <a:t> Lasers Imaging Retina 2014;45:143–149.</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Falavarjani</a:t>
            </a:r>
            <a:r>
              <a:rPr dirty="0"/>
              <a:t> KG, Nguyen QD. Adverse events and complications associated with </a:t>
            </a:r>
            <a:r>
              <a:rPr dirty="0" err="1"/>
              <a:t>intravitreal</a:t>
            </a:r>
            <a:r>
              <a:rPr dirty="0"/>
              <a:t> injection of anti-VEGF agents: a review of literature. Eye (</a:t>
            </a:r>
            <a:r>
              <a:rPr dirty="0" err="1"/>
              <a:t>Lond</a:t>
            </a:r>
            <a:r>
              <a:rPr dirty="0"/>
              <a:t>). 2013;27:787e794.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Jan S, </a:t>
            </a:r>
            <a:r>
              <a:rPr dirty="0" err="1"/>
              <a:t>Nazim</a:t>
            </a:r>
            <a:r>
              <a:rPr dirty="0"/>
              <a:t> M, Karim S, Hussain Z. </a:t>
            </a:r>
            <a:r>
              <a:rPr dirty="0" err="1"/>
              <a:t>Intravitreal</a:t>
            </a:r>
            <a:r>
              <a:rPr dirty="0"/>
              <a:t> bevacizumab: indications and complications. J </a:t>
            </a:r>
            <a:r>
              <a:rPr dirty="0" err="1"/>
              <a:t>Ayub</a:t>
            </a:r>
            <a:r>
              <a:rPr dirty="0"/>
              <a:t> Med </a:t>
            </a:r>
            <a:r>
              <a:rPr dirty="0" err="1"/>
              <a:t>Coll</a:t>
            </a:r>
            <a:r>
              <a:rPr dirty="0"/>
              <a:t> Abbottabad. 2016;28:364e368.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Sampat</a:t>
            </a:r>
            <a:r>
              <a:rPr dirty="0"/>
              <a:t> KM, Garg SJ. Complications of </a:t>
            </a:r>
            <a:r>
              <a:rPr dirty="0" err="1"/>
              <a:t>intravitreal</a:t>
            </a:r>
            <a:r>
              <a:rPr dirty="0"/>
              <a:t> injections. </a:t>
            </a:r>
            <a:r>
              <a:rPr dirty="0" err="1"/>
              <a:t>Curr</a:t>
            </a:r>
            <a:r>
              <a:rPr dirty="0"/>
              <a:t> </a:t>
            </a:r>
            <a:r>
              <a:rPr dirty="0" err="1"/>
              <a:t>Opin</a:t>
            </a:r>
            <a:r>
              <a:rPr dirty="0"/>
              <a:t> </a:t>
            </a:r>
            <a:r>
              <a:rPr dirty="0" err="1"/>
              <a:t>Ophthalmol</a:t>
            </a:r>
            <a:r>
              <a:rPr dirty="0"/>
              <a:t>. 2010;21:178e183.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Xu Y, Tan CS. Safety and complications of </a:t>
            </a:r>
            <a:r>
              <a:rPr dirty="0" err="1"/>
              <a:t>intravitreal</a:t>
            </a:r>
            <a:r>
              <a:rPr dirty="0"/>
              <a:t> injections performed in an Asian population in Singapore. </a:t>
            </a:r>
            <a:r>
              <a:rPr dirty="0" err="1"/>
              <a:t>Int</a:t>
            </a:r>
            <a:r>
              <a:rPr dirty="0"/>
              <a:t> J </a:t>
            </a:r>
            <a:r>
              <a:rPr dirty="0" err="1"/>
              <a:t>Ophthalmol</a:t>
            </a:r>
            <a:r>
              <a:rPr dirty="0"/>
              <a:t>. 2017;37:325e332.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Storey</a:t>
            </a:r>
            <a:r>
              <a:rPr dirty="0"/>
              <a:t> P, </a:t>
            </a:r>
            <a:r>
              <a:rPr dirty="0" err="1"/>
              <a:t>Pancholy</a:t>
            </a:r>
            <a:r>
              <a:rPr dirty="0"/>
              <a:t> M, Turner D, et al. </a:t>
            </a:r>
            <a:r>
              <a:rPr dirty="0" err="1"/>
              <a:t>Rhegmatogenous</a:t>
            </a:r>
            <a:r>
              <a:rPr dirty="0"/>
              <a:t> retinal detachment after </a:t>
            </a:r>
            <a:r>
              <a:rPr dirty="0" err="1"/>
              <a:t>intravitreal</a:t>
            </a:r>
            <a:r>
              <a:rPr dirty="0"/>
              <a:t> injection of anti-vascular endothelial growth factor. Ophthalmology. 2019;126: 1424e1431.</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Endophthalmitis</a:t>
            </a:r>
            <a:r>
              <a:rPr dirty="0"/>
              <a:t> Study Group, European Society of Cataract &amp; Refractive Surgeons. Prophylaxis of postoperative </a:t>
            </a:r>
            <a:r>
              <a:rPr dirty="0" err="1"/>
              <a:t>endophthalmitis</a:t>
            </a:r>
            <a:r>
              <a:rPr dirty="0"/>
              <a:t> following cataract surgery: results of the ESCRS multicenter study and identification of risk factors. J Cataract Refract </a:t>
            </a:r>
            <a:r>
              <a:rPr dirty="0" err="1"/>
              <a:t>Surg</a:t>
            </a:r>
            <a:r>
              <a:rPr dirty="0"/>
              <a:t> 2007;33:978–988.</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Benoist </a:t>
            </a:r>
            <a:r>
              <a:rPr dirty="0" err="1"/>
              <a:t>d</a:t>
            </a:r>
            <a:r>
              <a:rPr dirty="0" err="1">
                <a:latin typeface="Arial Unicode MS"/>
                <a:ea typeface="Arial Unicode MS"/>
                <a:cs typeface="Arial Unicode MS"/>
                <a:sym typeface="Arial Unicode MS"/>
              </a:rPr>
              <a:t>’</a:t>
            </a:r>
            <a:r>
              <a:rPr dirty="0" err="1"/>
              <a:t>Azy</a:t>
            </a:r>
            <a:r>
              <a:rPr dirty="0"/>
              <a:t> C, Pereira B, </a:t>
            </a:r>
            <a:r>
              <a:rPr dirty="0" err="1"/>
              <a:t>Naughton</a:t>
            </a:r>
            <a:r>
              <a:rPr dirty="0"/>
              <a:t> G, et al. </a:t>
            </a:r>
            <a:r>
              <a:rPr dirty="0" err="1"/>
              <a:t>Antibioprophylaxis</a:t>
            </a:r>
            <a:r>
              <a:rPr dirty="0"/>
              <a:t> in prevention of </a:t>
            </a:r>
            <a:r>
              <a:rPr dirty="0" err="1"/>
              <a:t>endophthalmitis</a:t>
            </a:r>
            <a:r>
              <a:rPr dirty="0"/>
              <a:t> in </a:t>
            </a:r>
            <a:r>
              <a:rPr dirty="0" err="1"/>
              <a:t>intravitreal</a:t>
            </a:r>
            <a:r>
              <a:rPr dirty="0"/>
              <a:t> injection: a systematic review and meta-analysis. </a:t>
            </a:r>
            <a:r>
              <a:rPr dirty="0" err="1"/>
              <a:t>PLoS</a:t>
            </a:r>
            <a:r>
              <a:rPr dirty="0"/>
              <a:t> One 2016;11:e0156431.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Reibaldi</a:t>
            </a:r>
            <a:r>
              <a:rPr dirty="0"/>
              <a:t> M, </a:t>
            </a:r>
            <a:r>
              <a:rPr dirty="0" err="1"/>
              <a:t>Pulvirenti</a:t>
            </a:r>
            <a:r>
              <a:rPr dirty="0"/>
              <a:t> A, </a:t>
            </a:r>
            <a:r>
              <a:rPr dirty="0" err="1"/>
              <a:t>Avitabile</a:t>
            </a:r>
            <a:r>
              <a:rPr dirty="0"/>
              <a:t> T, </a:t>
            </a:r>
            <a:r>
              <a:rPr dirty="0" err="1"/>
              <a:t>Bonfiglio</a:t>
            </a:r>
            <a:r>
              <a:rPr dirty="0"/>
              <a:t> V, Russo A, </a:t>
            </a:r>
            <a:r>
              <a:rPr dirty="0" err="1"/>
              <a:t>Mariotti</a:t>
            </a:r>
            <a:r>
              <a:rPr dirty="0"/>
              <a:t> C, </a:t>
            </a:r>
            <a:r>
              <a:rPr dirty="0" err="1"/>
              <a:t>Bucolo</a:t>
            </a:r>
            <a:r>
              <a:rPr dirty="0"/>
              <a:t> C, </a:t>
            </a:r>
            <a:r>
              <a:rPr dirty="0" err="1"/>
              <a:t>Mastropasqua</a:t>
            </a:r>
            <a:r>
              <a:rPr dirty="0"/>
              <a:t> R, </a:t>
            </a:r>
            <a:r>
              <a:rPr dirty="0" err="1"/>
              <a:t>Parisi</a:t>
            </a:r>
            <a:r>
              <a:rPr dirty="0"/>
              <a:t> G, Longo A. POOLED ESTIMATES OF INCIDENCE OF ENDOPHTHALMITIS AFTER INTRAVITREAL INJECTION OF ANTI-VASCULAR ENDOTHELIAL GROWTH FACTOR AGENTS WITH AND WITHOUT TOPICAL ANTIBIOTIC PROPHYLAXIS. Retina. 2018 Jan;38(1):1-11. </a:t>
            </a:r>
            <a:r>
              <a:rPr dirty="0" err="1"/>
              <a:t>doi</a:t>
            </a:r>
            <a:r>
              <a:rPr dirty="0"/>
              <a:t>: 10.1097/IAE.0000000000001583. PMID: 28267115.</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Celebi</a:t>
            </a:r>
            <a:r>
              <a:rPr dirty="0"/>
              <a:t>, A.R.C., </a:t>
            </a:r>
            <a:r>
              <a:rPr dirty="0" err="1"/>
              <a:t>Onerci</a:t>
            </a:r>
            <a:r>
              <a:rPr dirty="0"/>
              <a:t> </a:t>
            </a:r>
            <a:r>
              <a:rPr dirty="0" err="1"/>
              <a:t>Celebi</a:t>
            </a:r>
            <a:r>
              <a:rPr dirty="0"/>
              <a:t>, O. The effect of topical ocular </a:t>
            </a:r>
            <a:r>
              <a:rPr dirty="0" err="1"/>
              <a:t>moxifloxacin</a:t>
            </a:r>
            <a:r>
              <a:rPr dirty="0"/>
              <a:t> on conjunctival and nasal mucosal flora. </a:t>
            </a:r>
            <a:r>
              <a:rPr i="1" dirty="0" err="1"/>
              <a:t>Sci</a:t>
            </a:r>
            <a:r>
              <a:rPr i="1" dirty="0"/>
              <a:t> Rep</a:t>
            </a:r>
            <a:r>
              <a:rPr dirty="0"/>
              <a:t> </a:t>
            </a:r>
            <a:r>
              <a:rPr b="1" dirty="0"/>
              <a:t>11</a:t>
            </a:r>
            <a:r>
              <a:rPr dirty="0"/>
              <a:t>, 13782 (2021). https://doi.org/10.1038/s41598-021-93233-5.</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Budzinskaya</a:t>
            </a:r>
            <a:r>
              <a:rPr dirty="0"/>
              <a:t> MV, </a:t>
            </a:r>
            <a:r>
              <a:rPr dirty="0" err="1"/>
              <a:t>Khalatyan</a:t>
            </a:r>
            <a:r>
              <a:rPr dirty="0"/>
              <a:t> AS, </a:t>
            </a:r>
            <a:r>
              <a:rPr dirty="0" err="1"/>
              <a:t>Strakhovskaya</a:t>
            </a:r>
            <a:r>
              <a:rPr dirty="0"/>
              <a:t> MG, </a:t>
            </a:r>
            <a:r>
              <a:rPr dirty="0" err="1"/>
              <a:t>Zhukhovitsky</a:t>
            </a:r>
            <a:r>
              <a:rPr dirty="0"/>
              <a:t> VG. Ocular flora in patients undergoing </a:t>
            </a:r>
            <a:r>
              <a:rPr dirty="0" err="1"/>
              <a:t>intravitreal</a:t>
            </a:r>
            <a:r>
              <a:rPr dirty="0"/>
              <a:t> injections: Antibiotic resistance patterns and susceptibility to antiseptic </a:t>
            </a:r>
            <a:r>
              <a:rPr dirty="0" err="1"/>
              <a:t>picloxydine</a:t>
            </a:r>
            <a:r>
              <a:rPr dirty="0"/>
              <a:t>. </a:t>
            </a:r>
            <a:r>
              <a:rPr dirty="0" err="1"/>
              <a:t>Int</a:t>
            </a:r>
            <a:r>
              <a:rPr dirty="0"/>
              <a:t> J </a:t>
            </a:r>
            <a:r>
              <a:rPr dirty="0" err="1"/>
              <a:t>Ophthalmol</a:t>
            </a:r>
            <a:r>
              <a:rPr dirty="0"/>
              <a:t> 2020;13:85‑92.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Kunisada</a:t>
            </a:r>
            <a:r>
              <a:rPr dirty="0"/>
              <a:t> T, Yamada K, </a:t>
            </a:r>
            <a:r>
              <a:rPr dirty="0" err="1"/>
              <a:t>Oda</a:t>
            </a:r>
            <a:r>
              <a:rPr dirty="0"/>
              <a:t> S, Hara O. Investigation on the efficacy of povidone‑iodine against antiseptic‑resistant species. Dermatology 1997;195:14‑8.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Hsu J, </a:t>
            </a:r>
            <a:r>
              <a:rPr dirty="0" err="1"/>
              <a:t>Gerstenblith</a:t>
            </a:r>
            <a:r>
              <a:rPr dirty="0"/>
              <a:t> AT, Garg SJ, Vander JF. Conjunctival flora antibiotic resistance patterns after serial </a:t>
            </a:r>
            <a:r>
              <a:rPr dirty="0" err="1"/>
              <a:t>intravitreal</a:t>
            </a:r>
            <a:r>
              <a:rPr dirty="0"/>
              <a:t> injections without </a:t>
            </a:r>
            <a:r>
              <a:rPr dirty="0" err="1"/>
              <a:t>postinjection</a:t>
            </a:r>
            <a:r>
              <a:rPr dirty="0"/>
              <a:t> topical antibiotics. Am J </a:t>
            </a:r>
            <a:r>
              <a:rPr dirty="0" err="1"/>
              <a:t>Ophthalmol</a:t>
            </a:r>
            <a:r>
              <a:rPr dirty="0"/>
              <a:t> 2014;157:514‑8.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Moss JM, </a:t>
            </a:r>
            <a:r>
              <a:rPr dirty="0" err="1"/>
              <a:t>Sanislo</a:t>
            </a:r>
            <a:r>
              <a:rPr dirty="0"/>
              <a:t> SR, Ta CN. A prospective randomized evaluation of topical </a:t>
            </a:r>
            <a:r>
              <a:rPr dirty="0" err="1"/>
              <a:t>gatifloxacin</a:t>
            </a:r>
            <a:r>
              <a:rPr dirty="0"/>
              <a:t> on conjunctival flora in patients undergoing </a:t>
            </a:r>
            <a:r>
              <a:rPr dirty="0" err="1"/>
              <a:t>intravitreal</a:t>
            </a:r>
            <a:r>
              <a:rPr dirty="0"/>
              <a:t> injections. Ophthalmology 2009;116:1498‑501.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Park Y, Kim KS, Park Y‑H. Acute </a:t>
            </a:r>
            <a:r>
              <a:rPr dirty="0" err="1"/>
              <a:t>endophthalmitis</a:t>
            </a:r>
            <a:r>
              <a:rPr dirty="0"/>
              <a:t> after </a:t>
            </a:r>
            <a:r>
              <a:rPr dirty="0" err="1"/>
              <a:t>intravitreal</a:t>
            </a:r>
            <a:r>
              <a:rPr dirty="0"/>
              <a:t> injection and preventive effect of preoperative topical antibiotics. J </a:t>
            </a:r>
            <a:r>
              <a:rPr dirty="0" err="1"/>
              <a:t>Ocul</a:t>
            </a:r>
            <a:r>
              <a:rPr dirty="0"/>
              <a:t> </a:t>
            </a:r>
            <a:r>
              <a:rPr dirty="0" err="1"/>
              <a:t>Pharmacol</a:t>
            </a:r>
            <a:r>
              <a:rPr dirty="0"/>
              <a:t> </a:t>
            </a:r>
            <a:r>
              <a:rPr dirty="0" err="1"/>
              <a:t>Ther</a:t>
            </a:r>
            <a:r>
              <a:rPr dirty="0"/>
              <a:t> 2013;29:900‑5.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López</a:t>
            </a:r>
            <a:r>
              <a:rPr dirty="0"/>
              <a:t> Y, </a:t>
            </a:r>
            <a:r>
              <a:rPr dirty="0" err="1"/>
              <a:t>Samudio</a:t>
            </a:r>
            <a:r>
              <a:rPr dirty="0"/>
              <a:t> M, </a:t>
            </a:r>
            <a:r>
              <a:rPr dirty="0" err="1"/>
              <a:t>Fariña</a:t>
            </a:r>
            <a:r>
              <a:rPr dirty="0"/>
              <a:t> N, Castillo V, </a:t>
            </a:r>
            <a:r>
              <a:rPr dirty="0" err="1"/>
              <a:t>Abente</a:t>
            </a:r>
            <a:r>
              <a:rPr dirty="0"/>
              <a:t> S, </a:t>
            </a:r>
            <a:r>
              <a:rPr dirty="0" err="1"/>
              <a:t>Nentwich</a:t>
            </a:r>
            <a:r>
              <a:rPr dirty="0"/>
              <a:t> MM, </a:t>
            </a:r>
            <a:r>
              <a:rPr i="1" dirty="0"/>
              <a:t>et al</a:t>
            </a:r>
            <a:r>
              <a:rPr dirty="0"/>
              <a:t>. Effect of antibiotic prophylaxis on Coagulase‑negative Staphylococcus virulence factor profiles in patients undergoing cataract surgery. </a:t>
            </a:r>
            <a:r>
              <a:rPr dirty="0" err="1"/>
              <a:t>Int</a:t>
            </a:r>
            <a:r>
              <a:rPr dirty="0"/>
              <a:t> </a:t>
            </a:r>
            <a:r>
              <a:rPr dirty="0" err="1"/>
              <a:t>Ophthalmol</a:t>
            </a:r>
            <a:r>
              <a:rPr dirty="0"/>
              <a:t> 2017;37:929‑37.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Isenberg SJ, Apt L, </a:t>
            </a:r>
            <a:r>
              <a:rPr dirty="0" err="1"/>
              <a:t>Yoshimori</a:t>
            </a:r>
            <a:r>
              <a:rPr dirty="0"/>
              <a:t> R, </a:t>
            </a:r>
            <a:r>
              <a:rPr dirty="0" err="1"/>
              <a:t>Khwarg</a:t>
            </a:r>
            <a:r>
              <a:rPr dirty="0"/>
              <a:t> S. Chemical preparation of the eye in ophthalmic surgery: IV. Comparison of povidone‑iodine on the conjunctiva with a prophylactic antibiotic. Arch </a:t>
            </a:r>
            <a:r>
              <a:rPr dirty="0" err="1"/>
              <a:t>Ophthalmol</a:t>
            </a:r>
            <a:r>
              <a:rPr dirty="0"/>
              <a:t> 1985;103:1340‑2.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Ghosh D, </a:t>
            </a:r>
            <a:r>
              <a:rPr dirty="0" err="1"/>
              <a:t>Veeraraghavan</a:t>
            </a:r>
            <a:r>
              <a:rPr dirty="0"/>
              <a:t> B, </a:t>
            </a:r>
            <a:r>
              <a:rPr dirty="0" err="1"/>
              <a:t>Elangovan</a:t>
            </a:r>
            <a:r>
              <a:rPr dirty="0"/>
              <a:t> R, </a:t>
            </a:r>
            <a:r>
              <a:rPr dirty="0" err="1"/>
              <a:t>Vivekanandan</a:t>
            </a:r>
            <a:r>
              <a:rPr dirty="0"/>
              <a:t> P. Antibiotic resistance and epigenetics: More to it than meets the eye. Antimicrobial agents and chemotherapy 2020;64:e02225‑19.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Asbell</a:t>
            </a:r>
            <a:r>
              <a:rPr dirty="0"/>
              <a:t> PA, </a:t>
            </a:r>
            <a:r>
              <a:rPr dirty="0" err="1"/>
              <a:t>Sanfilippo</a:t>
            </a:r>
            <a:r>
              <a:rPr dirty="0"/>
              <a:t> CM, </a:t>
            </a:r>
            <a:r>
              <a:rPr dirty="0" err="1"/>
              <a:t>Sahm</a:t>
            </a:r>
            <a:r>
              <a:rPr dirty="0"/>
              <a:t> DF, </a:t>
            </a:r>
            <a:r>
              <a:rPr dirty="0" err="1"/>
              <a:t>DeCory</a:t>
            </a:r>
            <a:r>
              <a:rPr dirty="0"/>
              <a:t> HH. Trends in antibiotic resistance among ocular microorganisms in the United States from 2009 to 2018. JAMA </a:t>
            </a:r>
            <a:r>
              <a:rPr dirty="0" err="1"/>
              <a:t>Ophthalmol</a:t>
            </a:r>
            <a:r>
              <a:rPr dirty="0"/>
              <a:t> 2020;138:439‑50.</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Hooper DC. Fluoroquinolone resistance among Gram‑positive cocci. Lancet Infect Dis 2002;2:530‑8.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Campbell RJ, </a:t>
            </a:r>
            <a:r>
              <a:rPr dirty="0" err="1"/>
              <a:t>Bronskill</a:t>
            </a:r>
            <a:r>
              <a:rPr dirty="0"/>
              <a:t> SE, Bell CM, Paterson JM, Whitehead M, Gill SS. Rapid expansion of </a:t>
            </a:r>
            <a:r>
              <a:rPr dirty="0" err="1"/>
              <a:t>intravitreal</a:t>
            </a:r>
            <a:r>
              <a:rPr dirty="0"/>
              <a:t> drug injection procedures, 2000 to 2008: a population-based anal- </a:t>
            </a:r>
            <a:r>
              <a:rPr dirty="0" err="1"/>
              <a:t>ysis</a:t>
            </a:r>
            <a:r>
              <a:rPr dirty="0"/>
              <a:t>. Arch </a:t>
            </a:r>
            <a:r>
              <a:rPr dirty="0" err="1"/>
              <a:t>Ophthalmol</a:t>
            </a:r>
            <a:r>
              <a:rPr dirty="0"/>
              <a:t> 2010;128(3):359–362.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Bhavsar</a:t>
            </a:r>
            <a:r>
              <a:rPr dirty="0"/>
              <a:t> AR, Stockdale CR, Ferris FL 3rd, et al. Update on risk of </a:t>
            </a:r>
            <a:r>
              <a:rPr dirty="0" err="1"/>
              <a:t>endophthalmitis</a:t>
            </a:r>
            <a:r>
              <a:rPr dirty="0"/>
              <a:t> after </a:t>
            </a:r>
            <a:r>
              <a:rPr dirty="0" err="1"/>
              <a:t>intravitreal</a:t>
            </a:r>
            <a:r>
              <a:rPr dirty="0"/>
              <a:t> drug injections and potential impact of elimination of topical antibiotics. Arch </a:t>
            </a:r>
            <a:r>
              <a:rPr dirty="0" err="1"/>
              <a:t>Ophthalmol</a:t>
            </a:r>
            <a:r>
              <a:rPr dirty="0"/>
              <a:t> 2012;130(6):809–810.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Bhatt SS, </a:t>
            </a:r>
            <a:r>
              <a:rPr dirty="0" err="1"/>
              <a:t>Stepien</a:t>
            </a:r>
            <a:r>
              <a:rPr dirty="0"/>
              <a:t> KE, Joshi K. Prophylactic antibiotic use after </a:t>
            </a:r>
            <a:r>
              <a:rPr dirty="0" err="1"/>
              <a:t>intravitreal</a:t>
            </a:r>
            <a:r>
              <a:rPr dirty="0"/>
              <a:t> injection: effect on </a:t>
            </a:r>
            <a:r>
              <a:rPr dirty="0" err="1"/>
              <a:t>endophthalmitis</a:t>
            </a:r>
            <a:r>
              <a:rPr dirty="0"/>
              <a:t> rate. Retina 2011;31(10):2032–2036.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 Kim SJ, </a:t>
            </a:r>
            <a:r>
              <a:rPr dirty="0" err="1"/>
              <a:t>Toma</a:t>
            </a:r>
            <a:r>
              <a:rPr dirty="0"/>
              <a:t> HS, </a:t>
            </a:r>
            <a:r>
              <a:rPr dirty="0" err="1"/>
              <a:t>Midha</a:t>
            </a:r>
            <a:r>
              <a:rPr dirty="0"/>
              <a:t> NK, </a:t>
            </a:r>
            <a:r>
              <a:rPr dirty="0" err="1"/>
              <a:t>Cherney</a:t>
            </a:r>
            <a:r>
              <a:rPr dirty="0"/>
              <a:t> EF, </a:t>
            </a:r>
            <a:r>
              <a:rPr dirty="0" err="1"/>
              <a:t>Recchia</a:t>
            </a:r>
            <a:r>
              <a:rPr dirty="0"/>
              <a:t> FM, Doherty TJ. Antibiotic resistance of conjunctiva and </a:t>
            </a:r>
            <a:r>
              <a:rPr dirty="0" err="1"/>
              <a:t>naso</a:t>
            </a:r>
            <a:r>
              <a:rPr dirty="0"/>
              <a:t>- pharynx evaluation study: a prospective study of patients undergoing </a:t>
            </a:r>
            <a:r>
              <a:rPr dirty="0" err="1"/>
              <a:t>intravitreal</a:t>
            </a:r>
            <a:r>
              <a:rPr dirty="0"/>
              <a:t> injections. Ophthalmology 2010; 117(12):2372–2378. </a:t>
            </a:r>
            <a:br>
              <a:rPr dirty="0"/>
            </a:br>
            <a:endParaRPr dirty="0"/>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Milder E, Vander J, Shah C, Garg S. Changes in antibiotic resistance patterns of conjunctival flora due to repeated use of topical antibiotics after </a:t>
            </a:r>
            <a:r>
              <a:rPr dirty="0" err="1"/>
              <a:t>intravitreal</a:t>
            </a:r>
            <a:r>
              <a:rPr dirty="0"/>
              <a:t> injection. </a:t>
            </a:r>
            <a:r>
              <a:rPr dirty="0" err="1"/>
              <a:t>Ophthal</a:t>
            </a:r>
            <a:r>
              <a:rPr dirty="0"/>
              <a:t>- </a:t>
            </a:r>
            <a:r>
              <a:rPr dirty="0" err="1"/>
              <a:t>mology</a:t>
            </a:r>
            <a:r>
              <a:rPr dirty="0"/>
              <a:t> 2012;119(7):1420–1424.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Kim SJ, </a:t>
            </a:r>
            <a:r>
              <a:rPr dirty="0" err="1"/>
              <a:t>Toma</a:t>
            </a:r>
            <a:r>
              <a:rPr dirty="0"/>
              <a:t> HS. Antimicrobial resistance and ophthalmic antibiotics: 1-year results of a longitudinal controlled study of patients undergoing </a:t>
            </a:r>
            <a:r>
              <a:rPr dirty="0" err="1"/>
              <a:t>intravitreal</a:t>
            </a:r>
            <a:r>
              <a:rPr dirty="0"/>
              <a:t> injections. Arch </a:t>
            </a:r>
            <a:r>
              <a:rPr dirty="0" err="1"/>
              <a:t>Ophthalmol</a:t>
            </a:r>
            <a:r>
              <a:rPr dirty="0"/>
              <a:t> 2011;129(9):1180–1188.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Kim SJ, </a:t>
            </a:r>
            <a:r>
              <a:rPr dirty="0" err="1"/>
              <a:t>Toma</a:t>
            </a:r>
            <a:r>
              <a:rPr dirty="0"/>
              <a:t> HS. Ophthalmic antibiotics and antimicrobial resistance a randomized, controlled study of patients under- going </a:t>
            </a:r>
            <a:r>
              <a:rPr dirty="0" err="1"/>
              <a:t>intravitreal</a:t>
            </a:r>
            <a:r>
              <a:rPr dirty="0"/>
              <a:t> injections. Ophthalmology 2011;118(7): 1358–1363.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 Bloomfield SF. Significance of biocide usage and </a:t>
            </a:r>
            <a:r>
              <a:rPr dirty="0" err="1"/>
              <a:t>antimicro</a:t>
            </a:r>
            <a:r>
              <a:rPr dirty="0"/>
              <a:t>- </a:t>
            </a:r>
            <a:r>
              <a:rPr dirty="0" err="1"/>
              <a:t>bial</a:t>
            </a:r>
            <a:r>
              <a:rPr dirty="0"/>
              <a:t> resistance in domiciliary environments. J </a:t>
            </a:r>
            <a:r>
              <a:rPr dirty="0" err="1"/>
              <a:t>Appl</a:t>
            </a:r>
            <a:r>
              <a:rPr dirty="0"/>
              <a:t> </a:t>
            </a:r>
            <a:r>
              <a:rPr dirty="0" err="1"/>
              <a:t>Microbiol</a:t>
            </a:r>
            <a:r>
              <a:rPr dirty="0"/>
              <a:t> 2002;92(</a:t>
            </a:r>
            <a:r>
              <a:rPr dirty="0" err="1"/>
              <a:t>Suppl</a:t>
            </a:r>
            <a:r>
              <a:rPr dirty="0"/>
              <a:t>:):144S–157S.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Chuanchuen</a:t>
            </a:r>
            <a:r>
              <a:rPr dirty="0"/>
              <a:t> R, </a:t>
            </a:r>
            <a:r>
              <a:rPr dirty="0" err="1"/>
              <a:t>Beinlich</a:t>
            </a:r>
            <a:r>
              <a:rPr dirty="0"/>
              <a:t> K, Hoang TT, Becher A, </a:t>
            </a:r>
            <a:r>
              <a:rPr dirty="0" err="1"/>
              <a:t>Karkhoff</a:t>
            </a:r>
            <a:r>
              <a:rPr dirty="0"/>
              <a:t>- </a:t>
            </a:r>
            <a:r>
              <a:rPr dirty="0" err="1"/>
              <a:t>Schweizer</a:t>
            </a:r>
            <a:r>
              <a:rPr dirty="0"/>
              <a:t> RR, </a:t>
            </a:r>
            <a:r>
              <a:rPr dirty="0" err="1"/>
              <a:t>Schweizer</a:t>
            </a:r>
            <a:r>
              <a:rPr dirty="0"/>
              <a:t> HP. Cross-resistance between </a:t>
            </a:r>
            <a:r>
              <a:rPr dirty="0" err="1"/>
              <a:t>triclo</a:t>
            </a:r>
            <a:r>
              <a:rPr dirty="0"/>
              <a:t>- san and antibiotics in Pseudomonas aeruginosa is mediated by multidrug efflux pumps: exposure of a susceptible mutant strain to </a:t>
            </a:r>
            <a:r>
              <a:rPr dirty="0" err="1"/>
              <a:t>triclosan</a:t>
            </a:r>
            <a:r>
              <a:rPr dirty="0"/>
              <a:t> selects </a:t>
            </a:r>
            <a:r>
              <a:rPr dirty="0" err="1"/>
              <a:t>nfxB</a:t>
            </a:r>
            <a:r>
              <a:rPr dirty="0"/>
              <a:t> mutants overexpressing </a:t>
            </a:r>
            <a:r>
              <a:rPr dirty="0" err="1"/>
              <a:t>MexCD</a:t>
            </a:r>
            <a:r>
              <a:rPr dirty="0"/>
              <a:t>- </a:t>
            </a:r>
            <a:r>
              <a:rPr dirty="0" err="1"/>
              <a:t>OprJ</a:t>
            </a:r>
            <a:r>
              <a:rPr dirty="0"/>
              <a:t>. </a:t>
            </a:r>
            <a:r>
              <a:rPr dirty="0" err="1"/>
              <a:t>Antimicrob</a:t>
            </a:r>
            <a:r>
              <a:rPr dirty="0"/>
              <a:t> Agents </a:t>
            </a:r>
            <a:r>
              <a:rPr dirty="0" err="1"/>
              <a:t>Chemother</a:t>
            </a:r>
            <a:r>
              <a:rPr dirty="0"/>
              <a:t> 2001;45(2):428–432.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Russell AD. Biocide use and antibiotic resistance: the </a:t>
            </a:r>
            <a:r>
              <a:rPr dirty="0" err="1"/>
              <a:t>rele</a:t>
            </a:r>
            <a:r>
              <a:rPr dirty="0"/>
              <a:t>- </a:t>
            </a:r>
            <a:r>
              <a:rPr dirty="0" err="1"/>
              <a:t>vance</a:t>
            </a:r>
            <a:r>
              <a:rPr dirty="0"/>
              <a:t> of laboratory findings to clinical and environmental sit- </a:t>
            </a:r>
            <a:r>
              <a:rPr dirty="0" err="1"/>
              <a:t>uations</a:t>
            </a:r>
            <a:r>
              <a:rPr dirty="0"/>
              <a:t>. Lancet Infect Dis 2003;3(12):794–803.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Russell AD, </a:t>
            </a:r>
            <a:r>
              <a:rPr dirty="0" err="1"/>
              <a:t>Tattawasart</a:t>
            </a:r>
            <a:r>
              <a:rPr dirty="0"/>
              <a:t> U, </a:t>
            </a:r>
            <a:r>
              <a:rPr dirty="0" err="1"/>
              <a:t>Maillard</a:t>
            </a:r>
            <a:r>
              <a:rPr dirty="0"/>
              <a:t> JY, </a:t>
            </a:r>
            <a:r>
              <a:rPr dirty="0" err="1"/>
              <a:t>Furr</a:t>
            </a:r>
            <a:r>
              <a:rPr dirty="0"/>
              <a:t> JR. Possible link between bacterial resistance and use of antibiotics and bio- </a:t>
            </a:r>
            <a:r>
              <a:rPr dirty="0" err="1"/>
              <a:t>cides</a:t>
            </a:r>
            <a:r>
              <a:rPr dirty="0"/>
              <a:t>. </a:t>
            </a:r>
            <a:r>
              <a:rPr dirty="0" err="1"/>
              <a:t>Antimicrob</a:t>
            </a:r>
            <a:r>
              <a:rPr dirty="0"/>
              <a:t> Agents </a:t>
            </a:r>
            <a:r>
              <a:rPr dirty="0" err="1"/>
              <a:t>Chemother</a:t>
            </a:r>
            <a:r>
              <a:rPr dirty="0"/>
              <a:t> 1998;42(8):2151.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Tattawasart</a:t>
            </a:r>
            <a:r>
              <a:rPr dirty="0"/>
              <a:t> U, </a:t>
            </a:r>
            <a:r>
              <a:rPr dirty="0" err="1"/>
              <a:t>Maillard</a:t>
            </a:r>
            <a:r>
              <a:rPr dirty="0"/>
              <a:t> JY, </a:t>
            </a:r>
            <a:r>
              <a:rPr dirty="0" err="1"/>
              <a:t>Furr</a:t>
            </a:r>
            <a:r>
              <a:rPr dirty="0"/>
              <a:t> JR, Russell AD. Develop- </a:t>
            </a:r>
            <a:r>
              <a:rPr dirty="0" err="1"/>
              <a:t>ment</a:t>
            </a:r>
            <a:r>
              <a:rPr dirty="0"/>
              <a:t> of resistance to chlorhexidine diacetate and </a:t>
            </a:r>
            <a:r>
              <a:rPr dirty="0" err="1"/>
              <a:t>cetylpyridi</a:t>
            </a:r>
            <a:r>
              <a:rPr dirty="0"/>
              <a:t>- </a:t>
            </a:r>
            <a:r>
              <a:rPr dirty="0" err="1"/>
              <a:t>nium</a:t>
            </a:r>
            <a:r>
              <a:rPr dirty="0"/>
              <a:t> chloride in Pseudomonas </a:t>
            </a:r>
            <a:r>
              <a:rPr dirty="0" err="1"/>
              <a:t>stutzeri</a:t>
            </a:r>
            <a:r>
              <a:rPr dirty="0"/>
              <a:t> and changes in antibiotic susceptibility. J </a:t>
            </a:r>
            <a:r>
              <a:rPr dirty="0" err="1"/>
              <a:t>Hosp</a:t>
            </a:r>
            <a:r>
              <a:rPr dirty="0"/>
              <a:t> Infect 1999;42(3):219–229.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 Lanker </a:t>
            </a:r>
            <a:r>
              <a:rPr dirty="0" err="1"/>
              <a:t>Klossner</a:t>
            </a:r>
            <a:r>
              <a:rPr dirty="0"/>
              <a:t> B, </a:t>
            </a:r>
            <a:r>
              <a:rPr dirty="0" err="1"/>
              <a:t>Widmer</a:t>
            </a:r>
            <a:r>
              <a:rPr dirty="0"/>
              <a:t> HR, Frey F. </a:t>
            </a:r>
            <a:r>
              <a:rPr dirty="0" err="1"/>
              <a:t>Nondevelopment</a:t>
            </a:r>
            <a:r>
              <a:rPr dirty="0"/>
              <a:t> of resistance by bacteria during hospital use of povidone-iodine. Dermatology 1997;195(</a:t>
            </a:r>
            <a:r>
              <a:rPr dirty="0" err="1"/>
              <a:t>Suppl</a:t>
            </a:r>
            <a:r>
              <a:rPr dirty="0"/>
              <a:t> 2):10–13.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 </a:t>
            </a:r>
            <a:r>
              <a:rPr dirty="0" err="1"/>
              <a:t>Priya</a:t>
            </a:r>
            <a:r>
              <a:rPr dirty="0"/>
              <a:t> G, </a:t>
            </a:r>
            <a:r>
              <a:rPr dirty="0" err="1"/>
              <a:t>Sahu</a:t>
            </a:r>
            <a:r>
              <a:rPr dirty="0"/>
              <a:t> Y, Aggarwal R. Impact of topical </a:t>
            </a:r>
            <a:r>
              <a:rPr dirty="0" err="1"/>
              <a:t>moxifloxacin</a:t>
            </a:r>
            <a:r>
              <a:rPr dirty="0"/>
              <a:t> prophylaxis and povidone iodine on conjunctival bacterial flora in patients receiving </a:t>
            </a:r>
            <a:r>
              <a:rPr dirty="0" err="1"/>
              <a:t>intravitreal</a:t>
            </a:r>
            <a:r>
              <a:rPr dirty="0"/>
              <a:t> injections in a tertiary healthcare center in India. J Family Med Prim Care. 2022 Jul;11(7):3856-3861. </a:t>
            </a:r>
            <a:r>
              <a:rPr dirty="0" err="1"/>
              <a:t>doi</a:t>
            </a:r>
            <a:r>
              <a:rPr dirty="0"/>
              <a:t>: 10.4103/jfmpc.jfmpc_928_21. </a:t>
            </a:r>
            <a:r>
              <a:rPr dirty="0" err="1"/>
              <a:t>Epub</a:t>
            </a:r>
            <a:r>
              <a:rPr dirty="0"/>
              <a:t> 2022 Jul 22. PMID: 36387728; PMCID: PMC9648245.</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a:t> Fan C, Yang B, Huang Y. Efficacy of 0.5% levofloxacin and 5.0% povidone-iodine </a:t>
            </a:r>
            <a:r>
              <a:rPr dirty="0" err="1"/>
              <a:t>eyedrops</a:t>
            </a:r>
            <a:r>
              <a:rPr dirty="0"/>
              <a:t> in reducing conjunctival bacterial flora: </a:t>
            </a:r>
            <a:r>
              <a:rPr dirty="0" err="1"/>
              <a:t>Metagenomic</a:t>
            </a:r>
            <a:r>
              <a:rPr dirty="0"/>
              <a:t> analysis. J </a:t>
            </a:r>
            <a:r>
              <a:rPr dirty="0" err="1"/>
              <a:t>Ophthalmol</a:t>
            </a:r>
            <a:r>
              <a:rPr dirty="0"/>
              <a:t> 2020;2020:1780498. </a:t>
            </a:r>
          </a:p>
          <a:p>
            <a:pPr marL="228600" indent="-228600" algn="just" defTabSz="457200">
              <a:buSzPct val="100000"/>
              <a:buAutoNum type="arabicPeriod"/>
              <a:defRPr sz="600">
                <a:solidFill>
                  <a:srgbClr val="000000"/>
                </a:solidFill>
                <a:uFill>
                  <a:solidFill>
                    <a:srgbClr val="000000"/>
                  </a:solidFill>
                </a:uFill>
                <a:latin typeface="Arial"/>
                <a:ea typeface="Arial"/>
                <a:cs typeface="Arial"/>
                <a:sym typeface="Arial"/>
              </a:defRPr>
            </a:pPr>
            <a:r>
              <a:rPr dirty="0" err="1"/>
              <a:t>Hunyor</a:t>
            </a:r>
            <a:r>
              <a:rPr dirty="0"/>
              <a:t> AP, </a:t>
            </a:r>
            <a:r>
              <a:rPr dirty="0" err="1"/>
              <a:t>Merani</a:t>
            </a:r>
            <a:r>
              <a:rPr dirty="0"/>
              <a:t> R, </a:t>
            </a:r>
            <a:r>
              <a:rPr dirty="0" err="1"/>
              <a:t>Darbar</a:t>
            </a:r>
            <a:r>
              <a:rPr dirty="0"/>
              <a:t> A, </a:t>
            </a:r>
            <a:r>
              <a:rPr dirty="0" err="1"/>
              <a:t>Korobelnik</a:t>
            </a:r>
            <a:r>
              <a:rPr dirty="0"/>
              <a:t> J-F, </a:t>
            </a:r>
            <a:r>
              <a:rPr dirty="0" err="1"/>
              <a:t>Lanzetta</a:t>
            </a:r>
            <a:r>
              <a:rPr dirty="0"/>
              <a:t> P, Okada AA. Topical antibiotics and </a:t>
            </a:r>
            <a:r>
              <a:rPr dirty="0" err="1"/>
              <a:t>intravitreal</a:t>
            </a:r>
            <a:r>
              <a:rPr dirty="0"/>
              <a:t> injections. </a:t>
            </a:r>
            <a:r>
              <a:rPr dirty="0" err="1"/>
              <a:t>Acta</a:t>
            </a:r>
            <a:r>
              <a:rPr dirty="0"/>
              <a:t> </a:t>
            </a:r>
            <a:r>
              <a:rPr dirty="0" err="1"/>
              <a:t>Ophthalmol</a:t>
            </a:r>
            <a:r>
              <a:rPr dirty="0"/>
              <a:t> (</a:t>
            </a:r>
            <a:r>
              <a:rPr dirty="0" err="1"/>
              <a:t>Copenh</a:t>
            </a:r>
            <a:r>
              <a:rPr dirty="0"/>
              <a:t>) 2018;96:435-41. </a:t>
            </a:r>
          </a:p>
        </p:txBody>
      </p:sp>
      <p:sp>
        <p:nvSpPr>
          <p:cNvPr id="166" name="Luca Bongiovanni de Miranda Gonçalves, Luciano Rabello Netto Cirillo, Luiz Antônio de Brito Martins, Maria Leticia Lasca Sales Campos, Dafne Machado e Vagner Loduca Lima - Departamento de Oftalmologia - Centro Universitário/ FMABC - Santo André, SP"/>
          <p:cNvSpPr txBox="1"/>
          <p:nvPr/>
        </p:nvSpPr>
        <p:spPr>
          <a:xfrm>
            <a:off x="224596" y="3984035"/>
            <a:ext cx="13266808" cy="508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nchor="ctr">
            <a:spAutoFit/>
          </a:bodyPr>
          <a:lstStyle>
            <a:lvl1pPr>
              <a:defRPr sz="1600"/>
            </a:lvl1pPr>
          </a:lstStyle>
          <a:p>
            <a:r>
              <a:t>Luca Bongiovanni de Miranda Gonçalves, Julio Zaki Abucham Neto, Rafael Cunha de Almeida e Vagner Loduca Lima - Departamento de Oftalmologia, especialidade de Retina - Centro Universitário/ FMABC - Santo André, SP </a:t>
            </a:r>
          </a:p>
        </p:txBody>
      </p:sp>
      <p:sp>
        <p:nvSpPr>
          <p:cNvPr id="167" name="Rectangle"/>
          <p:cNvSpPr/>
          <p:nvPr/>
        </p:nvSpPr>
        <p:spPr>
          <a:xfrm>
            <a:off x="3126" y="2513"/>
            <a:ext cx="13709748" cy="2308980"/>
          </a:xfrm>
          <a:prstGeom prst="rect">
            <a:avLst/>
          </a:prstGeom>
          <a:solidFill>
            <a:srgbClr val="53CEFF"/>
          </a:solidFill>
          <a:ln w="12700">
            <a:miter lim="400000"/>
          </a:ln>
        </p:spPr>
        <p:txBody>
          <a:bodyPr lIns="28575" tIns="28575" rIns="28575" bIns="28575" anchor="ctr"/>
          <a:lstStyle/>
          <a:p>
            <a:pPr defTabSz="1467554">
              <a:defRPr sz="5600">
                <a:solidFill>
                  <a:srgbClr val="000000"/>
                </a:solidFill>
                <a:latin typeface="Helvetica Neue Medium"/>
                <a:ea typeface="Helvetica Neue Medium"/>
                <a:cs typeface="Helvetica Neue Medium"/>
                <a:sym typeface="Helvetica Neue Medium"/>
              </a:defRPr>
            </a:pPr>
            <a:endParaRPr/>
          </a:p>
        </p:txBody>
      </p:sp>
      <p:sp>
        <p:nvSpPr>
          <p:cNvPr id="168" name="Ceratopatia lipídica é uma doença que advém do acúmulo de depósitos de gordura na córnea com posterior opacificação e, possivelmente, acometimento da acuidade visual. Esta doença pode ser idiopática ou secundária a doenças corneanas traumáticas, inflamat"/>
          <p:cNvSpPr txBox="1"/>
          <p:nvPr/>
        </p:nvSpPr>
        <p:spPr>
          <a:xfrm>
            <a:off x="184291" y="5224669"/>
            <a:ext cx="5861554" cy="8129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nchor="ctr">
            <a:spAutoFit/>
          </a:bodyPr>
          <a:lstStyle/>
          <a:p>
            <a:pPr algn="just" defTabSz="457200">
              <a:defRPr sz="1100">
                <a:solidFill>
                  <a:srgbClr val="000000"/>
                </a:solidFill>
                <a:uFill>
                  <a:solidFill>
                    <a:srgbClr val="000000"/>
                  </a:solidFill>
                </a:uFill>
              </a:defRPr>
            </a:pPr>
            <a:r>
              <a:rPr dirty="0">
                <a:latin typeface="Arial"/>
                <a:ea typeface="Arial"/>
                <a:cs typeface="Arial"/>
                <a:sym typeface="Arial"/>
              </a:rPr>
              <a:t>O </a:t>
            </a:r>
            <a:r>
              <a:rPr dirty="0" err="1">
                <a:latin typeface="Arial"/>
                <a:ea typeface="Arial"/>
                <a:cs typeface="Arial"/>
                <a:sym typeface="Arial"/>
              </a:rPr>
              <a:t>emprego</a:t>
            </a:r>
            <a:r>
              <a:rPr dirty="0">
                <a:latin typeface="Arial"/>
                <a:ea typeface="Arial"/>
                <a:cs typeface="Arial"/>
                <a:sym typeface="Arial"/>
              </a:rPr>
              <a:t> de </a:t>
            </a:r>
            <a:r>
              <a:rPr dirty="0" err="1">
                <a:latin typeface="Arial"/>
                <a:ea typeface="Arial"/>
                <a:cs typeface="Arial"/>
                <a:sym typeface="Arial"/>
              </a:rPr>
              <a:t>terapias</a:t>
            </a:r>
            <a:r>
              <a:rPr dirty="0">
                <a:latin typeface="Arial"/>
                <a:ea typeface="Arial"/>
                <a:cs typeface="Arial"/>
                <a:sym typeface="Arial"/>
              </a:rPr>
              <a:t> </a:t>
            </a:r>
            <a:r>
              <a:rPr dirty="0" err="1">
                <a:latin typeface="Arial"/>
                <a:ea typeface="Arial"/>
                <a:cs typeface="Arial"/>
                <a:sym typeface="Arial"/>
              </a:rPr>
              <a:t>intravítreas</a:t>
            </a:r>
            <a:r>
              <a:rPr dirty="0">
                <a:latin typeface="Arial"/>
                <a:ea typeface="Arial"/>
                <a:cs typeface="Arial"/>
                <a:sym typeface="Arial"/>
              </a:rPr>
              <a:t> </a:t>
            </a:r>
            <a:r>
              <a:rPr dirty="0" err="1">
                <a:latin typeface="Arial"/>
                <a:ea typeface="Arial"/>
                <a:cs typeface="Arial"/>
                <a:sym typeface="Arial"/>
              </a:rPr>
              <a:t>possui</a:t>
            </a:r>
            <a:r>
              <a:rPr dirty="0">
                <a:latin typeface="Arial"/>
                <a:ea typeface="Arial"/>
                <a:cs typeface="Arial"/>
                <a:sym typeface="Arial"/>
              </a:rPr>
              <a:t> </a:t>
            </a:r>
            <a:r>
              <a:rPr dirty="0" err="1">
                <a:latin typeface="Arial"/>
                <a:ea typeface="Arial"/>
                <a:cs typeface="Arial"/>
                <a:sym typeface="Arial"/>
              </a:rPr>
              <a:t>uma</a:t>
            </a:r>
            <a:r>
              <a:rPr dirty="0">
                <a:latin typeface="Arial"/>
                <a:ea typeface="Arial"/>
                <a:cs typeface="Arial"/>
                <a:sym typeface="Arial"/>
              </a:rPr>
              <a:t> </a:t>
            </a:r>
            <a:r>
              <a:rPr dirty="0" err="1">
                <a:latin typeface="Arial"/>
                <a:ea typeface="Arial"/>
                <a:cs typeface="Arial"/>
                <a:sym typeface="Arial"/>
              </a:rPr>
              <a:t>rápida</a:t>
            </a:r>
            <a:r>
              <a:rPr dirty="0">
                <a:latin typeface="Arial"/>
                <a:ea typeface="Arial"/>
                <a:cs typeface="Arial"/>
                <a:sym typeface="Arial"/>
              </a:rPr>
              <a:t> e </a:t>
            </a:r>
            <a:r>
              <a:rPr dirty="0" err="1">
                <a:latin typeface="Arial"/>
                <a:ea typeface="Arial"/>
                <a:cs typeface="Arial"/>
                <a:sym typeface="Arial"/>
              </a:rPr>
              <a:t>ampla</a:t>
            </a:r>
            <a:r>
              <a:rPr dirty="0">
                <a:latin typeface="Arial"/>
                <a:ea typeface="Arial"/>
                <a:cs typeface="Arial"/>
                <a:sym typeface="Arial"/>
              </a:rPr>
              <a:t> </a:t>
            </a:r>
            <a:r>
              <a:rPr dirty="0" err="1">
                <a:latin typeface="Arial"/>
                <a:ea typeface="Arial"/>
                <a:cs typeface="Arial"/>
                <a:sym typeface="Arial"/>
              </a:rPr>
              <a:t>difusão</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redor</a:t>
            </a:r>
            <a:r>
              <a:rPr dirty="0">
                <a:latin typeface="Arial"/>
                <a:ea typeface="Arial"/>
                <a:cs typeface="Arial"/>
                <a:sym typeface="Arial"/>
              </a:rPr>
              <a:t> do </a:t>
            </a:r>
            <a:r>
              <a:rPr dirty="0" err="1">
                <a:latin typeface="Arial"/>
                <a:ea typeface="Arial"/>
                <a:cs typeface="Arial"/>
                <a:sym typeface="Arial"/>
              </a:rPr>
              <a:t>mundo</a:t>
            </a:r>
            <a:r>
              <a:rPr dirty="0">
                <a:latin typeface="Arial"/>
                <a:ea typeface="Arial"/>
                <a:cs typeface="Arial"/>
                <a:sym typeface="Arial"/>
              </a:rPr>
              <a:t> e </a:t>
            </a:r>
            <a:r>
              <a:rPr dirty="0" err="1">
                <a:latin typeface="Arial"/>
                <a:ea typeface="Arial"/>
                <a:cs typeface="Arial"/>
                <a:sym typeface="Arial"/>
              </a:rPr>
              <a:t>cada</a:t>
            </a:r>
            <a:r>
              <a:rPr dirty="0">
                <a:latin typeface="Arial"/>
                <a:ea typeface="Arial"/>
                <a:cs typeface="Arial"/>
                <a:sym typeface="Arial"/>
              </a:rPr>
              <a:t> </a:t>
            </a:r>
            <a:r>
              <a:rPr dirty="0" err="1">
                <a:latin typeface="Arial"/>
                <a:ea typeface="Arial"/>
                <a:cs typeface="Arial"/>
                <a:sym typeface="Arial"/>
              </a:rPr>
              <a:t>vez</a:t>
            </a:r>
            <a:r>
              <a:rPr dirty="0">
                <a:latin typeface="Arial"/>
                <a:ea typeface="Arial"/>
                <a:cs typeface="Arial"/>
                <a:sym typeface="Arial"/>
              </a:rPr>
              <a:t> </a:t>
            </a:r>
            <a:r>
              <a:rPr dirty="0" err="1">
                <a:latin typeface="Arial"/>
                <a:ea typeface="Arial"/>
                <a:cs typeface="Arial"/>
                <a:sym typeface="Arial"/>
              </a:rPr>
              <a:t>mais</a:t>
            </a:r>
            <a:r>
              <a:rPr dirty="0">
                <a:latin typeface="Arial"/>
                <a:ea typeface="Arial"/>
                <a:cs typeface="Arial"/>
                <a:sym typeface="Arial"/>
              </a:rPr>
              <a:t> </a:t>
            </a:r>
            <a:r>
              <a:rPr dirty="0" err="1">
                <a:latin typeface="Arial"/>
                <a:ea typeface="Arial"/>
                <a:cs typeface="Arial"/>
                <a:sym typeface="Arial"/>
              </a:rPr>
              <a:t>torna</a:t>
            </a:r>
            <a:r>
              <a:rPr dirty="0">
                <a:latin typeface="Arial"/>
                <a:ea typeface="Arial"/>
                <a:cs typeface="Arial"/>
                <a:sym typeface="Arial"/>
              </a:rPr>
              <a:t>-se </a:t>
            </a:r>
            <a:r>
              <a:rPr dirty="0" err="1">
                <a:latin typeface="Arial"/>
                <a:ea typeface="Arial"/>
                <a:cs typeface="Arial"/>
                <a:sym typeface="Arial"/>
              </a:rPr>
              <a:t>uma</a:t>
            </a:r>
            <a:r>
              <a:rPr dirty="0">
                <a:latin typeface="Arial"/>
                <a:ea typeface="Arial"/>
                <a:cs typeface="Arial"/>
                <a:sym typeface="Arial"/>
              </a:rPr>
              <a:t> forte </a:t>
            </a:r>
            <a:r>
              <a:rPr dirty="0" err="1">
                <a:latin typeface="Arial"/>
                <a:ea typeface="Arial"/>
                <a:cs typeface="Arial"/>
                <a:sym typeface="Arial"/>
              </a:rPr>
              <a:t>aliada</a:t>
            </a:r>
            <a:r>
              <a:rPr dirty="0">
                <a:latin typeface="Arial"/>
                <a:ea typeface="Arial"/>
                <a:cs typeface="Arial"/>
                <a:sym typeface="Arial"/>
              </a:rPr>
              <a:t> dos </a:t>
            </a:r>
            <a:r>
              <a:rPr dirty="0" err="1">
                <a:latin typeface="Arial"/>
                <a:ea typeface="Arial"/>
                <a:cs typeface="Arial"/>
                <a:sym typeface="Arial"/>
              </a:rPr>
              <a:t>tratamentos</a:t>
            </a:r>
            <a:r>
              <a:rPr dirty="0">
                <a:latin typeface="Arial"/>
                <a:ea typeface="Arial"/>
                <a:cs typeface="Arial"/>
                <a:sym typeface="Arial"/>
              </a:rPr>
              <a:t> </a:t>
            </a:r>
            <a:r>
              <a:rPr dirty="0" err="1">
                <a:latin typeface="Arial"/>
                <a:ea typeface="Arial"/>
                <a:cs typeface="Arial"/>
                <a:sym typeface="Arial"/>
              </a:rPr>
              <a:t>dentro</a:t>
            </a:r>
            <a:r>
              <a:rPr dirty="0">
                <a:latin typeface="Arial"/>
                <a:ea typeface="Arial"/>
                <a:cs typeface="Arial"/>
                <a:sym typeface="Arial"/>
              </a:rPr>
              <a:t> da </a:t>
            </a:r>
            <a:r>
              <a:rPr dirty="0" err="1">
                <a:latin typeface="Arial"/>
                <a:ea typeface="Arial"/>
                <a:cs typeface="Arial"/>
                <a:sym typeface="Arial"/>
              </a:rPr>
              <a:t>oftalmologia</a:t>
            </a:r>
            <a:r>
              <a:rPr dirty="0">
                <a:latin typeface="Arial"/>
                <a:ea typeface="Arial"/>
                <a:cs typeface="Arial"/>
                <a:sym typeface="Arial"/>
              </a:rPr>
              <a:t>. A </a:t>
            </a:r>
            <a:r>
              <a:rPr dirty="0" err="1">
                <a:latin typeface="Arial"/>
                <a:ea typeface="Arial"/>
                <a:cs typeface="Arial"/>
                <a:sym typeface="Arial"/>
              </a:rPr>
              <a:t>primeira</a:t>
            </a:r>
            <a:r>
              <a:rPr dirty="0">
                <a:latin typeface="Arial"/>
                <a:ea typeface="Arial"/>
                <a:cs typeface="Arial"/>
                <a:sym typeface="Arial"/>
              </a:rPr>
              <a:t> </a:t>
            </a:r>
            <a:r>
              <a:rPr dirty="0" err="1">
                <a:latin typeface="Arial"/>
                <a:ea typeface="Arial"/>
                <a:cs typeface="Arial"/>
                <a:sym typeface="Arial"/>
              </a:rPr>
              <a:t>injeção</a:t>
            </a:r>
            <a:r>
              <a:rPr dirty="0">
                <a:latin typeface="Arial"/>
                <a:ea typeface="Arial"/>
                <a:cs typeface="Arial"/>
                <a:sym typeface="Arial"/>
              </a:rPr>
              <a:t> de </a:t>
            </a:r>
            <a:r>
              <a:rPr dirty="0" err="1">
                <a:latin typeface="Arial"/>
                <a:ea typeface="Arial"/>
                <a:cs typeface="Arial"/>
                <a:sym typeface="Arial"/>
              </a:rPr>
              <a:t>ar</a:t>
            </a:r>
            <a:r>
              <a:rPr dirty="0">
                <a:latin typeface="Arial"/>
                <a:ea typeface="Arial"/>
                <a:cs typeface="Arial"/>
                <a:sym typeface="Arial"/>
              </a:rPr>
              <a:t> </a:t>
            </a:r>
            <a:r>
              <a:rPr dirty="0" err="1">
                <a:latin typeface="Arial"/>
                <a:ea typeface="Arial"/>
                <a:cs typeface="Arial"/>
                <a:sym typeface="Arial"/>
              </a:rPr>
              <a:t>na</a:t>
            </a:r>
            <a:r>
              <a:rPr dirty="0">
                <a:latin typeface="Arial"/>
                <a:ea typeface="Arial"/>
                <a:cs typeface="Arial"/>
                <a:sym typeface="Arial"/>
              </a:rPr>
              <a:t> </a:t>
            </a:r>
            <a:r>
              <a:rPr dirty="0" err="1">
                <a:latin typeface="Arial"/>
                <a:ea typeface="Arial"/>
                <a:cs typeface="Arial"/>
                <a:sym typeface="Arial"/>
              </a:rPr>
              <a:t>cavidade</a:t>
            </a:r>
            <a:r>
              <a:rPr dirty="0">
                <a:latin typeface="Arial"/>
                <a:ea typeface="Arial"/>
                <a:cs typeface="Arial"/>
                <a:sym typeface="Arial"/>
              </a:rPr>
              <a:t> </a:t>
            </a:r>
            <a:r>
              <a:rPr dirty="0" err="1">
                <a:latin typeface="Arial"/>
                <a:ea typeface="Arial"/>
                <a:cs typeface="Arial"/>
                <a:sym typeface="Arial"/>
              </a:rPr>
              <a:t>vítrea</a:t>
            </a:r>
            <a:r>
              <a:rPr dirty="0">
                <a:latin typeface="Arial"/>
                <a:ea typeface="Arial"/>
                <a:cs typeface="Arial"/>
                <a:sym typeface="Arial"/>
              </a:rPr>
              <a:t> </a:t>
            </a:r>
            <a:r>
              <a:rPr dirty="0" err="1">
                <a:latin typeface="Arial"/>
                <a:ea typeface="Arial"/>
                <a:cs typeface="Arial"/>
                <a:sym typeface="Arial"/>
              </a:rPr>
              <a:t>por</a:t>
            </a:r>
            <a:r>
              <a:rPr dirty="0">
                <a:latin typeface="Arial"/>
                <a:ea typeface="Arial"/>
                <a:cs typeface="Arial"/>
                <a:sym typeface="Arial"/>
              </a:rPr>
              <a:t> </a:t>
            </a:r>
            <a:r>
              <a:rPr dirty="0" err="1">
                <a:latin typeface="Arial"/>
                <a:ea typeface="Arial"/>
                <a:cs typeface="Arial"/>
                <a:sym typeface="Arial"/>
              </a:rPr>
              <a:t>foi</a:t>
            </a:r>
            <a:r>
              <a:rPr dirty="0">
                <a:latin typeface="Arial"/>
                <a:ea typeface="Arial"/>
                <a:cs typeface="Arial"/>
                <a:sym typeface="Arial"/>
              </a:rPr>
              <a:t> </a:t>
            </a:r>
            <a:r>
              <a:rPr dirty="0" err="1">
                <a:latin typeface="Arial"/>
                <a:ea typeface="Arial"/>
                <a:cs typeface="Arial"/>
                <a:sym typeface="Arial"/>
              </a:rPr>
              <a:t>documentada</a:t>
            </a:r>
            <a:r>
              <a:rPr dirty="0">
                <a:latin typeface="Arial"/>
                <a:ea typeface="Arial"/>
                <a:cs typeface="Arial"/>
                <a:sym typeface="Arial"/>
              </a:rPr>
              <a:t> </a:t>
            </a:r>
            <a:r>
              <a:rPr dirty="0" err="1">
                <a:latin typeface="Arial"/>
                <a:ea typeface="Arial"/>
                <a:cs typeface="Arial"/>
                <a:sym typeface="Arial"/>
              </a:rPr>
              <a:t>por</a:t>
            </a:r>
            <a:r>
              <a:rPr dirty="0">
                <a:latin typeface="Arial"/>
                <a:ea typeface="Arial"/>
                <a:cs typeface="Arial"/>
                <a:sym typeface="Arial"/>
              </a:rPr>
              <a:t> Ohm </a:t>
            </a:r>
            <a:r>
              <a:rPr dirty="0" err="1">
                <a:latin typeface="Arial"/>
                <a:ea typeface="Arial"/>
                <a:cs typeface="Arial"/>
                <a:sym typeface="Arial"/>
              </a:rPr>
              <a:t>em</a:t>
            </a:r>
            <a:r>
              <a:rPr dirty="0">
                <a:latin typeface="Arial"/>
                <a:ea typeface="Arial"/>
                <a:cs typeface="Arial"/>
                <a:sym typeface="Arial"/>
              </a:rPr>
              <a:t> 1911 </a:t>
            </a:r>
            <a:r>
              <a:rPr dirty="0" err="1">
                <a:latin typeface="Arial"/>
                <a:ea typeface="Arial"/>
                <a:cs typeface="Arial"/>
                <a:sym typeface="Arial"/>
              </a:rPr>
              <a:t>em</a:t>
            </a:r>
            <a:r>
              <a:rPr dirty="0">
                <a:latin typeface="Arial"/>
                <a:ea typeface="Arial"/>
                <a:cs typeface="Arial"/>
                <a:sym typeface="Arial"/>
              </a:rPr>
              <a:t> um </a:t>
            </a:r>
            <a:r>
              <a:rPr dirty="0" err="1">
                <a:latin typeface="Arial"/>
                <a:ea typeface="Arial"/>
                <a:cs typeface="Arial"/>
                <a:sym typeface="Arial"/>
              </a:rPr>
              <a:t>caso</a:t>
            </a:r>
            <a:r>
              <a:rPr dirty="0">
                <a:latin typeface="Arial"/>
                <a:ea typeface="Arial"/>
                <a:cs typeface="Arial"/>
                <a:sym typeface="Arial"/>
              </a:rPr>
              <a:t> de </a:t>
            </a:r>
            <a:r>
              <a:rPr dirty="0" err="1">
                <a:latin typeface="Arial"/>
                <a:ea typeface="Arial"/>
                <a:cs typeface="Arial"/>
                <a:sym typeface="Arial"/>
              </a:rPr>
              <a:t>descolamento</a:t>
            </a:r>
            <a:r>
              <a:rPr dirty="0">
                <a:latin typeface="Arial"/>
                <a:ea typeface="Arial"/>
                <a:cs typeface="Arial"/>
                <a:sym typeface="Arial"/>
              </a:rPr>
              <a:t> da retina regmatogênico</a:t>
            </a:r>
            <a:r>
              <a:rPr baseline="31999" dirty="0">
                <a:latin typeface="Arial"/>
                <a:ea typeface="Arial"/>
                <a:cs typeface="Arial"/>
                <a:sym typeface="Arial"/>
              </a:rPr>
              <a:t>1</a:t>
            </a:r>
            <a:r>
              <a:rPr dirty="0">
                <a:latin typeface="Arial"/>
                <a:ea typeface="Arial"/>
                <a:cs typeface="Arial"/>
                <a:sym typeface="Arial"/>
              </a:rPr>
              <a:t>. O </a:t>
            </a:r>
            <a:r>
              <a:rPr dirty="0" err="1">
                <a:latin typeface="Arial"/>
                <a:ea typeface="Arial"/>
                <a:cs typeface="Arial"/>
                <a:sym typeface="Arial"/>
              </a:rPr>
              <a:t>uso</a:t>
            </a:r>
            <a:r>
              <a:rPr dirty="0">
                <a:latin typeface="Arial"/>
                <a:ea typeface="Arial"/>
                <a:cs typeface="Arial"/>
                <a:sym typeface="Arial"/>
              </a:rPr>
              <a:t> de </a:t>
            </a:r>
            <a:r>
              <a:rPr dirty="0" err="1">
                <a:latin typeface="Arial"/>
                <a:ea typeface="Arial"/>
                <a:cs typeface="Arial"/>
                <a:sym typeface="Arial"/>
              </a:rPr>
              <a:t>injeções</a:t>
            </a:r>
            <a:r>
              <a:rPr dirty="0">
                <a:latin typeface="Arial"/>
                <a:ea typeface="Arial"/>
                <a:cs typeface="Arial"/>
                <a:sym typeface="Arial"/>
              </a:rPr>
              <a:t> de </a:t>
            </a:r>
            <a:r>
              <a:rPr dirty="0" err="1">
                <a:latin typeface="Arial"/>
                <a:ea typeface="Arial"/>
                <a:cs typeface="Arial"/>
                <a:sym typeface="Arial"/>
              </a:rPr>
              <a:t>antibiótico</a:t>
            </a:r>
            <a:r>
              <a:rPr dirty="0">
                <a:latin typeface="Arial"/>
                <a:ea typeface="Arial"/>
                <a:cs typeface="Arial"/>
                <a:sym typeface="Arial"/>
              </a:rPr>
              <a:t> no </a:t>
            </a:r>
            <a:r>
              <a:rPr dirty="0" err="1">
                <a:latin typeface="Arial"/>
                <a:ea typeface="Arial"/>
                <a:cs typeface="Arial"/>
                <a:sym typeface="Arial"/>
              </a:rPr>
              <a:t>vítreo</a:t>
            </a:r>
            <a:r>
              <a:rPr dirty="0">
                <a:latin typeface="Arial"/>
                <a:ea typeface="Arial"/>
                <a:cs typeface="Arial"/>
                <a:sym typeface="Arial"/>
              </a:rPr>
              <a:t> </a:t>
            </a:r>
            <a:r>
              <a:rPr dirty="0" err="1">
                <a:latin typeface="Arial"/>
                <a:ea typeface="Arial"/>
                <a:cs typeface="Arial"/>
                <a:sym typeface="Arial"/>
              </a:rPr>
              <a:t>aparece</a:t>
            </a:r>
            <a:r>
              <a:rPr dirty="0">
                <a:latin typeface="Arial"/>
                <a:ea typeface="Arial"/>
                <a:cs typeface="Arial"/>
                <a:sym typeface="Arial"/>
              </a:rPr>
              <a:t> </a:t>
            </a:r>
            <a:r>
              <a:rPr dirty="0" err="1">
                <a:latin typeface="Arial"/>
                <a:ea typeface="Arial"/>
                <a:cs typeface="Arial"/>
                <a:sym typeface="Arial"/>
              </a:rPr>
              <a:t>na</a:t>
            </a:r>
            <a:r>
              <a:rPr dirty="0">
                <a:latin typeface="Arial"/>
                <a:ea typeface="Arial"/>
                <a:cs typeface="Arial"/>
                <a:sym typeface="Arial"/>
              </a:rPr>
              <a:t> </a:t>
            </a:r>
            <a:r>
              <a:rPr dirty="0" err="1">
                <a:latin typeface="Arial"/>
                <a:ea typeface="Arial"/>
                <a:cs typeface="Arial"/>
                <a:sym typeface="Arial"/>
              </a:rPr>
              <a:t>literatura</a:t>
            </a:r>
            <a:r>
              <a:rPr dirty="0">
                <a:latin typeface="Arial"/>
                <a:ea typeface="Arial"/>
                <a:cs typeface="Arial"/>
                <a:sym typeface="Arial"/>
              </a:rPr>
              <a:t> a </a:t>
            </a:r>
            <a:r>
              <a:rPr dirty="0" err="1">
                <a:latin typeface="Arial"/>
                <a:ea typeface="Arial"/>
                <a:cs typeface="Arial"/>
                <a:sym typeface="Arial"/>
              </a:rPr>
              <a:t>partir</a:t>
            </a:r>
            <a:r>
              <a:rPr dirty="0">
                <a:latin typeface="Arial"/>
                <a:ea typeface="Arial"/>
                <a:cs typeface="Arial"/>
                <a:sym typeface="Arial"/>
              </a:rPr>
              <a:t> da </a:t>
            </a:r>
            <a:r>
              <a:rPr dirty="0" err="1">
                <a:latin typeface="Arial"/>
                <a:ea typeface="Arial"/>
                <a:cs typeface="Arial"/>
                <a:sym typeface="Arial"/>
              </a:rPr>
              <a:t>década</a:t>
            </a:r>
            <a:r>
              <a:rPr dirty="0">
                <a:latin typeface="Arial"/>
                <a:ea typeface="Arial"/>
                <a:cs typeface="Arial"/>
                <a:sym typeface="Arial"/>
              </a:rPr>
              <a:t> de 1940</a:t>
            </a:r>
            <a:r>
              <a:rPr baseline="31999" dirty="0">
                <a:latin typeface="Arial"/>
                <a:ea typeface="Arial"/>
                <a:cs typeface="Arial"/>
                <a:sym typeface="Arial"/>
              </a:rPr>
              <a:t>2</a:t>
            </a:r>
            <a:r>
              <a:rPr dirty="0">
                <a:latin typeface="Arial"/>
                <a:ea typeface="Arial"/>
                <a:cs typeface="Arial"/>
                <a:sym typeface="Arial"/>
              </a:rPr>
              <a:t>. A </a:t>
            </a:r>
            <a:r>
              <a:rPr dirty="0" err="1">
                <a:latin typeface="Arial"/>
                <a:ea typeface="Arial"/>
                <a:cs typeface="Arial"/>
                <a:sym typeface="Arial"/>
              </a:rPr>
              <a:t>partir</a:t>
            </a:r>
            <a:r>
              <a:rPr dirty="0">
                <a:latin typeface="Arial"/>
                <a:ea typeface="Arial"/>
                <a:cs typeface="Arial"/>
                <a:sym typeface="Arial"/>
              </a:rPr>
              <a:t> de 1998 o FDA </a:t>
            </a:r>
            <a:r>
              <a:rPr dirty="0" err="1">
                <a:latin typeface="Arial"/>
                <a:ea typeface="Arial"/>
                <a:cs typeface="Arial"/>
                <a:sym typeface="Arial"/>
              </a:rPr>
              <a:t>autorizou</a:t>
            </a:r>
            <a:r>
              <a:rPr dirty="0">
                <a:latin typeface="Arial"/>
                <a:ea typeface="Arial"/>
                <a:cs typeface="Arial"/>
                <a:sym typeface="Arial"/>
              </a:rPr>
              <a:t> a </a:t>
            </a:r>
            <a:r>
              <a:rPr dirty="0" err="1">
                <a:latin typeface="Arial"/>
                <a:ea typeface="Arial"/>
                <a:cs typeface="Arial"/>
                <a:sym typeface="Arial"/>
              </a:rPr>
              <a:t>injeção</a:t>
            </a:r>
            <a:r>
              <a:rPr dirty="0">
                <a:latin typeface="Arial"/>
                <a:ea typeface="Arial"/>
                <a:cs typeface="Arial"/>
                <a:sym typeface="Arial"/>
              </a:rPr>
              <a:t> de </a:t>
            </a:r>
            <a:r>
              <a:rPr dirty="0" err="1">
                <a:latin typeface="Arial"/>
                <a:ea typeface="Arial"/>
                <a:cs typeface="Arial"/>
                <a:sym typeface="Arial"/>
              </a:rPr>
              <a:t>fomivirsen</a:t>
            </a:r>
            <a:r>
              <a:rPr dirty="0">
                <a:latin typeface="Arial"/>
                <a:ea typeface="Arial"/>
                <a:cs typeface="Arial"/>
                <a:sym typeface="Arial"/>
              </a:rPr>
              <a:t>, 6 </a:t>
            </a:r>
            <a:r>
              <a:rPr dirty="0" err="1">
                <a:latin typeface="Arial"/>
                <a:ea typeface="Arial"/>
                <a:cs typeface="Arial"/>
                <a:sym typeface="Arial"/>
              </a:rPr>
              <a:t>anos</a:t>
            </a:r>
            <a:r>
              <a:rPr dirty="0">
                <a:latin typeface="Arial"/>
                <a:ea typeface="Arial"/>
                <a:cs typeface="Arial"/>
                <a:sym typeface="Arial"/>
              </a:rPr>
              <a:t> </a:t>
            </a:r>
            <a:r>
              <a:rPr dirty="0" err="1">
                <a:latin typeface="Arial"/>
                <a:ea typeface="Arial"/>
                <a:cs typeface="Arial"/>
                <a:sym typeface="Arial"/>
              </a:rPr>
              <a:t>após</a:t>
            </a:r>
            <a:r>
              <a:rPr dirty="0">
                <a:latin typeface="Arial"/>
                <a:ea typeface="Arial"/>
                <a:cs typeface="Arial"/>
                <a:sym typeface="Arial"/>
              </a:rPr>
              <a:t> </a:t>
            </a:r>
            <a:r>
              <a:rPr dirty="0" err="1">
                <a:latin typeface="Arial"/>
                <a:ea typeface="Arial"/>
                <a:cs typeface="Arial"/>
                <a:sym typeface="Arial"/>
              </a:rPr>
              <a:t>isso</a:t>
            </a:r>
            <a:r>
              <a:rPr dirty="0">
                <a:latin typeface="Arial"/>
                <a:ea typeface="Arial"/>
                <a:cs typeface="Arial"/>
                <a:sym typeface="Arial"/>
              </a:rPr>
              <a:t>, o </a:t>
            </a:r>
            <a:r>
              <a:rPr dirty="0" err="1">
                <a:latin typeface="Arial"/>
                <a:ea typeface="Arial"/>
                <a:cs typeface="Arial"/>
                <a:sym typeface="Arial"/>
              </a:rPr>
              <a:t>pegaptanib</a:t>
            </a:r>
            <a:r>
              <a:rPr dirty="0">
                <a:latin typeface="Arial"/>
                <a:ea typeface="Arial"/>
                <a:cs typeface="Arial"/>
                <a:sym typeface="Arial"/>
              </a:rPr>
              <a:t> e </a:t>
            </a:r>
            <a:r>
              <a:rPr dirty="0" err="1">
                <a:latin typeface="Arial"/>
                <a:ea typeface="Arial"/>
                <a:cs typeface="Arial"/>
                <a:sym typeface="Arial"/>
              </a:rPr>
              <a:t>em</a:t>
            </a:r>
            <a:r>
              <a:rPr dirty="0">
                <a:latin typeface="Arial"/>
                <a:ea typeface="Arial"/>
                <a:cs typeface="Arial"/>
                <a:sym typeface="Arial"/>
              </a:rPr>
              <a:t> 2006 o </a:t>
            </a:r>
            <a:r>
              <a:rPr dirty="0" err="1">
                <a:latin typeface="Arial"/>
                <a:ea typeface="Arial"/>
                <a:cs typeface="Arial"/>
                <a:sym typeface="Arial"/>
              </a:rPr>
              <a:t>ranibizumab</a:t>
            </a:r>
            <a:r>
              <a:rPr dirty="0">
                <a:latin typeface="Arial"/>
                <a:ea typeface="Arial"/>
                <a:cs typeface="Arial"/>
                <a:sym typeface="Arial"/>
              </a:rPr>
              <a:t>, </a:t>
            </a:r>
            <a:r>
              <a:rPr dirty="0" err="1">
                <a:latin typeface="Arial"/>
                <a:ea typeface="Arial"/>
                <a:cs typeface="Arial"/>
                <a:sym typeface="Arial"/>
              </a:rPr>
              <a:t>isso</a:t>
            </a:r>
            <a:r>
              <a:rPr dirty="0">
                <a:latin typeface="Arial"/>
                <a:ea typeface="Arial"/>
                <a:cs typeface="Arial"/>
                <a:sym typeface="Arial"/>
              </a:rPr>
              <a:t> </a:t>
            </a:r>
            <a:r>
              <a:rPr dirty="0" err="1">
                <a:latin typeface="Arial"/>
                <a:ea typeface="Arial"/>
                <a:cs typeface="Arial"/>
                <a:sym typeface="Arial"/>
              </a:rPr>
              <a:t>sem</a:t>
            </a:r>
            <a:r>
              <a:rPr dirty="0">
                <a:latin typeface="Arial"/>
                <a:ea typeface="Arial"/>
                <a:cs typeface="Arial"/>
                <a:sym typeface="Arial"/>
              </a:rPr>
              <a:t> </a:t>
            </a:r>
            <a:r>
              <a:rPr dirty="0" err="1">
                <a:latin typeface="Arial"/>
                <a:ea typeface="Arial"/>
                <a:cs typeface="Arial"/>
                <a:sym typeface="Arial"/>
              </a:rPr>
              <a:t>contar</a:t>
            </a:r>
            <a:r>
              <a:rPr dirty="0">
                <a:latin typeface="Arial"/>
                <a:ea typeface="Arial"/>
                <a:cs typeface="Arial"/>
                <a:sym typeface="Arial"/>
              </a:rPr>
              <a:t> o </a:t>
            </a:r>
            <a:r>
              <a:rPr dirty="0" err="1">
                <a:latin typeface="Arial"/>
                <a:ea typeface="Arial"/>
                <a:cs typeface="Arial"/>
                <a:sym typeface="Arial"/>
              </a:rPr>
              <a:t>uso</a:t>
            </a:r>
            <a:r>
              <a:rPr dirty="0">
                <a:latin typeface="Arial"/>
                <a:ea typeface="Arial"/>
                <a:cs typeface="Arial"/>
                <a:sym typeface="Arial"/>
              </a:rPr>
              <a:t> “off-label” do bevacizumab </a:t>
            </a:r>
            <a:r>
              <a:rPr dirty="0" err="1">
                <a:latin typeface="Arial"/>
                <a:ea typeface="Arial"/>
                <a:cs typeface="Arial"/>
                <a:sym typeface="Arial"/>
              </a:rPr>
              <a:t>desde</a:t>
            </a:r>
            <a:r>
              <a:rPr dirty="0">
                <a:latin typeface="Arial"/>
                <a:ea typeface="Arial"/>
                <a:cs typeface="Arial"/>
                <a:sym typeface="Arial"/>
              </a:rPr>
              <a:t> 2005</a:t>
            </a:r>
            <a:r>
              <a:rPr baseline="31999" dirty="0">
                <a:latin typeface="Arial"/>
                <a:ea typeface="Arial"/>
                <a:cs typeface="Arial"/>
                <a:sym typeface="Arial"/>
              </a:rPr>
              <a:t>3,4</a:t>
            </a:r>
            <a:r>
              <a:rPr dirty="0">
                <a:latin typeface="Arial"/>
                <a:ea typeface="Arial"/>
                <a:cs typeface="Arial"/>
                <a:sym typeface="Arial"/>
              </a:rPr>
              <a:t>. </a:t>
            </a:r>
            <a:r>
              <a:rPr dirty="0" err="1">
                <a:latin typeface="Arial"/>
                <a:ea typeface="Arial"/>
                <a:cs typeface="Arial"/>
                <a:sym typeface="Arial"/>
              </a:rPr>
              <a:t>Novas</a:t>
            </a:r>
            <a:r>
              <a:rPr dirty="0">
                <a:latin typeface="Arial"/>
                <a:ea typeface="Arial"/>
                <a:cs typeface="Arial"/>
                <a:sym typeface="Arial"/>
              </a:rPr>
              <a:t> </a:t>
            </a:r>
            <a:r>
              <a:rPr dirty="0" err="1">
                <a:latin typeface="Arial"/>
                <a:ea typeface="Arial"/>
                <a:cs typeface="Arial"/>
                <a:sym typeface="Arial"/>
              </a:rPr>
              <a:t>substâncias</a:t>
            </a:r>
            <a:r>
              <a:rPr dirty="0">
                <a:latin typeface="Arial"/>
                <a:ea typeface="Arial"/>
                <a:cs typeface="Arial"/>
                <a:sym typeface="Arial"/>
              </a:rPr>
              <a:t> </a:t>
            </a:r>
            <a:r>
              <a:rPr dirty="0" err="1">
                <a:latin typeface="Arial"/>
                <a:ea typeface="Arial"/>
                <a:cs typeface="Arial"/>
                <a:sym typeface="Arial"/>
              </a:rPr>
              <a:t>foram</a:t>
            </a:r>
            <a:r>
              <a:rPr dirty="0">
                <a:latin typeface="Arial"/>
                <a:ea typeface="Arial"/>
                <a:cs typeface="Arial"/>
                <a:sym typeface="Arial"/>
              </a:rPr>
              <a:t> </a:t>
            </a:r>
            <a:r>
              <a:rPr dirty="0" err="1">
                <a:latin typeface="Arial"/>
                <a:ea typeface="Arial"/>
                <a:cs typeface="Arial"/>
                <a:sym typeface="Arial"/>
              </a:rPr>
              <a:t>desenvolvidas</a:t>
            </a:r>
            <a:r>
              <a:rPr dirty="0">
                <a:latin typeface="Arial"/>
                <a:ea typeface="Arial"/>
                <a:cs typeface="Arial"/>
                <a:sym typeface="Arial"/>
              </a:rPr>
              <a:t> e </a:t>
            </a:r>
            <a:r>
              <a:rPr dirty="0" err="1">
                <a:latin typeface="Arial"/>
                <a:ea typeface="Arial"/>
                <a:cs typeface="Arial"/>
                <a:sym typeface="Arial"/>
              </a:rPr>
              <a:t>cada</a:t>
            </a:r>
            <a:r>
              <a:rPr dirty="0">
                <a:latin typeface="Arial"/>
                <a:ea typeface="Arial"/>
                <a:cs typeface="Arial"/>
                <a:sym typeface="Arial"/>
              </a:rPr>
              <a:t> </a:t>
            </a:r>
            <a:r>
              <a:rPr dirty="0" err="1">
                <a:latin typeface="Arial"/>
                <a:ea typeface="Arial"/>
                <a:cs typeface="Arial"/>
                <a:sym typeface="Arial"/>
              </a:rPr>
              <a:t>vez</a:t>
            </a:r>
            <a:r>
              <a:rPr dirty="0">
                <a:latin typeface="Arial"/>
                <a:ea typeface="Arial"/>
                <a:cs typeface="Arial"/>
                <a:sym typeface="Arial"/>
              </a:rPr>
              <a:t> </a:t>
            </a:r>
            <a:r>
              <a:rPr dirty="0" err="1">
                <a:latin typeface="Arial"/>
                <a:ea typeface="Arial"/>
                <a:cs typeface="Arial"/>
                <a:sym typeface="Arial"/>
              </a:rPr>
              <a:t>mais</a:t>
            </a:r>
            <a:r>
              <a:rPr dirty="0">
                <a:latin typeface="Arial"/>
                <a:ea typeface="Arial"/>
                <a:cs typeface="Arial"/>
                <a:sym typeface="Arial"/>
              </a:rPr>
              <a:t> a </a:t>
            </a:r>
            <a:r>
              <a:rPr dirty="0" err="1">
                <a:latin typeface="Arial"/>
                <a:ea typeface="Arial"/>
                <a:cs typeface="Arial"/>
                <a:sym typeface="Arial"/>
              </a:rPr>
              <a:t>literatura</a:t>
            </a:r>
            <a:r>
              <a:rPr dirty="0">
                <a:latin typeface="Arial"/>
                <a:ea typeface="Arial"/>
                <a:cs typeface="Arial"/>
                <a:sym typeface="Arial"/>
              </a:rPr>
              <a:t> </a:t>
            </a:r>
            <a:r>
              <a:rPr dirty="0" err="1">
                <a:latin typeface="Arial"/>
                <a:ea typeface="Arial"/>
                <a:cs typeface="Arial"/>
                <a:sym typeface="Arial"/>
              </a:rPr>
              <a:t>demonstra</a:t>
            </a:r>
            <a:r>
              <a:rPr dirty="0">
                <a:latin typeface="Arial"/>
                <a:ea typeface="Arial"/>
                <a:cs typeface="Arial"/>
                <a:sym typeface="Arial"/>
              </a:rPr>
              <a:t> a </a:t>
            </a:r>
            <a:r>
              <a:rPr dirty="0" err="1">
                <a:latin typeface="Arial"/>
                <a:ea typeface="Arial"/>
                <a:cs typeface="Arial"/>
                <a:sym typeface="Arial"/>
              </a:rPr>
              <a:t>eficácia</a:t>
            </a:r>
            <a:r>
              <a:rPr dirty="0">
                <a:latin typeface="Arial"/>
                <a:ea typeface="Arial"/>
                <a:cs typeface="Arial"/>
                <a:sym typeface="Arial"/>
              </a:rPr>
              <a:t> de </a:t>
            </a:r>
            <a:r>
              <a:rPr dirty="0" err="1">
                <a:latin typeface="Arial"/>
                <a:ea typeface="Arial"/>
                <a:cs typeface="Arial"/>
                <a:sym typeface="Arial"/>
              </a:rPr>
              <a:t>alguns</a:t>
            </a:r>
            <a:r>
              <a:rPr dirty="0">
                <a:latin typeface="Arial"/>
                <a:ea typeface="Arial"/>
                <a:cs typeface="Arial"/>
                <a:sym typeface="Arial"/>
              </a:rPr>
              <a:t> </a:t>
            </a:r>
            <a:r>
              <a:rPr dirty="0" err="1">
                <a:latin typeface="Arial"/>
                <a:ea typeface="Arial"/>
                <a:cs typeface="Arial"/>
                <a:sym typeface="Arial"/>
              </a:rPr>
              <a:t>destes</a:t>
            </a:r>
            <a:r>
              <a:rPr dirty="0">
                <a:latin typeface="Arial"/>
                <a:ea typeface="Arial"/>
                <a:cs typeface="Arial"/>
                <a:sym typeface="Arial"/>
              </a:rPr>
              <a:t> </a:t>
            </a:r>
            <a:r>
              <a:rPr dirty="0" err="1">
                <a:latin typeface="Arial"/>
                <a:ea typeface="Arial"/>
                <a:cs typeface="Arial"/>
                <a:sym typeface="Arial"/>
              </a:rPr>
              <a:t>agentes</a:t>
            </a:r>
            <a:r>
              <a:rPr dirty="0">
                <a:latin typeface="Arial"/>
                <a:ea typeface="Arial"/>
                <a:cs typeface="Arial"/>
                <a:sym typeface="Arial"/>
              </a:rPr>
              <a:t> </a:t>
            </a:r>
            <a:r>
              <a:rPr dirty="0" err="1">
                <a:latin typeface="Arial"/>
                <a:ea typeface="Arial"/>
                <a:cs typeface="Arial"/>
                <a:sym typeface="Arial"/>
              </a:rPr>
              <a:t>como</a:t>
            </a:r>
            <a:r>
              <a:rPr dirty="0">
                <a:latin typeface="Arial"/>
                <a:ea typeface="Arial"/>
                <a:cs typeface="Arial"/>
                <a:sym typeface="Arial"/>
              </a:rPr>
              <a:t> o </a:t>
            </a:r>
            <a:r>
              <a:rPr dirty="0" err="1">
                <a:latin typeface="Arial"/>
                <a:ea typeface="Arial"/>
                <a:cs typeface="Arial"/>
                <a:sym typeface="Arial"/>
              </a:rPr>
              <a:t>Ranibizumab</a:t>
            </a:r>
            <a:r>
              <a:rPr dirty="0">
                <a:latin typeface="Arial"/>
                <a:ea typeface="Arial"/>
                <a:cs typeface="Arial"/>
                <a:sym typeface="Arial"/>
              </a:rPr>
              <a:t> e a </a:t>
            </a:r>
            <a:r>
              <a:rPr dirty="0" err="1">
                <a:latin typeface="Arial"/>
                <a:ea typeface="Arial"/>
                <a:cs typeface="Arial"/>
                <a:sym typeface="Arial"/>
              </a:rPr>
              <a:t>Triancinolona</a:t>
            </a:r>
            <a:r>
              <a:rPr dirty="0">
                <a:latin typeface="Arial"/>
                <a:ea typeface="Arial"/>
                <a:cs typeface="Arial"/>
                <a:sym typeface="Arial"/>
              </a:rPr>
              <a:t> </a:t>
            </a:r>
            <a:r>
              <a:rPr dirty="0" err="1">
                <a:latin typeface="Arial"/>
                <a:ea typeface="Arial"/>
                <a:cs typeface="Arial"/>
                <a:sym typeface="Arial"/>
              </a:rPr>
              <a:t>nos</a:t>
            </a:r>
            <a:r>
              <a:rPr dirty="0">
                <a:latin typeface="Arial"/>
                <a:ea typeface="Arial"/>
                <a:cs typeface="Arial"/>
                <a:sym typeface="Arial"/>
              </a:rPr>
              <a:t> </a:t>
            </a:r>
            <a:r>
              <a:rPr dirty="0" err="1">
                <a:latin typeface="Arial"/>
                <a:ea typeface="Arial"/>
                <a:cs typeface="Arial"/>
                <a:sym typeface="Arial"/>
              </a:rPr>
              <a:t>casos</a:t>
            </a:r>
            <a:r>
              <a:rPr dirty="0">
                <a:latin typeface="Arial"/>
                <a:ea typeface="Arial"/>
                <a:cs typeface="Arial"/>
                <a:sym typeface="Arial"/>
              </a:rPr>
              <a:t> de edema macular </a:t>
            </a:r>
            <a:r>
              <a:rPr dirty="0" err="1">
                <a:latin typeface="Arial"/>
                <a:ea typeface="Arial"/>
                <a:cs typeface="Arial"/>
                <a:sym typeface="Arial"/>
              </a:rPr>
              <a:t>após</a:t>
            </a:r>
            <a:r>
              <a:rPr dirty="0">
                <a:latin typeface="Arial"/>
                <a:ea typeface="Arial"/>
                <a:cs typeface="Arial"/>
                <a:sym typeface="Arial"/>
              </a:rPr>
              <a:t> </a:t>
            </a:r>
            <a:r>
              <a:rPr dirty="0" err="1">
                <a:latin typeface="Arial"/>
                <a:ea typeface="Arial"/>
                <a:cs typeface="Arial"/>
                <a:sym typeface="Arial"/>
              </a:rPr>
              <a:t>oclusão</a:t>
            </a:r>
            <a:r>
              <a:rPr dirty="0">
                <a:latin typeface="Arial"/>
                <a:ea typeface="Arial"/>
                <a:cs typeface="Arial"/>
                <a:sym typeface="Arial"/>
              </a:rPr>
              <a:t> de </a:t>
            </a:r>
            <a:r>
              <a:rPr dirty="0" err="1">
                <a:latin typeface="Arial"/>
                <a:ea typeface="Arial"/>
                <a:cs typeface="Arial"/>
                <a:sym typeface="Arial"/>
              </a:rPr>
              <a:t>veia</a:t>
            </a:r>
            <a:r>
              <a:rPr dirty="0">
                <a:latin typeface="Arial"/>
                <a:ea typeface="Arial"/>
                <a:cs typeface="Arial"/>
                <a:sym typeface="Arial"/>
              </a:rPr>
              <a:t> central da retina, </a:t>
            </a:r>
            <a:r>
              <a:rPr dirty="0" err="1">
                <a:latin typeface="Arial"/>
                <a:ea typeface="Arial"/>
                <a:cs typeface="Arial"/>
                <a:sym typeface="Arial"/>
              </a:rPr>
              <a:t>por</a:t>
            </a:r>
            <a:r>
              <a:rPr dirty="0">
                <a:latin typeface="Arial"/>
                <a:ea typeface="Arial"/>
                <a:cs typeface="Arial"/>
                <a:sym typeface="Arial"/>
              </a:rPr>
              <a:t> exemplo</a:t>
            </a:r>
            <a:r>
              <a:rPr baseline="31999" dirty="0">
                <a:latin typeface="Arial"/>
                <a:ea typeface="Arial"/>
                <a:cs typeface="Arial"/>
                <a:sym typeface="Arial"/>
              </a:rPr>
              <a:t>5,6</a:t>
            </a:r>
            <a:r>
              <a:rPr dirty="0">
                <a:latin typeface="Arial"/>
                <a:ea typeface="Arial"/>
                <a:cs typeface="Arial"/>
                <a:sym typeface="Arial"/>
              </a:rPr>
              <a:t>.</a:t>
            </a:r>
          </a:p>
          <a:p>
            <a:pPr algn="just" defTabSz="457200">
              <a:defRPr sz="1100">
                <a:solidFill>
                  <a:srgbClr val="000000"/>
                </a:solidFill>
                <a:uFill>
                  <a:solidFill>
                    <a:srgbClr val="000000"/>
                  </a:solidFill>
                </a:uFill>
              </a:defRPr>
            </a:pPr>
            <a:r>
              <a:rPr dirty="0">
                <a:latin typeface="Arial"/>
                <a:ea typeface="Arial"/>
                <a:cs typeface="Arial"/>
                <a:sym typeface="Arial"/>
              </a:rPr>
              <a:t>Com a </a:t>
            </a:r>
            <a:r>
              <a:rPr dirty="0" err="1">
                <a:latin typeface="Arial"/>
                <a:ea typeface="Arial"/>
                <a:cs typeface="Arial"/>
                <a:sym typeface="Arial"/>
              </a:rPr>
              <a:t>disseminação</a:t>
            </a:r>
            <a:r>
              <a:rPr dirty="0">
                <a:latin typeface="Arial"/>
                <a:ea typeface="Arial"/>
                <a:cs typeface="Arial"/>
                <a:sym typeface="Arial"/>
              </a:rPr>
              <a:t> da </a:t>
            </a:r>
            <a:r>
              <a:rPr dirty="0" err="1">
                <a:latin typeface="Arial"/>
                <a:ea typeface="Arial"/>
                <a:cs typeface="Arial"/>
                <a:sym typeface="Arial"/>
              </a:rPr>
              <a:t>injeção</a:t>
            </a:r>
            <a:r>
              <a:rPr dirty="0">
                <a:latin typeface="Arial"/>
                <a:ea typeface="Arial"/>
                <a:cs typeface="Arial"/>
                <a:sym typeface="Arial"/>
              </a:rPr>
              <a:t> </a:t>
            </a:r>
            <a:r>
              <a:rPr dirty="0" err="1">
                <a:latin typeface="Arial"/>
                <a:ea typeface="Arial"/>
                <a:cs typeface="Arial"/>
                <a:sym typeface="Arial"/>
              </a:rPr>
              <a:t>intravítrea</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redor</a:t>
            </a:r>
            <a:r>
              <a:rPr dirty="0">
                <a:latin typeface="Arial"/>
                <a:ea typeface="Arial"/>
                <a:cs typeface="Arial"/>
                <a:sym typeface="Arial"/>
              </a:rPr>
              <a:t> do </a:t>
            </a:r>
            <a:r>
              <a:rPr dirty="0" err="1">
                <a:latin typeface="Arial"/>
                <a:ea typeface="Arial"/>
                <a:cs typeface="Arial"/>
                <a:sym typeface="Arial"/>
              </a:rPr>
              <a:t>mundo</a:t>
            </a:r>
            <a:r>
              <a:rPr dirty="0">
                <a:latin typeface="Arial"/>
                <a:ea typeface="Arial"/>
                <a:cs typeface="Arial"/>
                <a:sym typeface="Arial"/>
              </a:rPr>
              <a:t> e </a:t>
            </a:r>
            <a:r>
              <a:rPr dirty="0" err="1">
                <a:latin typeface="Arial"/>
                <a:ea typeface="Arial"/>
                <a:cs typeface="Arial"/>
                <a:sym typeface="Arial"/>
              </a:rPr>
              <a:t>sua</a:t>
            </a:r>
            <a:r>
              <a:rPr dirty="0">
                <a:latin typeface="Arial"/>
                <a:ea typeface="Arial"/>
                <a:cs typeface="Arial"/>
                <a:sym typeface="Arial"/>
              </a:rPr>
              <a:t> </a:t>
            </a:r>
            <a:r>
              <a:rPr dirty="0" err="1">
                <a:latin typeface="Arial"/>
                <a:ea typeface="Arial"/>
                <a:cs typeface="Arial"/>
                <a:sym typeface="Arial"/>
              </a:rPr>
              <a:t>consagração</a:t>
            </a:r>
            <a:r>
              <a:rPr dirty="0">
                <a:latin typeface="Arial"/>
                <a:ea typeface="Arial"/>
                <a:cs typeface="Arial"/>
                <a:sym typeface="Arial"/>
              </a:rPr>
              <a:t> pela </a:t>
            </a:r>
            <a:r>
              <a:rPr dirty="0" err="1">
                <a:latin typeface="Arial"/>
                <a:ea typeface="Arial"/>
                <a:cs typeface="Arial"/>
                <a:sym typeface="Arial"/>
              </a:rPr>
              <a:t>comunidade</a:t>
            </a:r>
            <a:r>
              <a:rPr dirty="0">
                <a:latin typeface="Arial"/>
                <a:ea typeface="Arial"/>
                <a:cs typeface="Arial"/>
                <a:sym typeface="Arial"/>
              </a:rPr>
              <a:t> </a:t>
            </a:r>
            <a:r>
              <a:rPr dirty="0" err="1">
                <a:latin typeface="Arial"/>
                <a:ea typeface="Arial"/>
                <a:cs typeface="Arial"/>
                <a:sym typeface="Arial"/>
              </a:rPr>
              <a:t>oftalmológica</a:t>
            </a:r>
            <a:r>
              <a:rPr dirty="0">
                <a:latin typeface="Arial"/>
                <a:ea typeface="Arial"/>
                <a:cs typeface="Arial"/>
                <a:sym typeface="Arial"/>
              </a:rPr>
              <a:t> </a:t>
            </a:r>
            <a:r>
              <a:rPr dirty="0" err="1">
                <a:latin typeface="Arial"/>
                <a:ea typeface="Arial"/>
                <a:cs typeface="Arial"/>
                <a:sym typeface="Arial"/>
              </a:rPr>
              <a:t>mundial</a:t>
            </a:r>
            <a:r>
              <a:rPr dirty="0">
                <a:latin typeface="Arial"/>
                <a:ea typeface="Arial"/>
                <a:cs typeface="Arial"/>
                <a:sym typeface="Arial"/>
              </a:rPr>
              <a:t>, </a:t>
            </a:r>
            <a:r>
              <a:rPr dirty="0" err="1">
                <a:latin typeface="Arial"/>
                <a:ea typeface="Arial"/>
                <a:cs typeface="Arial"/>
                <a:sym typeface="Arial"/>
              </a:rPr>
              <a:t>iniciou</a:t>
            </a:r>
            <a:r>
              <a:rPr dirty="0">
                <a:latin typeface="Arial"/>
                <a:ea typeface="Arial"/>
                <a:cs typeface="Arial"/>
                <a:sym typeface="Arial"/>
              </a:rPr>
              <a:t>-se, </a:t>
            </a:r>
            <a:r>
              <a:rPr dirty="0" err="1">
                <a:latin typeface="Arial"/>
                <a:ea typeface="Arial"/>
                <a:cs typeface="Arial"/>
                <a:sym typeface="Arial"/>
              </a:rPr>
              <a:t>então</a:t>
            </a:r>
            <a:r>
              <a:rPr dirty="0">
                <a:latin typeface="Arial"/>
                <a:ea typeface="Arial"/>
                <a:cs typeface="Arial"/>
                <a:sym typeface="Arial"/>
              </a:rPr>
              <a:t>, a </a:t>
            </a:r>
            <a:r>
              <a:rPr dirty="0" err="1">
                <a:latin typeface="Arial"/>
                <a:ea typeface="Arial"/>
                <a:cs typeface="Arial"/>
                <a:sym typeface="Arial"/>
              </a:rPr>
              <a:t>discussão</a:t>
            </a:r>
            <a:r>
              <a:rPr dirty="0">
                <a:latin typeface="Arial"/>
                <a:ea typeface="Arial"/>
                <a:cs typeface="Arial"/>
                <a:sym typeface="Arial"/>
              </a:rPr>
              <a:t> </a:t>
            </a:r>
            <a:r>
              <a:rPr dirty="0" err="1">
                <a:latin typeface="Arial"/>
                <a:ea typeface="Arial"/>
                <a:cs typeface="Arial"/>
                <a:sym typeface="Arial"/>
              </a:rPr>
              <a:t>acerca</a:t>
            </a:r>
            <a:r>
              <a:rPr dirty="0">
                <a:latin typeface="Arial"/>
                <a:ea typeface="Arial"/>
                <a:cs typeface="Arial"/>
                <a:sym typeface="Arial"/>
              </a:rPr>
              <a:t> das </a:t>
            </a:r>
            <a:r>
              <a:rPr dirty="0" err="1">
                <a:latin typeface="Arial"/>
                <a:ea typeface="Arial"/>
                <a:cs typeface="Arial"/>
                <a:sym typeface="Arial"/>
              </a:rPr>
              <a:t>complicações</a:t>
            </a:r>
            <a:r>
              <a:rPr dirty="0">
                <a:latin typeface="Arial"/>
                <a:ea typeface="Arial"/>
                <a:cs typeface="Arial"/>
                <a:sym typeface="Arial"/>
              </a:rPr>
              <a:t> </a:t>
            </a:r>
            <a:r>
              <a:rPr dirty="0" err="1">
                <a:latin typeface="Arial"/>
                <a:ea typeface="Arial"/>
                <a:cs typeface="Arial"/>
                <a:sym typeface="Arial"/>
              </a:rPr>
              <a:t>dessa</a:t>
            </a:r>
            <a:r>
              <a:rPr dirty="0">
                <a:latin typeface="Arial"/>
                <a:ea typeface="Arial"/>
                <a:cs typeface="Arial"/>
                <a:sym typeface="Arial"/>
              </a:rPr>
              <a:t> nova </a:t>
            </a:r>
            <a:r>
              <a:rPr dirty="0" err="1">
                <a:latin typeface="Arial"/>
                <a:ea typeface="Arial"/>
                <a:cs typeface="Arial"/>
                <a:sym typeface="Arial"/>
              </a:rPr>
              <a:t>ferramenta</a:t>
            </a:r>
            <a:r>
              <a:rPr dirty="0">
                <a:latin typeface="Arial"/>
                <a:ea typeface="Arial"/>
                <a:cs typeface="Arial"/>
                <a:sym typeface="Arial"/>
              </a:rPr>
              <a:t> </a:t>
            </a:r>
            <a:r>
              <a:rPr dirty="0" err="1">
                <a:latin typeface="Arial"/>
                <a:ea typeface="Arial"/>
                <a:cs typeface="Arial"/>
                <a:sym typeface="Arial"/>
              </a:rPr>
              <a:t>terapêutica</a:t>
            </a:r>
            <a:r>
              <a:rPr dirty="0">
                <a:latin typeface="Arial"/>
                <a:ea typeface="Arial"/>
                <a:cs typeface="Arial"/>
                <a:sym typeface="Arial"/>
              </a:rPr>
              <a:t>. </a:t>
            </a:r>
            <a:r>
              <a:rPr dirty="0" err="1">
                <a:latin typeface="Arial"/>
                <a:ea typeface="Arial"/>
                <a:cs typeface="Arial"/>
                <a:sym typeface="Arial"/>
              </a:rPr>
              <a:t>Dentre</a:t>
            </a:r>
            <a:r>
              <a:rPr dirty="0">
                <a:latin typeface="Arial"/>
                <a:ea typeface="Arial"/>
                <a:cs typeface="Arial"/>
                <a:sym typeface="Arial"/>
              </a:rPr>
              <a:t> as </a:t>
            </a:r>
            <a:r>
              <a:rPr dirty="0" err="1">
                <a:latin typeface="Arial"/>
                <a:ea typeface="Arial"/>
                <a:cs typeface="Arial"/>
                <a:sym typeface="Arial"/>
              </a:rPr>
              <a:t>complicações</a:t>
            </a:r>
            <a:r>
              <a:rPr dirty="0">
                <a:latin typeface="Arial"/>
                <a:ea typeface="Arial"/>
                <a:cs typeface="Arial"/>
                <a:sym typeface="Arial"/>
              </a:rPr>
              <a:t> </a:t>
            </a:r>
            <a:r>
              <a:rPr dirty="0" err="1">
                <a:latin typeface="Arial"/>
                <a:ea typeface="Arial"/>
                <a:cs typeface="Arial"/>
                <a:sym typeface="Arial"/>
              </a:rPr>
              <a:t>há</a:t>
            </a:r>
            <a:r>
              <a:rPr dirty="0">
                <a:latin typeface="Arial"/>
                <a:ea typeface="Arial"/>
                <a:cs typeface="Arial"/>
                <a:sym typeface="Arial"/>
              </a:rPr>
              <a:t> o </a:t>
            </a:r>
            <a:r>
              <a:rPr dirty="0" err="1">
                <a:latin typeface="Arial"/>
                <a:ea typeface="Arial"/>
                <a:cs typeface="Arial"/>
                <a:sym typeface="Arial"/>
              </a:rPr>
              <a:t>descolamento</a:t>
            </a:r>
            <a:r>
              <a:rPr dirty="0">
                <a:latin typeface="Arial"/>
                <a:ea typeface="Arial"/>
                <a:cs typeface="Arial"/>
                <a:sym typeface="Arial"/>
              </a:rPr>
              <a:t> de retina </a:t>
            </a:r>
            <a:r>
              <a:rPr dirty="0" err="1">
                <a:latin typeface="Arial"/>
                <a:ea typeface="Arial"/>
                <a:cs typeface="Arial"/>
                <a:sym typeface="Arial"/>
              </a:rPr>
              <a:t>regmatogênico</a:t>
            </a:r>
            <a:r>
              <a:rPr dirty="0">
                <a:latin typeface="Arial"/>
                <a:ea typeface="Arial"/>
                <a:cs typeface="Arial"/>
                <a:sym typeface="Arial"/>
              </a:rPr>
              <a:t> com </a:t>
            </a:r>
            <a:r>
              <a:rPr dirty="0" err="1">
                <a:latin typeface="Arial"/>
                <a:ea typeface="Arial"/>
                <a:cs typeface="Arial"/>
                <a:sym typeface="Arial"/>
              </a:rPr>
              <a:t>incidência</a:t>
            </a:r>
            <a:r>
              <a:rPr dirty="0">
                <a:latin typeface="Arial"/>
                <a:ea typeface="Arial"/>
                <a:cs typeface="Arial"/>
                <a:sym typeface="Arial"/>
              </a:rPr>
              <a:t> de </a:t>
            </a:r>
            <a:r>
              <a:rPr dirty="0" err="1">
                <a:latin typeface="Arial"/>
                <a:ea typeface="Arial"/>
                <a:cs typeface="Arial"/>
                <a:sym typeface="Arial"/>
              </a:rPr>
              <a:t>até</a:t>
            </a:r>
            <a:r>
              <a:rPr dirty="0">
                <a:latin typeface="Arial"/>
                <a:ea typeface="Arial"/>
                <a:cs typeface="Arial"/>
                <a:sym typeface="Arial"/>
              </a:rPr>
              <a:t> 0.45% e </a:t>
            </a:r>
            <a:r>
              <a:rPr dirty="0" err="1">
                <a:latin typeface="Arial"/>
                <a:ea typeface="Arial"/>
                <a:cs typeface="Arial"/>
                <a:sym typeface="Arial"/>
              </a:rPr>
              <a:t>dentre</a:t>
            </a:r>
            <a:r>
              <a:rPr dirty="0">
                <a:latin typeface="Arial"/>
                <a:ea typeface="Arial"/>
                <a:cs typeface="Arial"/>
                <a:sym typeface="Arial"/>
              </a:rPr>
              <a:t> </a:t>
            </a:r>
            <a:r>
              <a:rPr dirty="0" err="1">
                <a:latin typeface="Arial"/>
                <a:ea typeface="Arial"/>
                <a:cs typeface="Arial"/>
                <a:sym typeface="Arial"/>
              </a:rPr>
              <a:t>os</a:t>
            </a:r>
            <a:r>
              <a:rPr dirty="0">
                <a:latin typeface="Arial"/>
                <a:ea typeface="Arial"/>
                <a:cs typeface="Arial"/>
                <a:sym typeface="Arial"/>
              </a:rPr>
              <a:t> </a:t>
            </a:r>
            <a:r>
              <a:rPr dirty="0" err="1">
                <a:latin typeface="Arial"/>
                <a:ea typeface="Arial"/>
                <a:cs typeface="Arial"/>
                <a:sym typeface="Arial"/>
              </a:rPr>
              <a:t>mais</a:t>
            </a:r>
            <a:r>
              <a:rPr dirty="0">
                <a:latin typeface="Arial"/>
                <a:ea typeface="Arial"/>
                <a:cs typeface="Arial"/>
                <a:sym typeface="Arial"/>
              </a:rPr>
              <a:t> </a:t>
            </a:r>
            <a:r>
              <a:rPr dirty="0" err="1">
                <a:latin typeface="Arial"/>
                <a:ea typeface="Arial"/>
                <a:cs typeface="Arial"/>
                <a:sym typeface="Arial"/>
              </a:rPr>
              <a:t>comuns</a:t>
            </a:r>
            <a:r>
              <a:rPr dirty="0">
                <a:latin typeface="Arial"/>
                <a:ea typeface="Arial"/>
                <a:cs typeface="Arial"/>
                <a:sym typeface="Arial"/>
              </a:rPr>
              <a:t> </a:t>
            </a:r>
            <a:r>
              <a:rPr dirty="0" err="1">
                <a:latin typeface="Arial"/>
                <a:ea typeface="Arial"/>
                <a:cs typeface="Arial"/>
                <a:sym typeface="Arial"/>
              </a:rPr>
              <a:t>temos</a:t>
            </a:r>
            <a:r>
              <a:rPr dirty="0">
                <a:latin typeface="Arial"/>
                <a:ea typeface="Arial"/>
                <a:cs typeface="Arial"/>
                <a:sym typeface="Arial"/>
              </a:rPr>
              <a:t> a </a:t>
            </a:r>
            <a:r>
              <a:rPr dirty="0" err="1">
                <a:latin typeface="Arial"/>
                <a:ea typeface="Arial"/>
                <a:cs typeface="Arial"/>
                <a:sym typeface="Arial"/>
              </a:rPr>
              <a:t>inflamação</a:t>
            </a:r>
            <a:r>
              <a:rPr dirty="0">
                <a:latin typeface="Arial"/>
                <a:ea typeface="Arial"/>
                <a:cs typeface="Arial"/>
                <a:sym typeface="Arial"/>
              </a:rPr>
              <a:t> intraocular </a:t>
            </a:r>
            <a:r>
              <a:rPr dirty="0" err="1">
                <a:latin typeface="Arial"/>
                <a:ea typeface="Arial"/>
                <a:cs typeface="Arial"/>
                <a:sym typeface="Arial"/>
              </a:rPr>
              <a:t>aguda</a:t>
            </a:r>
            <a:r>
              <a:rPr dirty="0">
                <a:latin typeface="Arial"/>
                <a:ea typeface="Arial"/>
                <a:cs typeface="Arial"/>
                <a:sym typeface="Arial"/>
              </a:rPr>
              <a:t> e a </a:t>
            </a:r>
            <a:r>
              <a:rPr dirty="0" err="1">
                <a:latin typeface="Arial"/>
                <a:ea typeface="Arial"/>
                <a:cs typeface="Arial"/>
                <a:sym typeface="Arial"/>
              </a:rPr>
              <a:t>tão</a:t>
            </a:r>
            <a:r>
              <a:rPr dirty="0">
                <a:latin typeface="Arial"/>
                <a:ea typeface="Arial"/>
                <a:cs typeface="Arial"/>
                <a:sym typeface="Arial"/>
              </a:rPr>
              <a:t> </a:t>
            </a:r>
            <a:r>
              <a:rPr dirty="0" err="1">
                <a:latin typeface="Arial"/>
                <a:ea typeface="Arial"/>
                <a:cs typeface="Arial"/>
                <a:sym typeface="Arial"/>
              </a:rPr>
              <a:t>temida</a:t>
            </a:r>
            <a:r>
              <a:rPr dirty="0">
                <a:latin typeface="Arial"/>
                <a:ea typeface="Arial"/>
                <a:cs typeface="Arial"/>
                <a:sym typeface="Arial"/>
              </a:rPr>
              <a:t> </a:t>
            </a:r>
            <a:r>
              <a:rPr dirty="0" err="1">
                <a:latin typeface="Arial"/>
                <a:ea typeface="Arial"/>
                <a:cs typeface="Arial"/>
                <a:sym typeface="Arial"/>
              </a:rPr>
              <a:t>endoftalmite</a:t>
            </a:r>
            <a:r>
              <a:rPr dirty="0">
                <a:latin typeface="Arial"/>
                <a:ea typeface="Arial"/>
                <a:cs typeface="Arial"/>
                <a:sym typeface="Arial"/>
              </a:rPr>
              <a:t>, que </a:t>
            </a:r>
            <a:r>
              <a:rPr dirty="0" err="1">
                <a:latin typeface="Arial"/>
                <a:ea typeface="Arial"/>
                <a:cs typeface="Arial"/>
                <a:sym typeface="Arial"/>
              </a:rPr>
              <a:t>pode</a:t>
            </a:r>
            <a:r>
              <a:rPr dirty="0">
                <a:latin typeface="Arial"/>
                <a:ea typeface="Arial"/>
                <a:cs typeface="Arial"/>
                <a:sym typeface="Arial"/>
              </a:rPr>
              <a:t> </a:t>
            </a:r>
            <a:r>
              <a:rPr dirty="0" err="1">
                <a:latin typeface="Arial"/>
                <a:ea typeface="Arial"/>
                <a:cs typeface="Arial"/>
                <a:sym typeface="Arial"/>
              </a:rPr>
              <a:t>chegar</a:t>
            </a:r>
            <a:r>
              <a:rPr dirty="0">
                <a:latin typeface="Arial"/>
                <a:ea typeface="Arial"/>
                <a:cs typeface="Arial"/>
                <a:sym typeface="Arial"/>
              </a:rPr>
              <a:t> a 1% de </a:t>
            </a:r>
            <a:r>
              <a:rPr dirty="0" err="1">
                <a:latin typeface="Arial"/>
                <a:ea typeface="Arial"/>
                <a:cs typeface="Arial"/>
                <a:sym typeface="Arial"/>
              </a:rPr>
              <a:t>incidência</a:t>
            </a:r>
            <a:r>
              <a:rPr dirty="0">
                <a:latin typeface="Arial"/>
                <a:ea typeface="Arial"/>
                <a:cs typeface="Arial"/>
                <a:sym typeface="Arial"/>
              </a:rPr>
              <a:t> </a:t>
            </a:r>
            <a:r>
              <a:rPr baseline="31999" dirty="0">
                <a:latin typeface="Arial"/>
                <a:ea typeface="Arial"/>
                <a:cs typeface="Arial"/>
                <a:sym typeface="Arial"/>
              </a:rPr>
              <a:t>7-16</a:t>
            </a:r>
            <a:r>
              <a:rPr dirty="0">
                <a:latin typeface="Arial"/>
                <a:ea typeface="Arial"/>
                <a:cs typeface="Arial"/>
                <a:sym typeface="Arial"/>
              </a:rPr>
              <a:t>. </a:t>
            </a:r>
            <a:r>
              <a:rPr dirty="0" err="1">
                <a:latin typeface="Arial"/>
                <a:ea typeface="Arial"/>
                <a:cs typeface="Arial"/>
                <a:sym typeface="Arial"/>
              </a:rPr>
              <a:t>Diferente</a:t>
            </a:r>
            <a:r>
              <a:rPr dirty="0">
                <a:latin typeface="Arial"/>
                <a:ea typeface="Arial"/>
                <a:cs typeface="Arial"/>
                <a:sym typeface="Arial"/>
              </a:rPr>
              <a:t> da </a:t>
            </a:r>
            <a:r>
              <a:rPr dirty="0" err="1">
                <a:latin typeface="Arial"/>
                <a:ea typeface="Arial"/>
                <a:cs typeface="Arial"/>
                <a:sym typeface="Arial"/>
              </a:rPr>
              <a:t>cirurgia</a:t>
            </a:r>
            <a:r>
              <a:rPr dirty="0">
                <a:latin typeface="Arial"/>
                <a:ea typeface="Arial"/>
                <a:cs typeface="Arial"/>
                <a:sym typeface="Arial"/>
              </a:rPr>
              <a:t> de </a:t>
            </a:r>
            <a:r>
              <a:rPr dirty="0" err="1">
                <a:latin typeface="Arial"/>
                <a:ea typeface="Arial"/>
                <a:cs typeface="Arial"/>
                <a:sym typeface="Arial"/>
              </a:rPr>
              <a:t>catarata</a:t>
            </a:r>
            <a:r>
              <a:rPr dirty="0">
                <a:latin typeface="Arial"/>
                <a:ea typeface="Arial"/>
                <a:cs typeface="Arial"/>
                <a:sym typeface="Arial"/>
              </a:rPr>
              <a:t> </a:t>
            </a:r>
            <a:r>
              <a:rPr dirty="0" err="1">
                <a:latin typeface="Arial"/>
                <a:ea typeface="Arial"/>
                <a:cs typeface="Arial"/>
                <a:sym typeface="Arial"/>
              </a:rPr>
              <a:t>em</a:t>
            </a:r>
            <a:r>
              <a:rPr dirty="0">
                <a:latin typeface="Arial"/>
                <a:ea typeface="Arial"/>
                <a:cs typeface="Arial"/>
                <a:sym typeface="Arial"/>
              </a:rPr>
              <a:t> que se tem </a:t>
            </a:r>
            <a:r>
              <a:rPr dirty="0" err="1">
                <a:latin typeface="Arial"/>
                <a:ea typeface="Arial"/>
                <a:cs typeface="Arial"/>
                <a:sym typeface="Arial"/>
              </a:rPr>
              <a:t>estudos</a:t>
            </a:r>
            <a:r>
              <a:rPr dirty="0">
                <a:latin typeface="Arial"/>
                <a:ea typeface="Arial"/>
                <a:cs typeface="Arial"/>
                <a:sym typeface="Arial"/>
              </a:rPr>
              <a:t> </a:t>
            </a:r>
            <a:r>
              <a:rPr dirty="0" err="1">
                <a:latin typeface="Arial"/>
                <a:ea typeface="Arial"/>
                <a:cs typeface="Arial"/>
                <a:sym typeface="Arial"/>
              </a:rPr>
              <a:t>clínicos</a:t>
            </a:r>
            <a:r>
              <a:rPr dirty="0">
                <a:latin typeface="Arial"/>
                <a:ea typeface="Arial"/>
                <a:cs typeface="Arial"/>
                <a:sym typeface="Arial"/>
              </a:rPr>
              <a:t> </a:t>
            </a:r>
            <a:r>
              <a:rPr dirty="0" err="1">
                <a:latin typeface="Arial"/>
                <a:ea typeface="Arial"/>
                <a:cs typeface="Arial"/>
                <a:sym typeface="Arial"/>
              </a:rPr>
              <a:t>randomizados</a:t>
            </a:r>
            <a:r>
              <a:rPr dirty="0">
                <a:latin typeface="Arial"/>
                <a:ea typeface="Arial"/>
                <a:cs typeface="Arial"/>
                <a:sym typeface="Arial"/>
              </a:rPr>
              <a:t> </a:t>
            </a:r>
            <a:r>
              <a:rPr dirty="0" err="1">
                <a:latin typeface="Arial"/>
                <a:ea typeface="Arial"/>
                <a:cs typeface="Arial"/>
                <a:sym typeface="Arial"/>
              </a:rPr>
              <a:t>comprovando</a:t>
            </a:r>
            <a:r>
              <a:rPr dirty="0">
                <a:latin typeface="Arial"/>
                <a:ea typeface="Arial"/>
                <a:cs typeface="Arial"/>
                <a:sym typeface="Arial"/>
              </a:rPr>
              <a:t> o </a:t>
            </a:r>
            <a:r>
              <a:rPr dirty="0" err="1">
                <a:latin typeface="Arial"/>
                <a:ea typeface="Arial"/>
                <a:cs typeface="Arial"/>
                <a:sym typeface="Arial"/>
              </a:rPr>
              <a:t>benefício</a:t>
            </a:r>
            <a:r>
              <a:rPr dirty="0">
                <a:latin typeface="Arial"/>
                <a:ea typeface="Arial"/>
                <a:cs typeface="Arial"/>
                <a:sym typeface="Arial"/>
              </a:rPr>
              <a:t> da </a:t>
            </a:r>
            <a:r>
              <a:rPr dirty="0" err="1">
                <a:latin typeface="Arial"/>
                <a:ea typeface="Arial"/>
                <a:cs typeface="Arial"/>
                <a:sym typeface="Arial"/>
              </a:rPr>
              <a:t>antibioticoprofilaxia</a:t>
            </a:r>
            <a:r>
              <a:rPr dirty="0">
                <a:latin typeface="Arial"/>
                <a:ea typeface="Arial"/>
                <a:cs typeface="Arial"/>
                <a:sym typeface="Arial"/>
              </a:rPr>
              <a:t> </a:t>
            </a:r>
            <a:r>
              <a:rPr dirty="0" err="1">
                <a:latin typeface="Arial"/>
                <a:ea typeface="Arial"/>
                <a:cs typeface="Arial"/>
                <a:sym typeface="Arial"/>
              </a:rPr>
              <a:t>pós</a:t>
            </a:r>
            <a:r>
              <a:rPr dirty="0">
                <a:latin typeface="Arial"/>
                <a:ea typeface="Arial"/>
                <a:cs typeface="Arial"/>
                <a:sym typeface="Arial"/>
              </a:rPr>
              <a:t> </a:t>
            </a:r>
            <a:r>
              <a:rPr dirty="0" err="1">
                <a:latin typeface="Arial"/>
                <a:ea typeface="Arial"/>
                <a:cs typeface="Arial"/>
                <a:sym typeface="Arial"/>
              </a:rPr>
              <a:t>operatória</a:t>
            </a:r>
            <a:r>
              <a:rPr dirty="0">
                <a:latin typeface="Arial"/>
                <a:ea typeface="Arial"/>
                <a:cs typeface="Arial"/>
                <a:sym typeface="Arial"/>
              </a:rPr>
              <a:t>, </a:t>
            </a:r>
            <a:r>
              <a:rPr dirty="0" err="1">
                <a:latin typeface="Arial"/>
                <a:ea typeface="Arial"/>
                <a:cs typeface="Arial"/>
                <a:sym typeface="Arial"/>
              </a:rPr>
              <a:t>como</a:t>
            </a:r>
            <a:r>
              <a:rPr dirty="0">
                <a:latin typeface="Arial"/>
                <a:ea typeface="Arial"/>
                <a:cs typeface="Arial"/>
                <a:sym typeface="Arial"/>
              </a:rPr>
              <a:t> o </a:t>
            </a:r>
            <a:r>
              <a:rPr dirty="0" err="1">
                <a:latin typeface="Arial"/>
                <a:ea typeface="Arial"/>
                <a:cs typeface="Arial"/>
                <a:sym typeface="Arial"/>
              </a:rPr>
              <a:t>elaborado</a:t>
            </a:r>
            <a:r>
              <a:rPr dirty="0">
                <a:latin typeface="Arial"/>
                <a:ea typeface="Arial"/>
                <a:cs typeface="Arial"/>
                <a:sym typeface="Arial"/>
              </a:rPr>
              <a:t> pela </a:t>
            </a:r>
            <a:r>
              <a:rPr dirty="0" err="1">
                <a:latin typeface="Arial"/>
                <a:ea typeface="Arial"/>
                <a:cs typeface="Arial"/>
                <a:sym typeface="Arial"/>
              </a:rPr>
              <a:t>Sociedade</a:t>
            </a:r>
            <a:r>
              <a:rPr dirty="0">
                <a:latin typeface="Arial"/>
                <a:ea typeface="Arial"/>
                <a:cs typeface="Arial"/>
                <a:sym typeface="Arial"/>
              </a:rPr>
              <a:t> </a:t>
            </a:r>
            <a:r>
              <a:rPr dirty="0" err="1">
                <a:latin typeface="Arial"/>
                <a:ea typeface="Arial"/>
                <a:cs typeface="Arial"/>
                <a:sym typeface="Arial"/>
              </a:rPr>
              <a:t>Europeia</a:t>
            </a:r>
            <a:r>
              <a:rPr dirty="0">
                <a:latin typeface="Arial"/>
                <a:ea typeface="Arial"/>
                <a:cs typeface="Arial"/>
                <a:sym typeface="Arial"/>
              </a:rPr>
              <a:t> de </a:t>
            </a:r>
            <a:r>
              <a:rPr dirty="0" err="1">
                <a:latin typeface="Arial"/>
                <a:ea typeface="Arial"/>
                <a:cs typeface="Arial"/>
                <a:sym typeface="Arial"/>
              </a:rPr>
              <a:t>Cirurgia</a:t>
            </a:r>
            <a:r>
              <a:rPr dirty="0">
                <a:latin typeface="Arial"/>
                <a:ea typeface="Arial"/>
                <a:cs typeface="Arial"/>
                <a:sym typeface="Arial"/>
              </a:rPr>
              <a:t> </a:t>
            </a:r>
            <a:r>
              <a:rPr dirty="0" err="1">
                <a:latin typeface="Arial"/>
                <a:ea typeface="Arial"/>
                <a:cs typeface="Arial"/>
                <a:sym typeface="Arial"/>
              </a:rPr>
              <a:t>Refrativa</a:t>
            </a:r>
            <a:r>
              <a:rPr dirty="0">
                <a:latin typeface="Arial"/>
                <a:ea typeface="Arial"/>
                <a:cs typeface="Arial"/>
                <a:sym typeface="Arial"/>
              </a:rPr>
              <a:t> e </a:t>
            </a:r>
            <a:r>
              <a:rPr dirty="0" err="1">
                <a:latin typeface="Arial"/>
                <a:ea typeface="Arial"/>
                <a:cs typeface="Arial"/>
                <a:sym typeface="Arial"/>
              </a:rPr>
              <a:t>Catarata</a:t>
            </a:r>
            <a:r>
              <a:rPr dirty="0">
                <a:latin typeface="Arial"/>
                <a:ea typeface="Arial"/>
                <a:cs typeface="Arial"/>
                <a:sym typeface="Arial"/>
              </a:rPr>
              <a:t>, para o </a:t>
            </a:r>
            <a:r>
              <a:rPr dirty="0" err="1">
                <a:latin typeface="Arial"/>
                <a:ea typeface="Arial"/>
                <a:cs typeface="Arial"/>
                <a:sym typeface="Arial"/>
              </a:rPr>
              <a:t>uso</a:t>
            </a:r>
            <a:r>
              <a:rPr dirty="0">
                <a:latin typeface="Arial"/>
                <a:ea typeface="Arial"/>
                <a:cs typeface="Arial"/>
                <a:sym typeface="Arial"/>
              </a:rPr>
              <a:t> de </a:t>
            </a:r>
            <a:r>
              <a:rPr dirty="0" err="1">
                <a:latin typeface="Arial"/>
                <a:ea typeface="Arial"/>
                <a:cs typeface="Arial"/>
                <a:sym typeface="Arial"/>
              </a:rPr>
              <a:t>antibióticos</a:t>
            </a:r>
            <a:r>
              <a:rPr dirty="0">
                <a:latin typeface="Arial"/>
                <a:ea typeface="Arial"/>
                <a:cs typeface="Arial"/>
                <a:sym typeface="Arial"/>
              </a:rPr>
              <a:t> </a:t>
            </a:r>
            <a:r>
              <a:rPr dirty="0" err="1">
                <a:latin typeface="Arial"/>
                <a:ea typeface="Arial"/>
                <a:cs typeface="Arial"/>
                <a:sym typeface="Arial"/>
              </a:rPr>
              <a:t>tópicos</a:t>
            </a:r>
            <a:r>
              <a:rPr dirty="0">
                <a:latin typeface="Arial"/>
                <a:ea typeface="Arial"/>
                <a:cs typeface="Arial"/>
                <a:sym typeface="Arial"/>
              </a:rPr>
              <a:t> </a:t>
            </a:r>
            <a:r>
              <a:rPr dirty="0" err="1">
                <a:latin typeface="Arial"/>
                <a:ea typeface="Arial"/>
                <a:cs typeface="Arial"/>
                <a:sym typeface="Arial"/>
              </a:rPr>
              <a:t>neste</a:t>
            </a:r>
            <a:r>
              <a:rPr dirty="0">
                <a:latin typeface="Arial"/>
                <a:ea typeface="Arial"/>
                <a:cs typeface="Arial"/>
                <a:sym typeface="Arial"/>
              </a:rPr>
              <a:t> </a:t>
            </a:r>
            <a:r>
              <a:rPr dirty="0" err="1">
                <a:latin typeface="Arial"/>
                <a:ea typeface="Arial"/>
                <a:cs typeface="Arial"/>
                <a:sym typeface="Arial"/>
              </a:rPr>
              <a:t>contexto</a:t>
            </a:r>
            <a:r>
              <a:rPr dirty="0">
                <a:latin typeface="Arial"/>
                <a:ea typeface="Arial"/>
                <a:cs typeface="Arial"/>
                <a:sym typeface="Arial"/>
              </a:rPr>
              <a:t> </a:t>
            </a:r>
            <a:r>
              <a:rPr dirty="0" err="1">
                <a:latin typeface="Arial"/>
                <a:ea typeface="Arial"/>
                <a:cs typeface="Arial"/>
                <a:sym typeface="Arial"/>
              </a:rPr>
              <a:t>ainda</a:t>
            </a:r>
            <a:r>
              <a:rPr dirty="0">
                <a:latin typeface="Arial"/>
                <a:ea typeface="Arial"/>
                <a:cs typeface="Arial"/>
                <a:sym typeface="Arial"/>
              </a:rPr>
              <a:t> </a:t>
            </a:r>
            <a:r>
              <a:rPr dirty="0" err="1">
                <a:latin typeface="Arial"/>
                <a:ea typeface="Arial"/>
                <a:cs typeface="Arial"/>
                <a:sym typeface="Arial"/>
              </a:rPr>
              <a:t>carecem</a:t>
            </a:r>
            <a:r>
              <a:rPr dirty="0">
                <a:latin typeface="Arial"/>
                <a:ea typeface="Arial"/>
                <a:cs typeface="Arial"/>
                <a:sym typeface="Arial"/>
              </a:rPr>
              <a:t> </a:t>
            </a:r>
            <a:r>
              <a:rPr dirty="0" err="1">
                <a:latin typeface="Arial"/>
                <a:ea typeface="Arial"/>
                <a:cs typeface="Arial"/>
                <a:sym typeface="Arial"/>
              </a:rPr>
              <a:t>estudos</a:t>
            </a:r>
            <a:r>
              <a:rPr dirty="0">
                <a:latin typeface="Arial"/>
                <a:ea typeface="Arial"/>
                <a:cs typeface="Arial"/>
                <a:sym typeface="Arial"/>
              </a:rPr>
              <a:t> que </a:t>
            </a:r>
            <a:r>
              <a:rPr dirty="0" err="1">
                <a:latin typeface="Arial"/>
                <a:ea typeface="Arial"/>
                <a:cs typeface="Arial"/>
                <a:sym typeface="Arial"/>
              </a:rPr>
              <a:t>demonstrem</a:t>
            </a:r>
            <a:r>
              <a:rPr dirty="0">
                <a:latin typeface="Arial"/>
                <a:ea typeface="Arial"/>
                <a:cs typeface="Arial"/>
                <a:sym typeface="Arial"/>
              </a:rPr>
              <a:t> </a:t>
            </a:r>
            <a:r>
              <a:rPr dirty="0" err="1">
                <a:latin typeface="Arial"/>
                <a:ea typeface="Arial"/>
                <a:cs typeface="Arial"/>
                <a:sym typeface="Arial"/>
              </a:rPr>
              <a:t>efeito</a:t>
            </a:r>
            <a:r>
              <a:rPr dirty="0">
                <a:latin typeface="Arial"/>
                <a:ea typeface="Arial"/>
                <a:cs typeface="Arial"/>
                <a:sym typeface="Arial"/>
              </a:rPr>
              <a:t> </a:t>
            </a:r>
            <a:r>
              <a:rPr dirty="0" err="1">
                <a:latin typeface="Arial"/>
                <a:ea typeface="Arial"/>
                <a:cs typeface="Arial"/>
                <a:sym typeface="Arial"/>
              </a:rPr>
              <a:t>benéfico</a:t>
            </a:r>
            <a:r>
              <a:rPr dirty="0">
                <a:latin typeface="Arial"/>
                <a:ea typeface="Arial"/>
                <a:cs typeface="Arial"/>
                <a:sym typeface="Arial"/>
              </a:rPr>
              <a:t> do </a:t>
            </a:r>
            <a:r>
              <a:rPr dirty="0" err="1">
                <a:latin typeface="Arial"/>
                <a:ea typeface="Arial"/>
                <a:cs typeface="Arial"/>
                <a:sym typeface="Arial"/>
              </a:rPr>
              <a:t>seu</a:t>
            </a:r>
            <a:r>
              <a:rPr dirty="0">
                <a:latin typeface="Arial"/>
                <a:ea typeface="Arial"/>
                <a:cs typeface="Arial"/>
                <a:sym typeface="Arial"/>
              </a:rPr>
              <a:t> </a:t>
            </a:r>
            <a:r>
              <a:rPr dirty="0" err="1">
                <a:latin typeface="Arial"/>
                <a:ea typeface="Arial"/>
                <a:cs typeface="Arial"/>
                <a:sym typeface="Arial"/>
              </a:rPr>
              <a:t>uso</a:t>
            </a:r>
            <a:r>
              <a:rPr dirty="0">
                <a:latin typeface="Arial"/>
                <a:ea typeface="Arial"/>
                <a:cs typeface="Arial"/>
                <a:sym typeface="Arial"/>
              </a:rPr>
              <a:t> </a:t>
            </a:r>
            <a:r>
              <a:rPr dirty="0" err="1">
                <a:latin typeface="Arial"/>
                <a:ea typeface="Arial"/>
                <a:cs typeface="Arial"/>
                <a:sym typeface="Arial"/>
              </a:rPr>
              <a:t>profilático</a:t>
            </a:r>
            <a:r>
              <a:rPr dirty="0">
                <a:latin typeface="Arial"/>
                <a:ea typeface="Arial"/>
                <a:cs typeface="Arial"/>
                <a:sym typeface="Arial"/>
              </a:rPr>
              <a:t> </a:t>
            </a:r>
            <a:r>
              <a:rPr dirty="0" err="1">
                <a:latin typeface="Arial"/>
                <a:ea typeface="Arial"/>
                <a:cs typeface="Arial"/>
                <a:sym typeface="Arial"/>
              </a:rPr>
              <a:t>após</a:t>
            </a:r>
            <a:r>
              <a:rPr dirty="0">
                <a:latin typeface="Arial"/>
                <a:ea typeface="Arial"/>
                <a:cs typeface="Arial"/>
                <a:sym typeface="Arial"/>
              </a:rPr>
              <a:t> as injeções</a:t>
            </a:r>
            <a:r>
              <a:rPr baseline="31999" dirty="0">
                <a:latin typeface="Arial"/>
                <a:ea typeface="Arial"/>
                <a:cs typeface="Arial"/>
                <a:sym typeface="Arial"/>
              </a:rPr>
              <a:t>17</a:t>
            </a:r>
            <a:r>
              <a:rPr dirty="0">
                <a:latin typeface="Arial"/>
                <a:ea typeface="Arial"/>
                <a:cs typeface="Arial"/>
                <a:sym typeface="Arial"/>
              </a:rPr>
              <a:t>. Uma </a:t>
            </a:r>
            <a:r>
              <a:rPr dirty="0" err="1">
                <a:latin typeface="Arial"/>
                <a:ea typeface="Arial"/>
                <a:cs typeface="Arial"/>
                <a:sym typeface="Arial"/>
              </a:rPr>
              <a:t>metanálise</a:t>
            </a:r>
            <a:r>
              <a:rPr dirty="0">
                <a:latin typeface="Arial"/>
                <a:ea typeface="Arial"/>
                <a:cs typeface="Arial"/>
                <a:sym typeface="Arial"/>
              </a:rPr>
              <a:t> de 2016 </a:t>
            </a:r>
            <a:r>
              <a:rPr dirty="0" err="1">
                <a:latin typeface="Arial"/>
                <a:ea typeface="Arial"/>
                <a:cs typeface="Arial"/>
                <a:sym typeface="Arial"/>
              </a:rPr>
              <a:t>contraindica</a:t>
            </a:r>
            <a:r>
              <a:rPr dirty="0">
                <a:latin typeface="Arial"/>
                <a:ea typeface="Arial"/>
                <a:cs typeface="Arial"/>
                <a:sym typeface="Arial"/>
              </a:rPr>
              <a:t> o </a:t>
            </a:r>
            <a:r>
              <a:rPr dirty="0" err="1">
                <a:latin typeface="Arial"/>
                <a:ea typeface="Arial"/>
                <a:cs typeface="Arial"/>
                <a:sym typeface="Arial"/>
              </a:rPr>
              <a:t>emprego</a:t>
            </a:r>
            <a:r>
              <a:rPr dirty="0">
                <a:latin typeface="Arial"/>
                <a:ea typeface="Arial"/>
                <a:cs typeface="Arial"/>
                <a:sym typeface="Arial"/>
              </a:rPr>
              <a:t> dos </a:t>
            </a:r>
            <a:r>
              <a:rPr dirty="0" err="1">
                <a:latin typeface="Arial"/>
                <a:ea typeface="Arial"/>
                <a:cs typeface="Arial"/>
                <a:sym typeface="Arial"/>
              </a:rPr>
              <a:t>antibióticos</a:t>
            </a:r>
            <a:r>
              <a:rPr dirty="0">
                <a:latin typeface="Arial"/>
                <a:ea typeface="Arial"/>
                <a:cs typeface="Arial"/>
                <a:sym typeface="Arial"/>
              </a:rPr>
              <a:t>: de 174.159 </a:t>
            </a:r>
            <a:r>
              <a:rPr dirty="0" err="1">
                <a:latin typeface="Arial"/>
                <a:ea typeface="Arial"/>
                <a:cs typeface="Arial"/>
                <a:sym typeface="Arial"/>
              </a:rPr>
              <a:t>injeções</a:t>
            </a:r>
            <a:r>
              <a:rPr dirty="0">
                <a:latin typeface="Arial"/>
                <a:ea typeface="Arial"/>
                <a:cs typeface="Arial"/>
                <a:sym typeface="Arial"/>
              </a:rPr>
              <a:t> </a:t>
            </a:r>
            <a:r>
              <a:rPr dirty="0" err="1">
                <a:latin typeface="Arial"/>
                <a:ea typeface="Arial"/>
                <a:cs typeface="Arial"/>
                <a:sym typeface="Arial"/>
              </a:rPr>
              <a:t>intravítreas</a:t>
            </a:r>
            <a:r>
              <a:rPr dirty="0">
                <a:latin typeface="Arial"/>
                <a:ea typeface="Arial"/>
                <a:cs typeface="Arial"/>
                <a:sym typeface="Arial"/>
              </a:rPr>
              <a:t> </a:t>
            </a:r>
            <a:r>
              <a:rPr dirty="0" err="1">
                <a:latin typeface="Arial"/>
                <a:ea typeface="Arial"/>
                <a:cs typeface="Arial"/>
                <a:sym typeface="Arial"/>
              </a:rPr>
              <a:t>encontrou</a:t>
            </a:r>
            <a:r>
              <a:rPr dirty="0">
                <a:latin typeface="Arial"/>
                <a:ea typeface="Arial"/>
                <a:cs typeface="Arial"/>
                <a:sym typeface="Arial"/>
              </a:rPr>
              <a:t>-se </a:t>
            </a:r>
            <a:r>
              <a:rPr dirty="0" err="1">
                <a:latin typeface="Arial"/>
                <a:ea typeface="Arial"/>
                <a:cs typeface="Arial"/>
                <a:sym typeface="Arial"/>
              </a:rPr>
              <a:t>uma</a:t>
            </a:r>
            <a:r>
              <a:rPr dirty="0">
                <a:latin typeface="Arial"/>
                <a:ea typeface="Arial"/>
                <a:cs typeface="Arial"/>
                <a:sym typeface="Arial"/>
              </a:rPr>
              <a:t> </a:t>
            </a:r>
            <a:r>
              <a:rPr dirty="0" err="1">
                <a:latin typeface="Arial"/>
                <a:ea typeface="Arial"/>
                <a:cs typeface="Arial"/>
                <a:sym typeface="Arial"/>
              </a:rPr>
              <a:t>incidência</a:t>
            </a:r>
            <a:r>
              <a:rPr dirty="0">
                <a:latin typeface="Arial"/>
                <a:ea typeface="Arial"/>
                <a:cs typeface="Arial"/>
                <a:sym typeface="Arial"/>
              </a:rPr>
              <a:t> com e </a:t>
            </a:r>
            <a:r>
              <a:rPr dirty="0" err="1">
                <a:latin typeface="Arial"/>
                <a:ea typeface="Arial"/>
                <a:cs typeface="Arial"/>
                <a:sym typeface="Arial"/>
              </a:rPr>
              <a:t>sem</a:t>
            </a:r>
            <a:r>
              <a:rPr dirty="0">
                <a:latin typeface="Arial"/>
                <a:ea typeface="Arial"/>
                <a:cs typeface="Arial"/>
                <a:sym typeface="Arial"/>
              </a:rPr>
              <a:t> </a:t>
            </a:r>
            <a:r>
              <a:rPr dirty="0" err="1">
                <a:latin typeface="Arial"/>
                <a:ea typeface="Arial"/>
                <a:cs typeface="Arial"/>
                <a:sym typeface="Arial"/>
              </a:rPr>
              <a:t>antibioticoprofilaxia</a:t>
            </a:r>
            <a:r>
              <a:rPr dirty="0">
                <a:latin typeface="Arial"/>
                <a:ea typeface="Arial"/>
                <a:cs typeface="Arial"/>
                <a:sym typeface="Arial"/>
              </a:rPr>
              <a:t> </a:t>
            </a:r>
            <a:r>
              <a:rPr dirty="0" err="1">
                <a:latin typeface="Arial"/>
                <a:ea typeface="Arial"/>
                <a:cs typeface="Arial"/>
                <a:sym typeface="Arial"/>
              </a:rPr>
              <a:t>pós</a:t>
            </a:r>
            <a:r>
              <a:rPr dirty="0">
                <a:latin typeface="Arial"/>
                <a:ea typeface="Arial"/>
                <a:cs typeface="Arial"/>
                <a:sym typeface="Arial"/>
              </a:rPr>
              <a:t> </a:t>
            </a:r>
            <a:r>
              <a:rPr dirty="0" err="1">
                <a:latin typeface="Arial"/>
                <a:ea typeface="Arial"/>
                <a:cs typeface="Arial"/>
                <a:sym typeface="Arial"/>
              </a:rPr>
              <a:t>injeção</a:t>
            </a:r>
            <a:r>
              <a:rPr dirty="0">
                <a:latin typeface="Arial"/>
                <a:ea typeface="Arial"/>
                <a:cs typeface="Arial"/>
                <a:sym typeface="Arial"/>
              </a:rPr>
              <a:t> </a:t>
            </a:r>
            <a:r>
              <a:rPr dirty="0" err="1">
                <a:latin typeface="Arial"/>
                <a:ea typeface="Arial"/>
                <a:cs typeface="Arial"/>
                <a:sym typeface="Arial"/>
              </a:rPr>
              <a:t>respectivamente</a:t>
            </a:r>
            <a:r>
              <a:rPr dirty="0">
                <a:latin typeface="Arial"/>
                <a:ea typeface="Arial"/>
                <a:cs typeface="Arial"/>
                <a:sym typeface="Arial"/>
              </a:rPr>
              <a:t> de 0,052% contra 0,048%</a:t>
            </a:r>
            <a:r>
              <a:rPr baseline="31999" dirty="0">
                <a:latin typeface="Arial"/>
                <a:ea typeface="Arial"/>
                <a:cs typeface="Arial"/>
                <a:sym typeface="Arial"/>
              </a:rPr>
              <a:t>18</a:t>
            </a:r>
            <a:r>
              <a:rPr dirty="0">
                <a:latin typeface="Arial"/>
                <a:ea typeface="Arial"/>
                <a:cs typeface="Arial"/>
                <a:sym typeface="Arial"/>
              </a:rPr>
              <a:t>. </a:t>
            </a:r>
            <a:r>
              <a:rPr dirty="0" err="1">
                <a:latin typeface="Arial"/>
                <a:ea typeface="Arial"/>
                <a:cs typeface="Arial"/>
                <a:sym typeface="Arial"/>
              </a:rPr>
              <a:t>Outra</a:t>
            </a:r>
            <a:r>
              <a:rPr dirty="0">
                <a:latin typeface="Arial"/>
                <a:ea typeface="Arial"/>
                <a:cs typeface="Arial"/>
                <a:sym typeface="Arial"/>
              </a:rPr>
              <a:t> </a:t>
            </a:r>
            <a:r>
              <a:rPr dirty="0" err="1">
                <a:latin typeface="Arial"/>
                <a:ea typeface="Arial"/>
                <a:cs typeface="Arial"/>
                <a:sym typeface="Arial"/>
              </a:rPr>
              <a:t>revisão</a:t>
            </a:r>
            <a:r>
              <a:rPr dirty="0">
                <a:latin typeface="Arial"/>
                <a:ea typeface="Arial"/>
                <a:cs typeface="Arial"/>
                <a:sym typeface="Arial"/>
              </a:rPr>
              <a:t> </a:t>
            </a:r>
            <a:r>
              <a:rPr dirty="0" err="1">
                <a:latin typeface="Arial"/>
                <a:ea typeface="Arial"/>
                <a:cs typeface="Arial"/>
                <a:sym typeface="Arial"/>
              </a:rPr>
              <a:t>sistemática</a:t>
            </a:r>
            <a:r>
              <a:rPr dirty="0">
                <a:latin typeface="Arial"/>
                <a:ea typeface="Arial"/>
                <a:cs typeface="Arial"/>
                <a:sym typeface="Arial"/>
              </a:rPr>
              <a:t> de </a:t>
            </a:r>
            <a:r>
              <a:rPr dirty="0" err="1">
                <a:latin typeface="Arial"/>
                <a:ea typeface="Arial"/>
                <a:cs typeface="Arial"/>
                <a:sym typeface="Arial"/>
              </a:rPr>
              <a:t>Reibaldi</a:t>
            </a:r>
            <a:r>
              <a:rPr dirty="0">
                <a:latin typeface="Arial"/>
                <a:ea typeface="Arial"/>
                <a:cs typeface="Arial"/>
                <a:sym typeface="Arial"/>
              </a:rPr>
              <a:t> et al </a:t>
            </a:r>
            <a:r>
              <a:rPr dirty="0" err="1">
                <a:latin typeface="Arial"/>
                <a:ea typeface="Arial"/>
                <a:cs typeface="Arial"/>
                <a:sym typeface="Arial"/>
              </a:rPr>
              <a:t>em</a:t>
            </a:r>
            <a:r>
              <a:rPr dirty="0">
                <a:latin typeface="Arial"/>
                <a:ea typeface="Arial"/>
                <a:cs typeface="Arial"/>
                <a:sym typeface="Arial"/>
              </a:rPr>
              <a:t> 2018 </a:t>
            </a:r>
            <a:r>
              <a:rPr dirty="0" err="1">
                <a:latin typeface="Arial"/>
                <a:ea typeface="Arial"/>
                <a:cs typeface="Arial"/>
                <a:sym typeface="Arial"/>
              </a:rPr>
              <a:t>demonstrou</a:t>
            </a:r>
            <a:r>
              <a:rPr dirty="0">
                <a:latin typeface="Arial"/>
                <a:ea typeface="Arial"/>
                <a:cs typeface="Arial"/>
                <a:sym typeface="Arial"/>
              </a:rPr>
              <a:t> </a:t>
            </a:r>
            <a:r>
              <a:rPr dirty="0" err="1">
                <a:latin typeface="Arial"/>
                <a:ea typeface="Arial"/>
                <a:cs typeface="Arial"/>
                <a:sym typeface="Arial"/>
              </a:rPr>
              <a:t>uma</a:t>
            </a:r>
            <a:r>
              <a:rPr dirty="0">
                <a:latin typeface="Arial"/>
                <a:ea typeface="Arial"/>
                <a:cs typeface="Arial"/>
                <a:sym typeface="Arial"/>
              </a:rPr>
              <a:t> </a:t>
            </a:r>
            <a:r>
              <a:rPr dirty="0" err="1">
                <a:latin typeface="Arial"/>
                <a:ea typeface="Arial"/>
                <a:cs typeface="Arial"/>
                <a:sym typeface="Arial"/>
              </a:rPr>
              <a:t>incidência</a:t>
            </a:r>
            <a:r>
              <a:rPr dirty="0">
                <a:latin typeface="Arial"/>
                <a:ea typeface="Arial"/>
                <a:cs typeface="Arial"/>
                <a:sym typeface="Arial"/>
              </a:rPr>
              <a:t> 3 </a:t>
            </a:r>
            <a:r>
              <a:rPr dirty="0" err="1">
                <a:latin typeface="Arial"/>
                <a:ea typeface="Arial"/>
                <a:cs typeface="Arial"/>
                <a:sym typeface="Arial"/>
              </a:rPr>
              <a:t>vezes</a:t>
            </a:r>
            <a:r>
              <a:rPr dirty="0">
                <a:latin typeface="Arial"/>
                <a:ea typeface="Arial"/>
                <a:cs typeface="Arial"/>
                <a:sym typeface="Arial"/>
              </a:rPr>
              <a:t> </a:t>
            </a:r>
            <a:r>
              <a:rPr dirty="0" err="1">
                <a:latin typeface="Arial"/>
                <a:ea typeface="Arial"/>
                <a:cs typeface="Arial"/>
                <a:sym typeface="Arial"/>
              </a:rPr>
              <a:t>maior</a:t>
            </a:r>
            <a:r>
              <a:rPr dirty="0">
                <a:latin typeface="Arial"/>
                <a:ea typeface="Arial"/>
                <a:cs typeface="Arial"/>
                <a:sym typeface="Arial"/>
              </a:rPr>
              <a:t> de </a:t>
            </a:r>
            <a:r>
              <a:rPr dirty="0" err="1">
                <a:latin typeface="Arial"/>
                <a:ea typeface="Arial"/>
                <a:cs typeface="Arial"/>
                <a:sym typeface="Arial"/>
              </a:rPr>
              <a:t>endoftalmite</a:t>
            </a:r>
            <a:r>
              <a:rPr dirty="0">
                <a:latin typeface="Arial"/>
                <a:ea typeface="Arial"/>
                <a:cs typeface="Arial"/>
                <a:sym typeface="Arial"/>
              </a:rPr>
              <a:t> </a:t>
            </a:r>
            <a:r>
              <a:rPr dirty="0" err="1">
                <a:latin typeface="Arial"/>
                <a:ea typeface="Arial"/>
                <a:cs typeface="Arial"/>
                <a:sym typeface="Arial"/>
              </a:rPr>
              <a:t>naqueles</a:t>
            </a:r>
            <a:r>
              <a:rPr dirty="0">
                <a:latin typeface="Arial"/>
                <a:ea typeface="Arial"/>
                <a:cs typeface="Arial"/>
                <a:sym typeface="Arial"/>
              </a:rPr>
              <a:t> </a:t>
            </a:r>
            <a:r>
              <a:rPr dirty="0" err="1">
                <a:latin typeface="Arial"/>
                <a:ea typeface="Arial"/>
                <a:cs typeface="Arial"/>
                <a:sym typeface="Arial"/>
              </a:rPr>
              <a:t>submetidos</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uso</a:t>
            </a:r>
            <a:r>
              <a:rPr dirty="0">
                <a:latin typeface="Arial"/>
                <a:ea typeface="Arial"/>
                <a:cs typeface="Arial"/>
                <a:sym typeface="Arial"/>
              </a:rPr>
              <a:t> de </a:t>
            </a:r>
            <a:r>
              <a:rPr dirty="0" err="1">
                <a:latin typeface="Arial"/>
                <a:ea typeface="Arial"/>
                <a:cs typeface="Arial"/>
                <a:sym typeface="Arial"/>
              </a:rPr>
              <a:t>antibioticos</a:t>
            </a:r>
            <a:r>
              <a:rPr dirty="0">
                <a:latin typeface="Arial"/>
                <a:ea typeface="Arial"/>
                <a:cs typeface="Arial"/>
                <a:sym typeface="Arial"/>
              </a:rPr>
              <a:t> </a:t>
            </a:r>
            <a:r>
              <a:rPr dirty="0" err="1">
                <a:latin typeface="Arial"/>
                <a:ea typeface="Arial"/>
                <a:cs typeface="Arial"/>
                <a:sym typeface="Arial"/>
              </a:rPr>
              <a:t>tópicos</a:t>
            </a:r>
            <a:r>
              <a:rPr dirty="0">
                <a:latin typeface="Arial"/>
                <a:ea typeface="Arial"/>
                <a:cs typeface="Arial"/>
                <a:sym typeface="Arial"/>
              </a:rPr>
              <a:t> </a:t>
            </a:r>
            <a:r>
              <a:rPr dirty="0" err="1">
                <a:latin typeface="Arial"/>
                <a:ea typeface="Arial"/>
                <a:cs typeface="Arial"/>
                <a:sym typeface="Arial"/>
              </a:rPr>
              <a:t>após</a:t>
            </a:r>
            <a:r>
              <a:rPr dirty="0">
                <a:latin typeface="Arial"/>
                <a:ea typeface="Arial"/>
                <a:cs typeface="Arial"/>
                <a:sym typeface="Arial"/>
              </a:rPr>
              <a:t> as </a:t>
            </a:r>
            <a:r>
              <a:rPr dirty="0" err="1">
                <a:latin typeface="Arial"/>
                <a:ea typeface="Arial"/>
                <a:cs typeface="Arial"/>
                <a:sym typeface="Arial"/>
              </a:rPr>
              <a:t>injeções</a:t>
            </a:r>
            <a:r>
              <a:rPr dirty="0">
                <a:latin typeface="Arial"/>
                <a:ea typeface="Arial"/>
                <a:cs typeface="Arial"/>
                <a:sym typeface="Arial"/>
              </a:rPr>
              <a:t> </a:t>
            </a:r>
            <a:r>
              <a:rPr dirty="0" err="1">
                <a:latin typeface="Arial"/>
                <a:ea typeface="Arial"/>
                <a:cs typeface="Arial"/>
                <a:sym typeface="Arial"/>
              </a:rPr>
              <a:t>intravítreas</a:t>
            </a:r>
            <a:r>
              <a:rPr dirty="0">
                <a:latin typeface="Arial"/>
                <a:ea typeface="Arial"/>
                <a:cs typeface="Arial"/>
                <a:sym typeface="Arial"/>
              </a:rPr>
              <a:t> </a:t>
            </a:r>
            <a:r>
              <a:rPr dirty="0" err="1">
                <a:latin typeface="Arial"/>
                <a:ea typeface="Arial"/>
                <a:cs typeface="Arial"/>
                <a:sym typeface="Arial"/>
              </a:rPr>
              <a:t>em</a:t>
            </a:r>
            <a:r>
              <a:rPr dirty="0">
                <a:latin typeface="Arial"/>
                <a:ea typeface="Arial"/>
                <a:cs typeface="Arial"/>
                <a:sym typeface="Arial"/>
              </a:rPr>
              <a:t> </a:t>
            </a:r>
            <a:r>
              <a:rPr dirty="0" err="1">
                <a:latin typeface="Arial"/>
                <a:ea typeface="Arial"/>
                <a:cs typeface="Arial"/>
                <a:sym typeface="Arial"/>
              </a:rPr>
              <a:t>comparação</a:t>
            </a:r>
            <a:r>
              <a:rPr dirty="0">
                <a:latin typeface="Arial"/>
                <a:ea typeface="Arial"/>
                <a:cs typeface="Arial"/>
                <a:sym typeface="Arial"/>
              </a:rPr>
              <a:t> com o </a:t>
            </a:r>
            <a:r>
              <a:rPr dirty="0" err="1">
                <a:latin typeface="Arial"/>
                <a:ea typeface="Arial"/>
                <a:cs typeface="Arial"/>
                <a:sym typeface="Arial"/>
              </a:rPr>
              <a:t>grupo</a:t>
            </a:r>
            <a:r>
              <a:rPr dirty="0">
                <a:latin typeface="Arial"/>
                <a:ea typeface="Arial"/>
                <a:cs typeface="Arial"/>
                <a:sym typeface="Arial"/>
              </a:rPr>
              <a:t> controle</a:t>
            </a:r>
            <a:r>
              <a:rPr baseline="31999" dirty="0">
                <a:latin typeface="Arial"/>
                <a:ea typeface="Arial"/>
                <a:cs typeface="Arial"/>
                <a:sym typeface="Arial"/>
              </a:rPr>
              <a:t>19</a:t>
            </a:r>
            <a:r>
              <a:rPr dirty="0">
                <a:latin typeface="Arial"/>
                <a:ea typeface="Arial"/>
                <a:cs typeface="Arial"/>
                <a:sym typeface="Arial"/>
              </a:rPr>
              <a:t>.</a:t>
            </a:r>
          </a:p>
          <a:p>
            <a:pPr algn="just" defTabSz="457200">
              <a:defRPr sz="1100">
                <a:solidFill>
                  <a:srgbClr val="000000"/>
                </a:solidFill>
                <a:uFill>
                  <a:solidFill>
                    <a:srgbClr val="000000"/>
                  </a:solidFill>
                </a:uFill>
              </a:defRPr>
            </a:pPr>
            <a:r>
              <a:rPr dirty="0">
                <a:latin typeface="Arial"/>
                <a:ea typeface="Arial"/>
                <a:cs typeface="Arial"/>
                <a:sym typeface="Arial"/>
              </a:rPr>
              <a:t>Com a </a:t>
            </a:r>
            <a:r>
              <a:rPr dirty="0" err="1">
                <a:latin typeface="Arial"/>
                <a:ea typeface="Arial"/>
                <a:cs typeface="Arial"/>
                <a:sym typeface="Arial"/>
              </a:rPr>
              <a:t>adoção</a:t>
            </a:r>
            <a:r>
              <a:rPr dirty="0">
                <a:latin typeface="Arial"/>
                <a:ea typeface="Arial"/>
                <a:cs typeface="Arial"/>
                <a:sym typeface="Arial"/>
              </a:rPr>
              <a:t> de </a:t>
            </a:r>
            <a:r>
              <a:rPr dirty="0" err="1">
                <a:latin typeface="Arial"/>
                <a:ea typeface="Arial"/>
                <a:cs typeface="Arial"/>
                <a:sym typeface="Arial"/>
              </a:rPr>
              <a:t>diversos</a:t>
            </a:r>
            <a:r>
              <a:rPr dirty="0">
                <a:latin typeface="Arial"/>
                <a:ea typeface="Arial"/>
                <a:cs typeface="Arial"/>
                <a:sym typeface="Arial"/>
              </a:rPr>
              <a:t> </a:t>
            </a:r>
            <a:r>
              <a:rPr dirty="0" err="1">
                <a:latin typeface="Arial"/>
                <a:ea typeface="Arial"/>
                <a:cs typeface="Arial"/>
                <a:sym typeface="Arial"/>
              </a:rPr>
              <a:t>serviços</a:t>
            </a:r>
            <a:r>
              <a:rPr dirty="0">
                <a:latin typeface="Arial"/>
                <a:ea typeface="Arial"/>
                <a:cs typeface="Arial"/>
                <a:sym typeface="Arial"/>
              </a:rPr>
              <a:t> </a:t>
            </a:r>
            <a:r>
              <a:rPr dirty="0" err="1">
                <a:latin typeface="Arial"/>
                <a:ea typeface="Arial"/>
                <a:cs typeface="Arial"/>
                <a:sym typeface="Arial"/>
              </a:rPr>
              <a:t>oftalmológicos</a:t>
            </a:r>
            <a:r>
              <a:rPr dirty="0">
                <a:latin typeface="Arial"/>
                <a:ea typeface="Arial"/>
                <a:cs typeface="Arial"/>
                <a:sym typeface="Arial"/>
              </a:rPr>
              <a:t> </a:t>
            </a:r>
            <a:r>
              <a:rPr dirty="0" err="1">
                <a:latin typeface="Arial"/>
                <a:ea typeface="Arial"/>
                <a:cs typeface="Arial"/>
                <a:sym typeface="Arial"/>
              </a:rPr>
              <a:t>aos</a:t>
            </a:r>
            <a:r>
              <a:rPr dirty="0">
                <a:latin typeface="Arial"/>
                <a:ea typeface="Arial"/>
                <a:cs typeface="Arial"/>
                <a:sym typeface="Arial"/>
              </a:rPr>
              <a:t> </a:t>
            </a:r>
            <a:r>
              <a:rPr dirty="0" err="1">
                <a:latin typeface="Arial"/>
                <a:ea typeface="Arial"/>
                <a:cs typeface="Arial"/>
                <a:sym typeface="Arial"/>
              </a:rPr>
              <a:t>tratamentos</a:t>
            </a:r>
            <a:r>
              <a:rPr dirty="0">
                <a:latin typeface="Arial"/>
                <a:ea typeface="Arial"/>
                <a:cs typeface="Arial"/>
                <a:sym typeface="Arial"/>
              </a:rPr>
              <a:t> com </a:t>
            </a:r>
            <a:r>
              <a:rPr dirty="0" err="1">
                <a:latin typeface="Arial"/>
                <a:ea typeface="Arial"/>
                <a:cs typeface="Arial"/>
                <a:sym typeface="Arial"/>
              </a:rPr>
              <a:t>injeções</a:t>
            </a:r>
            <a:r>
              <a:rPr dirty="0">
                <a:latin typeface="Arial"/>
                <a:ea typeface="Arial"/>
                <a:cs typeface="Arial"/>
                <a:sym typeface="Arial"/>
              </a:rPr>
              <a:t> </a:t>
            </a:r>
            <a:r>
              <a:rPr dirty="0" err="1">
                <a:latin typeface="Arial"/>
                <a:ea typeface="Arial"/>
                <a:cs typeface="Arial"/>
                <a:sym typeface="Arial"/>
              </a:rPr>
              <a:t>intravítreas</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redor</a:t>
            </a:r>
            <a:r>
              <a:rPr dirty="0">
                <a:latin typeface="Arial"/>
                <a:ea typeface="Arial"/>
                <a:cs typeface="Arial"/>
                <a:sym typeface="Arial"/>
              </a:rPr>
              <a:t> do </a:t>
            </a:r>
            <a:r>
              <a:rPr dirty="0" err="1">
                <a:latin typeface="Arial"/>
                <a:ea typeface="Arial"/>
                <a:cs typeface="Arial"/>
                <a:sym typeface="Arial"/>
              </a:rPr>
              <a:t>mundo</a:t>
            </a:r>
            <a:r>
              <a:rPr dirty="0">
                <a:latin typeface="Arial"/>
                <a:ea typeface="Arial"/>
                <a:cs typeface="Arial"/>
                <a:sym typeface="Arial"/>
              </a:rPr>
              <a:t> e o </a:t>
            </a:r>
            <a:r>
              <a:rPr dirty="0" err="1">
                <a:latin typeface="Arial"/>
                <a:ea typeface="Arial"/>
                <a:cs typeface="Arial"/>
                <a:sym typeface="Arial"/>
              </a:rPr>
              <a:t>crescente</a:t>
            </a:r>
            <a:r>
              <a:rPr dirty="0">
                <a:latin typeface="Arial"/>
                <a:ea typeface="Arial"/>
                <a:cs typeface="Arial"/>
                <a:sym typeface="Arial"/>
              </a:rPr>
              <a:t> </a:t>
            </a:r>
            <a:r>
              <a:rPr dirty="0" err="1">
                <a:latin typeface="Arial"/>
                <a:ea typeface="Arial"/>
                <a:cs typeface="Arial"/>
                <a:sym typeface="Arial"/>
              </a:rPr>
              <a:t>número</a:t>
            </a:r>
            <a:r>
              <a:rPr dirty="0">
                <a:latin typeface="Arial"/>
                <a:ea typeface="Arial"/>
                <a:cs typeface="Arial"/>
                <a:sym typeface="Arial"/>
              </a:rPr>
              <a:t> de </a:t>
            </a:r>
            <a:r>
              <a:rPr dirty="0" err="1">
                <a:latin typeface="Arial"/>
                <a:ea typeface="Arial"/>
                <a:cs typeface="Arial"/>
                <a:sym typeface="Arial"/>
              </a:rPr>
              <a:t>estudos</a:t>
            </a:r>
            <a:r>
              <a:rPr dirty="0">
                <a:latin typeface="Arial"/>
                <a:ea typeface="Arial"/>
                <a:cs typeface="Arial"/>
                <a:sym typeface="Arial"/>
              </a:rPr>
              <a:t>, logo </a:t>
            </a:r>
            <a:r>
              <a:rPr dirty="0" err="1">
                <a:latin typeface="Arial"/>
                <a:ea typeface="Arial"/>
                <a:cs typeface="Arial"/>
                <a:sym typeface="Arial"/>
              </a:rPr>
              <a:t>foram</a:t>
            </a:r>
            <a:r>
              <a:rPr dirty="0">
                <a:latin typeface="Arial"/>
                <a:ea typeface="Arial"/>
                <a:cs typeface="Arial"/>
                <a:sym typeface="Arial"/>
              </a:rPr>
              <a:t> </a:t>
            </a:r>
            <a:r>
              <a:rPr dirty="0" err="1">
                <a:latin typeface="Arial"/>
                <a:ea typeface="Arial"/>
                <a:cs typeface="Arial"/>
                <a:sym typeface="Arial"/>
              </a:rPr>
              <a:t>postuladas</a:t>
            </a:r>
            <a:r>
              <a:rPr dirty="0">
                <a:latin typeface="Arial"/>
                <a:ea typeface="Arial"/>
                <a:cs typeface="Arial"/>
                <a:sym typeface="Arial"/>
              </a:rPr>
              <a:t> </a:t>
            </a:r>
            <a:r>
              <a:rPr dirty="0" err="1">
                <a:latin typeface="Arial"/>
                <a:ea typeface="Arial"/>
                <a:cs typeface="Arial"/>
                <a:sym typeface="Arial"/>
              </a:rPr>
              <a:t>rotinas</a:t>
            </a:r>
            <a:r>
              <a:rPr dirty="0">
                <a:latin typeface="Arial"/>
                <a:ea typeface="Arial"/>
                <a:cs typeface="Arial"/>
                <a:sym typeface="Arial"/>
              </a:rPr>
              <a:t> e </a:t>
            </a:r>
            <a:r>
              <a:rPr dirty="0" err="1">
                <a:latin typeface="Arial"/>
                <a:ea typeface="Arial"/>
                <a:cs typeface="Arial"/>
                <a:sym typeface="Arial"/>
              </a:rPr>
              <a:t>manuais</a:t>
            </a:r>
            <a:r>
              <a:rPr dirty="0">
                <a:latin typeface="Arial"/>
                <a:ea typeface="Arial"/>
                <a:cs typeface="Arial"/>
                <a:sym typeface="Arial"/>
              </a:rPr>
              <a:t> </a:t>
            </a:r>
            <a:r>
              <a:rPr dirty="0" err="1">
                <a:latin typeface="Arial"/>
                <a:ea typeface="Arial"/>
                <a:cs typeface="Arial"/>
                <a:sym typeface="Arial"/>
              </a:rPr>
              <a:t>clínicos</a:t>
            </a:r>
            <a:r>
              <a:rPr dirty="0">
                <a:latin typeface="Arial"/>
                <a:ea typeface="Arial"/>
                <a:cs typeface="Arial"/>
                <a:sym typeface="Arial"/>
              </a:rPr>
              <a:t> para a </a:t>
            </a:r>
            <a:r>
              <a:rPr dirty="0" err="1">
                <a:latin typeface="Arial"/>
                <a:ea typeface="Arial"/>
                <a:cs typeface="Arial"/>
                <a:sym typeface="Arial"/>
              </a:rPr>
              <a:t>profilaxia</a:t>
            </a:r>
            <a:r>
              <a:rPr dirty="0">
                <a:latin typeface="Arial"/>
                <a:ea typeface="Arial"/>
                <a:cs typeface="Arial"/>
                <a:sym typeface="Arial"/>
              </a:rPr>
              <a:t> </a:t>
            </a:r>
            <a:r>
              <a:rPr dirty="0" err="1">
                <a:latin typeface="Arial"/>
                <a:ea typeface="Arial"/>
                <a:cs typeface="Arial"/>
                <a:sym typeface="Arial"/>
              </a:rPr>
              <a:t>infecciosa</a:t>
            </a:r>
            <a:r>
              <a:rPr dirty="0">
                <a:latin typeface="Arial"/>
                <a:ea typeface="Arial"/>
                <a:cs typeface="Arial"/>
                <a:sym typeface="Arial"/>
              </a:rPr>
              <a:t>. </a:t>
            </a:r>
            <a:r>
              <a:rPr dirty="0" err="1">
                <a:latin typeface="Arial"/>
                <a:ea typeface="Arial"/>
                <a:cs typeface="Arial"/>
                <a:sym typeface="Arial"/>
              </a:rPr>
              <a:t>Pode</a:t>
            </a:r>
            <a:r>
              <a:rPr dirty="0">
                <a:latin typeface="Arial"/>
                <a:ea typeface="Arial"/>
                <a:cs typeface="Arial"/>
                <a:sym typeface="Arial"/>
              </a:rPr>
              <a:t>-se </a:t>
            </a:r>
            <a:r>
              <a:rPr dirty="0" err="1">
                <a:latin typeface="Arial"/>
                <a:ea typeface="Arial"/>
                <a:cs typeface="Arial"/>
                <a:sym typeface="Arial"/>
              </a:rPr>
              <a:t>encontrar</a:t>
            </a:r>
            <a:r>
              <a:rPr dirty="0">
                <a:latin typeface="Arial"/>
                <a:ea typeface="Arial"/>
                <a:cs typeface="Arial"/>
                <a:sym typeface="Arial"/>
              </a:rPr>
              <a:t> </a:t>
            </a:r>
            <a:r>
              <a:rPr dirty="0" err="1">
                <a:latin typeface="Arial"/>
                <a:ea typeface="Arial"/>
                <a:cs typeface="Arial"/>
                <a:sym typeface="Arial"/>
              </a:rPr>
              <a:t>na</a:t>
            </a:r>
            <a:r>
              <a:rPr dirty="0">
                <a:latin typeface="Arial"/>
                <a:ea typeface="Arial"/>
                <a:cs typeface="Arial"/>
                <a:sym typeface="Arial"/>
              </a:rPr>
              <a:t> </a:t>
            </a:r>
            <a:r>
              <a:rPr dirty="0" err="1">
                <a:latin typeface="Arial"/>
                <a:ea typeface="Arial"/>
                <a:cs typeface="Arial"/>
                <a:sym typeface="Arial"/>
              </a:rPr>
              <a:t>literatura</a:t>
            </a:r>
            <a:r>
              <a:rPr dirty="0">
                <a:latin typeface="Arial"/>
                <a:ea typeface="Arial"/>
                <a:cs typeface="Arial"/>
                <a:sym typeface="Arial"/>
              </a:rPr>
              <a:t> a </a:t>
            </a:r>
            <a:r>
              <a:rPr dirty="0" err="1">
                <a:latin typeface="Arial"/>
                <a:ea typeface="Arial"/>
                <a:cs typeface="Arial"/>
                <a:sym typeface="Arial"/>
              </a:rPr>
              <a:t>descrição</a:t>
            </a:r>
            <a:r>
              <a:rPr dirty="0">
                <a:latin typeface="Arial"/>
                <a:ea typeface="Arial"/>
                <a:cs typeface="Arial"/>
                <a:sym typeface="Arial"/>
              </a:rPr>
              <a:t> do </a:t>
            </a:r>
            <a:r>
              <a:rPr dirty="0" err="1">
                <a:latin typeface="Arial"/>
                <a:ea typeface="Arial"/>
                <a:cs typeface="Arial"/>
                <a:sym typeface="Arial"/>
              </a:rPr>
              <a:t>uso</a:t>
            </a:r>
            <a:r>
              <a:rPr dirty="0">
                <a:latin typeface="Arial"/>
                <a:ea typeface="Arial"/>
                <a:cs typeface="Arial"/>
                <a:sym typeface="Arial"/>
              </a:rPr>
              <a:t> de </a:t>
            </a:r>
            <a:r>
              <a:rPr dirty="0" err="1">
                <a:latin typeface="Arial"/>
                <a:ea typeface="Arial"/>
                <a:cs typeface="Arial"/>
                <a:sym typeface="Arial"/>
              </a:rPr>
              <a:t>alguns</a:t>
            </a:r>
            <a:r>
              <a:rPr dirty="0">
                <a:latin typeface="Arial"/>
                <a:ea typeface="Arial"/>
                <a:cs typeface="Arial"/>
                <a:sym typeface="Arial"/>
              </a:rPr>
              <a:t> </a:t>
            </a:r>
            <a:r>
              <a:rPr dirty="0" err="1">
                <a:latin typeface="Arial"/>
                <a:ea typeface="Arial"/>
                <a:cs typeface="Arial"/>
                <a:sym typeface="Arial"/>
              </a:rPr>
              <a:t>agentes</a:t>
            </a:r>
            <a:r>
              <a:rPr dirty="0">
                <a:latin typeface="Arial"/>
                <a:ea typeface="Arial"/>
                <a:cs typeface="Arial"/>
                <a:sym typeface="Arial"/>
              </a:rPr>
              <a:t> </a:t>
            </a:r>
            <a:r>
              <a:rPr dirty="0" err="1">
                <a:latin typeface="Arial"/>
                <a:ea typeface="Arial"/>
                <a:cs typeface="Arial"/>
                <a:sym typeface="Arial"/>
              </a:rPr>
              <a:t>antissépticos</a:t>
            </a:r>
            <a:r>
              <a:rPr dirty="0">
                <a:latin typeface="Arial"/>
                <a:ea typeface="Arial"/>
                <a:cs typeface="Arial"/>
                <a:sym typeface="Arial"/>
              </a:rPr>
              <a:t> </a:t>
            </a:r>
            <a:r>
              <a:rPr dirty="0" err="1">
                <a:latin typeface="Arial"/>
                <a:ea typeface="Arial"/>
                <a:cs typeface="Arial"/>
                <a:sym typeface="Arial"/>
              </a:rPr>
              <a:t>tópicos</a:t>
            </a:r>
            <a:r>
              <a:rPr dirty="0">
                <a:latin typeface="Arial"/>
                <a:ea typeface="Arial"/>
                <a:cs typeface="Arial"/>
                <a:sym typeface="Arial"/>
              </a:rPr>
              <a:t> </a:t>
            </a:r>
            <a:r>
              <a:rPr dirty="0" err="1">
                <a:latin typeface="Arial"/>
                <a:ea typeface="Arial"/>
                <a:cs typeface="Arial"/>
                <a:sym typeface="Arial"/>
              </a:rPr>
              <a:t>pré</a:t>
            </a:r>
            <a:r>
              <a:rPr dirty="0">
                <a:latin typeface="Arial"/>
                <a:ea typeface="Arial"/>
                <a:cs typeface="Arial"/>
                <a:sym typeface="Arial"/>
              </a:rPr>
              <a:t> </a:t>
            </a:r>
            <a:r>
              <a:rPr dirty="0" err="1">
                <a:latin typeface="Arial"/>
                <a:ea typeface="Arial"/>
                <a:cs typeface="Arial"/>
                <a:sym typeface="Arial"/>
              </a:rPr>
              <a:t>injeção</a:t>
            </a:r>
            <a:r>
              <a:rPr dirty="0">
                <a:latin typeface="Arial"/>
                <a:ea typeface="Arial"/>
                <a:cs typeface="Arial"/>
                <a:sym typeface="Arial"/>
              </a:rPr>
              <a:t>, </a:t>
            </a:r>
            <a:r>
              <a:rPr dirty="0" err="1">
                <a:latin typeface="Arial"/>
                <a:ea typeface="Arial"/>
                <a:cs typeface="Arial"/>
                <a:sym typeface="Arial"/>
              </a:rPr>
              <a:t>como</a:t>
            </a:r>
            <a:r>
              <a:rPr dirty="0">
                <a:latin typeface="Arial"/>
                <a:ea typeface="Arial"/>
                <a:cs typeface="Arial"/>
                <a:sym typeface="Arial"/>
              </a:rPr>
              <a:t> a </a:t>
            </a:r>
            <a:r>
              <a:rPr dirty="0" err="1">
                <a:latin typeface="Arial"/>
                <a:ea typeface="Arial"/>
                <a:cs typeface="Arial"/>
                <a:sym typeface="Arial"/>
              </a:rPr>
              <a:t>solução</a:t>
            </a:r>
            <a:r>
              <a:rPr dirty="0">
                <a:latin typeface="Arial"/>
                <a:ea typeface="Arial"/>
                <a:cs typeface="Arial"/>
                <a:sym typeface="Arial"/>
              </a:rPr>
              <a:t> de </a:t>
            </a:r>
            <a:r>
              <a:rPr dirty="0" err="1">
                <a:latin typeface="Arial"/>
                <a:ea typeface="Arial"/>
                <a:cs typeface="Arial"/>
                <a:sym typeface="Arial"/>
              </a:rPr>
              <a:t>Iodopolvidona</a:t>
            </a:r>
            <a:r>
              <a:rPr dirty="0">
                <a:latin typeface="Arial"/>
                <a:ea typeface="Arial"/>
                <a:cs typeface="Arial"/>
                <a:sym typeface="Arial"/>
              </a:rPr>
              <a:t> a 5% (PVPI), </a:t>
            </a:r>
            <a:r>
              <a:rPr dirty="0" err="1">
                <a:latin typeface="Arial"/>
                <a:ea typeface="Arial"/>
                <a:cs typeface="Arial"/>
                <a:sym typeface="Arial"/>
              </a:rPr>
              <a:t>antibióticos</a:t>
            </a:r>
            <a:r>
              <a:rPr dirty="0">
                <a:latin typeface="Arial"/>
                <a:ea typeface="Arial"/>
                <a:cs typeface="Arial"/>
                <a:sym typeface="Arial"/>
              </a:rPr>
              <a:t> </a:t>
            </a:r>
            <a:r>
              <a:rPr dirty="0" err="1">
                <a:latin typeface="Arial"/>
                <a:ea typeface="Arial"/>
                <a:cs typeface="Arial"/>
                <a:sym typeface="Arial"/>
              </a:rPr>
              <a:t>tópicos</a:t>
            </a:r>
            <a:r>
              <a:rPr dirty="0">
                <a:latin typeface="Arial"/>
                <a:ea typeface="Arial"/>
                <a:cs typeface="Arial"/>
                <a:sym typeface="Arial"/>
              </a:rPr>
              <a:t> </a:t>
            </a:r>
            <a:r>
              <a:rPr dirty="0" err="1">
                <a:latin typeface="Arial"/>
                <a:ea typeface="Arial"/>
                <a:cs typeface="Arial"/>
                <a:sym typeface="Arial"/>
              </a:rPr>
              <a:t>pré</a:t>
            </a:r>
            <a:r>
              <a:rPr dirty="0">
                <a:latin typeface="Arial"/>
                <a:ea typeface="Arial"/>
                <a:cs typeface="Arial"/>
                <a:sym typeface="Arial"/>
              </a:rPr>
              <a:t> </a:t>
            </a:r>
            <a:r>
              <a:rPr dirty="0" err="1">
                <a:latin typeface="Arial"/>
                <a:ea typeface="Arial"/>
                <a:cs typeface="Arial"/>
                <a:sym typeface="Arial"/>
              </a:rPr>
              <a:t>injeção</a:t>
            </a:r>
            <a:r>
              <a:rPr dirty="0">
                <a:latin typeface="Arial"/>
                <a:ea typeface="Arial"/>
                <a:cs typeface="Arial"/>
                <a:sym typeface="Arial"/>
              </a:rPr>
              <a:t> e </a:t>
            </a:r>
            <a:r>
              <a:rPr dirty="0" err="1">
                <a:latin typeface="Arial"/>
                <a:ea typeface="Arial"/>
                <a:cs typeface="Arial"/>
                <a:sym typeface="Arial"/>
              </a:rPr>
              <a:t>pós</a:t>
            </a:r>
            <a:r>
              <a:rPr dirty="0">
                <a:latin typeface="Arial"/>
                <a:ea typeface="Arial"/>
                <a:cs typeface="Arial"/>
                <a:sym typeface="Arial"/>
              </a:rPr>
              <a:t> </a:t>
            </a:r>
            <a:r>
              <a:rPr dirty="0" err="1">
                <a:latin typeface="Arial"/>
                <a:ea typeface="Arial"/>
                <a:cs typeface="Arial"/>
                <a:sym typeface="Arial"/>
              </a:rPr>
              <a:t>injeção</a:t>
            </a:r>
            <a:r>
              <a:rPr dirty="0">
                <a:latin typeface="Arial"/>
                <a:ea typeface="Arial"/>
                <a:cs typeface="Arial"/>
                <a:sym typeface="Arial"/>
              </a:rPr>
              <a:t>. </a:t>
            </a:r>
            <a:r>
              <a:rPr dirty="0" err="1">
                <a:latin typeface="Arial"/>
                <a:ea typeface="Arial"/>
                <a:cs typeface="Arial"/>
                <a:sym typeface="Arial"/>
              </a:rPr>
              <a:t>Conforme</a:t>
            </a:r>
            <a:r>
              <a:rPr dirty="0">
                <a:latin typeface="Arial"/>
                <a:ea typeface="Arial"/>
                <a:cs typeface="Arial"/>
                <a:sym typeface="Arial"/>
              </a:rPr>
              <a:t> </a:t>
            </a:r>
            <a:r>
              <a:rPr dirty="0" err="1">
                <a:latin typeface="Arial"/>
                <a:ea typeface="Arial"/>
                <a:cs typeface="Arial"/>
                <a:sym typeface="Arial"/>
              </a:rPr>
              <a:t>descrito</a:t>
            </a:r>
            <a:r>
              <a:rPr dirty="0">
                <a:latin typeface="Arial"/>
                <a:ea typeface="Arial"/>
                <a:cs typeface="Arial"/>
                <a:sym typeface="Arial"/>
              </a:rPr>
              <a:t> </a:t>
            </a:r>
            <a:r>
              <a:rPr dirty="0" err="1">
                <a:latin typeface="Arial"/>
                <a:ea typeface="Arial"/>
                <a:cs typeface="Arial"/>
                <a:sym typeface="Arial"/>
              </a:rPr>
              <a:t>por</a:t>
            </a:r>
            <a:r>
              <a:rPr dirty="0">
                <a:latin typeface="Arial"/>
                <a:ea typeface="Arial"/>
                <a:cs typeface="Arial"/>
                <a:sym typeface="Arial"/>
              </a:rPr>
              <a:t> </a:t>
            </a:r>
            <a:r>
              <a:rPr dirty="0" err="1">
                <a:latin typeface="Arial"/>
                <a:ea typeface="Arial"/>
                <a:cs typeface="Arial"/>
                <a:sym typeface="Arial"/>
              </a:rPr>
              <a:t>Celebi</a:t>
            </a:r>
            <a:r>
              <a:rPr dirty="0">
                <a:latin typeface="Arial"/>
                <a:ea typeface="Arial"/>
                <a:cs typeface="Arial"/>
                <a:sym typeface="Arial"/>
              </a:rPr>
              <a:t> et al </a:t>
            </a:r>
            <a:r>
              <a:rPr dirty="0" err="1">
                <a:latin typeface="Arial"/>
                <a:ea typeface="Arial"/>
                <a:cs typeface="Arial"/>
                <a:sym typeface="Arial"/>
              </a:rPr>
              <a:t>em</a:t>
            </a:r>
            <a:r>
              <a:rPr dirty="0">
                <a:latin typeface="Arial"/>
                <a:ea typeface="Arial"/>
                <a:cs typeface="Arial"/>
                <a:sym typeface="Arial"/>
              </a:rPr>
              <a:t> 2021, as </a:t>
            </a:r>
            <a:r>
              <a:rPr dirty="0" err="1">
                <a:latin typeface="Arial"/>
                <a:ea typeface="Arial"/>
                <a:cs typeface="Arial"/>
                <a:sym typeface="Arial"/>
              </a:rPr>
              <a:t>cepas</a:t>
            </a:r>
            <a:r>
              <a:rPr dirty="0">
                <a:latin typeface="Arial"/>
                <a:ea typeface="Arial"/>
                <a:cs typeface="Arial"/>
                <a:sym typeface="Arial"/>
              </a:rPr>
              <a:t> de Staphylococcus coagulase </a:t>
            </a:r>
            <a:r>
              <a:rPr dirty="0" err="1">
                <a:latin typeface="Arial"/>
                <a:ea typeface="Arial"/>
                <a:cs typeface="Arial"/>
                <a:sym typeface="Arial"/>
              </a:rPr>
              <a:t>negativo</a:t>
            </a:r>
            <a:r>
              <a:rPr dirty="0">
                <a:latin typeface="Arial"/>
                <a:ea typeface="Arial"/>
                <a:cs typeface="Arial"/>
                <a:sym typeface="Arial"/>
              </a:rPr>
              <a:t> </a:t>
            </a:r>
            <a:r>
              <a:rPr dirty="0" err="1">
                <a:latin typeface="Arial"/>
                <a:ea typeface="Arial"/>
                <a:cs typeface="Arial"/>
                <a:sym typeface="Arial"/>
              </a:rPr>
              <a:t>encontradas</a:t>
            </a:r>
            <a:r>
              <a:rPr dirty="0">
                <a:latin typeface="Arial"/>
                <a:ea typeface="Arial"/>
                <a:cs typeface="Arial"/>
                <a:sym typeface="Arial"/>
              </a:rPr>
              <a:t> </a:t>
            </a:r>
            <a:r>
              <a:rPr dirty="0" err="1">
                <a:latin typeface="Arial"/>
                <a:ea typeface="Arial"/>
                <a:cs typeface="Arial"/>
                <a:sym typeface="Arial"/>
              </a:rPr>
              <a:t>em</a:t>
            </a:r>
            <a:r>
              <a:rPr dirty="0">
                <a:latin typeface="Arial"/>
                <a:ea typeface="Arial"/>
                <a:cs typeface="Arial"/>
                <a:sym typeface="Arial"/>
              </a:rPr>
              <a:t> </a:t>
            </a:r>
            <a:r>
              <a:rPr dirty="0" err="1">
                <a:latin typeface="Arial"/>
                <a:ea typeface="Arial"/>
                <a:cs typeface="Arial"/>
                <a:sym typeface="Arial"/>
              </a:rPr>
              <a:t>seu</a:t>
            </a:r>
            <a:r>
              <a:rPr dirty="0">
                <a:latin typeface="Arial"/>
                <a:ea typeface="Arial"/>
                <a:cs typeface="Arial"/>
                <a:sym typeface="Arial"/>
              </a:rPr>
              <a:t> </a:t>
            </a:r>
            <a:r>
              <a:rPr dirty="0" err="1">
                <a:latin typeface="Arial"/>
                <a:ea typeface="Arial"/>
                <a:cs typeface="Arial"/>
                <a:sym typeface="Arial"/>
              </a:rPr>
              <a:t>estudo</a:t>
            </a:r>
            <a:r>
              <a:rPr dirty="0">
                <a:latin typeface="Arial"/>
                <a:ea typeface="Arial"/>
                <a:cs typeface="Arial"/>
                <a:sym typeface="Arial"/>
              </a:rPr>
              <a:t> com </a:t>
            </a:r>
            <a:r>
              <a:rPr dirty="0" err="1">
                <a:latin typeface="Arial"/>
                <a:ea typeface="Arial"/>
                <a:cs typeface="Arial"/>
                <a:sym typeface="Arial"/>
              </a:rPr>
              <a:t>administração</a:t>
            </a:r>
            <a:r>
              <a:rPr dirty="0">
                <a:latin typeface="Arial"/>
                <a:ea typeface="Arial"/>
                <a:cs typeface="Arial"/>
                <a:sym typeface="Arial"/>
              </a:rPr>
              <a:t> de </a:t>
            </a:r>
            <a:r>
              <a:rPr dirty="0" err="1">
                <a:latin typeface="Arial"/>
                <a:ea typeface="Arial"/>
                <a:cs typeface="Arial"/>
                <a:sym typeface="Arial"/>
              </a:rPr>
              <a:t>quinolonas</a:t>
            </a:r>
            <a:r>
              <a:rPr dirty="0">
                <a:latin typeface="Arial"/>
                <a:ea typeface="Arial"/>
                <a:cs typeface="Arial"/>
                <a:sym typeface="Arial"/>
              </a:rPr>
              <a:t> </a:t>
            </a:r>
            <a:r>
              <a:rPr dirty="0" err="1">
                <a:latin typeface="Arial"/>
                <a:ea typeface="Arial"/>
                <a:cs typeface="Arial"/>
                <a:sym typeface="Arial"/>
              </a:rPr>
              <a:t>tópicas</a:t>
            </a:r>
            <a:r>
              <a:rPr dirty="0">
                <a:latin typeface="Arial"/>
                <a:ea typeface="Arial"/>
                <a:cs typeface="Arial"/>
                <a:sym typeface="Arial"/>
              </a:rPr>
              <a:t> </a:t>
            </a:r>
            <a:r>
              <a:rPr dirty="0" err="1">
                <a:latin typeface="Arial"/>
                <a:ea typeface="Arial"/>
                <a:cs typeface="Arial"/>
                <a:sym typeface="Arial"/>
              </a:rPr>
              <a:t>por</a:t>
            </a:r>
            <a:r>
              <a:rPr dirty="0">
                <a:latin typeface="Arial"/>
                <a:ea typeface="Arial"/>
                <a:cs typeface="Arial"/>
                <a:sym typeface="Arial"/>
              </a:rPr>
              <a:t> 4 </a:t>
            </a:r>
            <a:r>
              <a:rPr dirty="0" err="1">
                <a:latin typeface="Arial"/>
                <a:ea typeface="Arial"/>
                <a:cs typeface="Arial"/>
                <a:sym typeface="Arial"/>
              </a:rPr>
              <a:t>vezes</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dia</a:t>
            </a:r>
            <a:r>
              <a:rPr dirty="0">
                <a:latin typeface="Arial"/>
                <a:ea typeface="Arial"/>
                <a:cs typeface="Arial"/>
                <a:sym typeface="Arial"/>
              </a:rPr>
              <a:t> </a:t>
            </a:r>
            <a:r>
              <a:rPr dirty="0" err="1">
                <a:latin typeface="Arial"/>
                <a:ea typeface="Arial"/>
                <a:cs typeface="Arial"/>
                <a:sym typeface="Arial"/>
              </a:rPr>
              <a:t>durante</a:t>
            </a:r>
            <a:r>
              <a:rPr dirty="0">
                <a:latin typeface="Arial"/>
                <a:ea typeface="Arial"/>
                <a:cs typeface="Arial"/>
                <a:sym typeface="Arial"/>
              </a:rPr>
              <a:t> 7 </a:t>
            </a:r>
            <a:r>
              <a:rPr dirty="0" err="1">
                <a:latin typeface="Arial"/>
                <a:ea typeface="Arial"/>
                <a:cs typeface="Arial"/>
                <a:sym typeface="Arial"/>
              </a:rPr>
              <a:t>dias</a:t>
            </a:r>
            <a:r>
              <a:rPr dirty="0">
                <a:latin typeface="Arial"/>
                <a:ea typeface="Arial"/>
                <a:cs typeface="Arial"/>
                <a:sym typeface="Arial"/>
              </a:rPr>
              <a:t> </a:t>
            </a:r>
            <a:r>
              <a:rPr dirty="0" err="1">
                <a:latin typeface="Arial"/>
                <a:ea typeface="Arial"/>
                <a:cs typeface="Arial"/>
                <a:sym typeface="Arial"/>
              </a:rPr>
              <a:t>após</a:t>
            </a:r>
            <a:r>
              <a:rPr dirty="0">
                <a:latin typeface="Arial"/>
                <a:ea typeface="Arial"/>
                <a:cs typeface="Arial"/>
                <a:sym typeface="Arial"/>
              </a:rPr>
              <a:t> </a:t>
            </a:r>
            <a:r>
              <a:rPr dirty="0" err="1">
                <a:latin typeface="Arial"/>
                <a:ea typeface="Arial"/>
                <a:cs typeface="Arial"/>
                <a:sym typeface="Arial"/>
              </a:rPr>
              <a:t>injeções</a:t>
            </a:r>
            <a:r>
              <a:rPr dirty="0">
                <a:latin typeface="Arial"/>
                <a:ea typeface="Arial"/>
                <a:cs typeface="Arial"/>
                <a:sym typeface="Arial"/>
              </a:rPr>
              <a:t> </a:t>
            </a:r>
            <a:r>
              <a:rPr dirty="0" err="1">
                <a:latin typeface="Arial"/>
                <a:ea typeface="Arial"/>
                <a:cs typeface="Arial"/>
                <a:sym typeface="Arial"/>
              </a:rPr>
              <a:t>intravítreas</a:t>
            </a:r>
            <a:r>
              <a:rPr dirty="0">
                <a:latin typeface="Arial"/>
                <a:ea typeface="Arial"/>
                <a:cs typeface="Arial"/>
                <a:sym typeface="Arial"/>
              </a:rPr>
              <a:t> </a:t>
            </a:r>
            <a:r>
              <a:rPr dirty="0" err="1">
                <a:latin typeface="Arial"/>
                <a:ea typeface="Arial"/>
                <a:cs typeface="Arial"/>
                <a:sym typeface="Arial"/>
              </a:rPr>
              <a:t>encontrou</a:t>
            </a:r>
            <a:r>
              <a:rPr dirty="0">
                <a:latin typeface="Arial"/>
                <a:ea typeface="Arial"/>
                <a:cs typeface="Arial"/>
                <a:sym typeface="Arial"/>
              </a:rPr>
              <a:t> </a:t>
            </a:r>
            <a:r>
              <a:rPr dirty="0" err="1">
                <a:latin typeface="Arial"/>
                <a:ea typeface="Arial"/>
                <a:cs typeface="Arial"/>
                <a:sym typeface="Arial"/>
              </a:rPr>
              <a:t>resistência</a:t>
            </a:r>
            <a:r>
              <a:rPr dirty="0">
                <a:latin typeface="Arial"/>
                <a:ea typeface="Arial"/>
                <a:cs typeface="Arial"/>
                <a:sym typeface="Arial"/>
              </a:rPr>
              <a:t> </a:t>
            </a:r>
            <a:r>
              <a:rPr dirty="0" err="1">
                <a:latin typeface="Arial"/>
                <a:ea typeface="Arial"/>
                <a:cs typeface="Arial"/>
                <a:sym typeface="Arial"/>
              </a:rPr>
              <a:t>bacteriana</a:t>
            </a:r>
            <a:r>
              <a:rPr dirty="0">
                <a:latin typeface="Arial"/>
                <a:ea typeface="Arial"/>
                <a:cs typeface="Arial"/>
                <a:sym typeface="Arial"/>
              </a:rPr>
              <a:t> </a:t>
            </a:r>
            <a:r>
              <a:rPr dirty="0" err="1">
                <a:latin typeface="Arial"/>
                <a:ea typeface="Arial"/>
                <a:cs typeface="Arial"/>
                <a:sym typeface="Arial"/>
              </a:rPr>
              <a:t>estatisticamente</a:t>
            </a:r>
            <a:r>
              <a:rPr dirty="0">
                <a:latin typeface="Arial"/>
                <a:ea typeface="Arial"/>
                <a:cs typeface="Arial"/>
                <a:sym typeface="Arial"/>
              </a:rPr>
              <a:t> significativa</a:t>
            </a:r>
            <a:r>
              <a:rPr baseline="31999" dirty="0">
                <a:latin typeface="Arial"/>
                <a:ea typeface="Arial"/>
                <a:cs typeface="Arial"/>
                <a:sym typeface="Arial"/>
              </a:rPr>
              <a:t>20</a:t>
            </a:r>
            <a:r>
              <a:rPr dirty="0">
                <a:latin typeface="Arial"/>
                <a:ea typeface="Arial"/>
                <a:cs typeface="Arial"/>
                <a:sym typeface="Arial"/>
              </a:rPr>
              <a:t>. </a:t>
            </a:r>
            <a:r>
              <a:rPr dirty="0" err="1">
                <a:latin typeface="Arial"/>
                <a:ea typeface="Arial"/>
                <a:cs typeface="Arial"/>
                <a:sym typeface="Arial"/>
              </a:rPr>
              <a:t>Além</a:t>
            </a:r>
            <a:r>
              <a:rPr dirty="0">
                <a:latin typeface="Arial"/>
                <a:ea typeface="Arial"/>
                <a:cs typeface="Arial"/>
                <a:sym typeface="Arial"/>
              </a:rPr>
              <a:t> disso, </a:t>
            </a:r>
            <a:r>
              <a:rPr dirty="0" err="1">
                <a:latin typeface="Arial"/>
                <a:ea typeface="Arial"/>
                <a:cs typeface="Arial"/>
                <a:sym typeface="Arial"/>
              </a:rPr>
              <a:t>este</a:t>
            </a:r>
            <a:r>
              <a:rPr dirty="0">
                <a:latin typeface="Arial"/>
                <a:ea typeface="Arial"/>
                <a:cs typeface="Arial"/>
                <a:sym typeface="Arial"/>
              </a:rPr>
              <a:t> </a:t>
            </a:r>
            <a:r>
              <a:rPr dirty="0" err="1">
                <a:latin typeface="Arial"/>
                <a:ea typeface="Arial"/>
                <a:cs typeface="Arial"/>
                <a:sym typeface="Arial"/>
              </a:rPr>
              <a:t>uso</a:t>
            </a:r>
            <a:r>
              <a:rPr dirty="0">
                <a:latin typeface="Arial"/>
                <a:ea typeface="Arial"/>
                <a:cs typeface="Arial"/>
                <a:sym typeface="Arial"/>
              </a:rPr>
              <a:t> </a:t>
            </a:r>
            <a:r>
              <a:rPr dirty="0" err="1">
                <a:latin typeface="Arial"/>
                <a:ea typeface="Arial"/>
                <a:cs typeface="Arial"/>
                <a:sym typeface="Arial"/>
              </a:rPr>
              <a:t>tópico</a:t>
            </a:r>
            <a:r>
              <a:rPr dirty="0">
                <a:latin typeface="Arial"/>
                <a:ea typeface="Arial"/>
                <a:cs typeface="Arial"/>
                <a:sym typeface="Arial"/>
              </a:rPr>
              <a:t> </a:t>
            </a:r>
            <a:r>
              <a:rPr dirty="0" err="1">
                <a:latin typeface="Arial"/>
                <a:ea typeface="Arial"/>
                <a:cs typeface="Arial"/>
                <a:sym typeface="Arial"/>
              </a:rPr>
              <a:t>profilático</a:t>
            </a:r>
            <a:r>
              <a:rPr dirty="0">
                <a:latin typeface="Arial"/>
                <a:ea typeface="Arial"/>
                <a:cs typeface="Arial"/>
                <a:sym typeface="Arial"/>
              </a:rPr>
              <a:t> </a:t>
            </a:r>
            <a:r>
              <a:rPr dirty="0" err="1">
                <a:latin typeface="Arial"/>
                <a:ea typeface="Arial"/>
                <a:cs typeface="Arial"/>
                <a:sym typeface="Arial"/>
              </a:rPr>
              <a:t>predica</a:t>
            </a:r>
            <a:r>
              <a:rPr dirty="0">
                <a:latin typeface="Arial"/>
                <a:ea typeface="Arial"/>
                <a:cs typeface="Arial"/>
                <a:sym typeface="Arial"/>
              </a:rPr>
              <a:t> a </a:t>
            </a:r>
            <a:r>
              <a:rPr dirty="0" err="1">
                <a:latin typeface="Arial"/>
                <a:ea typeface="Arial"/>
                <a:cs typeface="Arial"/>
                <a:sym typeface="Arial"/>
              </a:rPr>
              <a:t>seleção</a:t>
            </a:r>
            <a:r>
              <a:rPr dirty="0">
                <a:latin typeface="Arial"/>
                <a:ea typeface="Arial"/>
                <a:cs typeface="Arial"/>
                <a:sym typeface="Arial"/>
              </a:rPr>
              <a:t> de </a:t>
            </a:r>
            <a:r>
              <a:rPr dirty="0" err="1">
                <a:latin typeface="Arial"/>
                <a:ea typeface="Arial"/>
                <a:cs typeface="Arial"/>
                <a:sym typeface="Arial"/>
              </a:rPr>
              <a:t>cepas</a:t>
            </a:r>
            <a:r>
              <a:rPr dirty="0">
                <a:latin typeface="Arial"/>
                <a:ea typeface="Arial"/>
                <a:cs typeface="Arial"/>
                <a:sym typeface="Arial"/>
              </a:rPr>
              <a:t> </a:t>
            </a:r>
            <a:r>
              <a:rPr dirty="0" err="1">
                <a:latin typeface="Arial"/>
                <a:ea typeface="Arial"/>
                <a:cs typeface="Arial"/>
                <a:sym typeface="Arial"/>
              </a:rPr>
              <a:t>resistentes</a:t>
            </a:r>
            <a:r>
              <a:rPr dirty="0">
                <a:latin typeface="Arial"/>
                <a:ea typeface="Arial"/>
                <a:cs typeface="Arial"/>
                <a:sym typeface="Arial"/>
              </a:rPr>
              <a:t> a </a:t>
            </a:r>
            <a:r>
              <a:rPr dirty="0" err="1">
                <a:latin typeface="Arial"/>
                <a:ea typeface="Arial"/>
                <a:cs typeface="Arial"/>
                <a:sym typeface="Arial"/>
              </a:rPr>
              <a:t>uma</a:t>
            </a:r>
            <a:r>
              <a:rPr dirty="0">
                <a:latin typeface="Arial"/>
                <a:ea typeface="Arial"/>
                <a:cs typeface="Arial"/>
                <a:sym typeface="Arial"/>
              </a:rPr>
              <a:t> </a:t>
            </a:r>
            <a:r>
              <a:rPr dirty="0" err="1">
                <a:latin typeface="Arial"/>
                <a:ea typeface="Arial"/>
                <a:cs typeface="Arial"/>
                <a:sym typeface="Arial"/>
              </a:rPr>
              <a:t>vasta</a:t>
            </a:r>
            <a:r>
              <a:rPr dirty="0">
                <a:latin typeface="Arial"/>
                <a:ea typeface="Arial"/>
                <a:cs typeface="Arial"/>
                <a:sym typeface="Arial"/>
              </a:rPr>
              <a:t> </a:t>
            </a:r>
            <a:r>
              <a:rPr dirty="0" err="1">
                <a:latin typeface="Arial"/>
                <a:ea typeface="Arial"/>
                <a:cs typeface="Arial"/>
                <a:sym typeface="Arial"/>
              </a:rPr>
              <a:t>gama</a:t>
            </a:r>
            <a:r>
              <a:rPr dirty="0">
                <a:latin typeface="Arial"/>
                <a:ea typeface="Arial"/>
                <a:cs typeface="Arial"/>
                <a:sym typeface="Arial"/>
              </a:rPr>
              <a:t> de </a:t>
            </a:r>
            <a:r>
              <a:rPr dirty="0" err="1">
                <a:latin typeface="Arial"/>
                <a:ea typeface="Arial"/>
                <a:cs typeface="Arial"/>
                <a:sym typeface="Arial"/>
              </a:rPr>
              <a:t>antibioticos</a:t>
            </a:r>
            <a:r>
              <a:rPr dirty="0">
                <a:latin typeface="Arial"/>
                <a:ea typeface="Arial"/>
                <a:cs typeface="Arial"/>
                <a:sym typeface="Arial"/>
              </a:rPr>
              <a:t> tópicos</a:t>
            </a:r>
            <a:r>
              <a:rPr baseline="31999" dirty="0">
                <a:latin typeface="Arial"/>
                <a:ea typeface="Arial"/>
                <a:cs typeface="Arial"/>
                <a:sym typeface="Arial"/>
              </a:rPr>
              <a:t>21</a:t>
            </a:r>
            <a:r>
              <a:rPr dirty="0">
                <a:latin typeface="Arial"/>
                <a:ea typeface="Arial"/>
                <a:cs typeface="Arial"/>
                <a:sym typeface="Arial"/>
              </a:rPr>
              <a:t>. </a:t>
            </a:r>
            <a:r>
              <a:rPr dirty="0" err="1">
                <a:latin typeface="Arial"/>
                <a:ea typeface="Arial"/>
                <a:cs typeface="Arial"/>
                <a:sym typeface="Arial"/>
              </a:rPr>
              <a:t>Em</a:t>
            </a:r>
            <a:r>
              <a:rPr dirty="0">
                <a:latin typeface="Arial"/>
                <a:ea typeface="Arial"/>
                <a:cs typeface="Arial"/>
                <a:sym typeface="Arial"/>
              </a:rPr>
              <a:t> 1997, a </a:t>
            </a:r>
            <a:r>
              <a:rPr dirty="0" err="1">
                <a:latin typeface="Arial"/>
                <a:ea typeface="Arial"/>
                <a:cs typeface="Arial"/>
                <a:sym typeface="Arial"/>
              </a:rPr>
              <a:t>clorexidina</a:t>
            </a:r>
            <a:r>
              <a:rPr dirty="0">
                <a:latin typeface="Arial"/>
                <a:ea typeface="Arial"/>
                <a:cs typeface="Arial"/>
                <a:sym typeface="Arial"/>
              </a:rPr>
              <a:t> </a:t>
            </a:r>
            <a:r>
              <a:rPr dirty="0" err="1">
                <a:latin typeface="Arial"/>
                <a:ea typeface="Arial"/>
                <a:cs typeface="Arial"/>
                <a:sym typeface="Arial"/>
              </a:rPr>
              <a:t>foi</a:t>
            </a:r>
            <a:r>
              <a:rPr dirty="0">
                <a:latin typeface="Arial"/>
                <a:ea typeface="Arial"/>
                <a:cs typeface="Arial"/>
                <a:sym typeface="Arial"/>
              </a:rPr>
              <a:t> </a:t>
            </a:r>
            <a:r>
              <a:rPr dirty="0" err="1">
                <a:latin typeface="Arial"/>
                <a:ea typeface="Arial"/>
                <a:cs typeface="Arial"/>
                <a:sym typeface="Arial"/>
              </a:rPr>
              <a:t>estudada</a:t>
            </a:r>
            <a:r>
              <a:rPr dirty="0">
                <a:latin typeface="Arial"/>
                <a:ea typeface="Arial"/>
                <a:cs typeface="Arial"/>
                <a:sym typeface="Arial"/>
              </a:rPr>
              <a:t> in vitro </a:t>
            </a:r>
            <a:r>
              <a:rPr dirty="0" err="1">
                <a:latin typeface="Arial"/>
                <a:ea typeface="Arial"/>
                <a:cs typeface="Arial"/>
                <a:sym typeface="Arial"/>
              </a:rPr>
              <a:t>por</a:t>
            </a:r>
            <a:r>
              <a:rPr dirty="0">
                <a:latin typeface="Arial"/>
                <a:ea typeface="Arial"/>
                <a:cs typeface="Arial"/>
                <a:sym typeface="Arial"/>
              </a:rPr>
              <a:t> </a:t>
            </a:r>
            <a:r>
              <a:rPr dirty="0" err="1">
                <a:latin typeface="Arial"/>
                <a:ea typeface="Arial"/>
                <a:cs typeface="Arial"/>
                <a:sym typeface="Arial"/>
              </a:rPr>
              <a:t>Kunisada</a:t>
            </a:r>
            <a:r>
              <a:rPr dirty="0">
                <a:latin typeface="Arial"/>
                <a:ea typeface="Arial"/>
                <a:cs typeface="Arial"/>
                <a:sym typeface="Arial"/>
              </a:rPr>
              <a:t> et al, que </a:t>
            </a:r>
            <a:r>
              <a:rPr dirty="0" err="1">
                <a:latin typeface="Arial"/>
                <a:ea typeface="Arial"/>
                <a:cs typeface="Arial"/>
                <a:sym typeface="Arial"/>
              </a:rPr>
              <a:t>comprovou</a:t>
            </a:r>
            <a:r>
              <a:rPr dirty="0">
                <a:latin typeface="Arial"/>
                <a:ea typeface="Arial"/>
                <a:cs typeface="Arial"/>
                <a:sym typeface="Arial"/>
              </a:rPr>
              <a:t> a </a:t>
            </a:r>
            <a:r>
              <a:rPr dirty="0" err="1">
                <a:latin typeface="Arial"/>
                <a:ea typeface="Arial"/>
                <a:cs typeface="Arial"/>
                <a:sym typeface="Arial"/>
              </a:rPr>
              <a:t>existência</a:t>
            </a:r>
            <a:r>
              <a:rPr dirty="0">
                <a:latin typeface="Arial"/>
                <a:ea typeface="Arial"/>
                <a:cs typeface="Arial"/>
                <a:sym typeface="Arial"/>
              </a:rPr>
              <a:t> de </a:t>
            </a:r>
            <a:r>
              <a:rPr dirty="0" err="1">
                <a:latin typeface="Arial"/>
                <a:ea typeface="Arial"/>
                <a:cs typeface="Arial"/>
                <a:sym typeface="Arial"/>
              </a:rPr>
              <a:t>bactérias</a:t>
            </a:r>
            <a:r>
              <a:rPr dirty="0">
                <a:latin typeface="Arial"/>
                <a:ea typeface="Arial"/>
                <a:cs typeface="Arial"/>
                <a:sym typeface="Arial"/>
              </a:rPr>
              <a:t> com </a:t>
            </a:r>
            <a:r>
              <a:rPr dirty="0" err="1">
                <a:latin typeface="Arial"/>
                <a:ea typeface="Arial"/>
                <a:cs typeface="Arial"/>
                <a:sym typeface="Arial"/>
              </a:rPr>
              <a:t>resistência</a:t>
            </a:r>
            <a:r>
              <a:rPr dirty="0">
                <a:latin typeface="Arial"/>
                <a:ea typeface="Arial"/>
                <a:cs typeface="Arial"/>
                <a:sym typeface="Arial"/>
              </a:rPr>
              <a:t> a </a:t>
            </a:r>
            <a:r>
              <a:rPr dirty="0" err="1">
                <a:latin typeface="Arial"/>
                <a:ea typeface="Arial"/>
                <a:cs typeface="Arial"/>
                <a:sym typeface="Arial"/>
              </a:rPr>
              <a:t>esse</a:t>
            </a:r>
            <a:r>
              <a:rPr dirty="0">
                <a:latin typeface="Arial"/>
                <a:ea typeface="Arial"/>
                <a:cs typeface="Arial"/>
                <a:sym typeface="Arial"/>
              </a:rPr>
              <a:t> degermante</a:t>
            </a:r>
            <a:r>
              <a:rPr baseline="31999" dirty="0">
                <a:latin typeface="Arial"/>
                <a:ea typeface="Arial"/>
                <a:cs typeface="Arial"/>
                <a:sym typeface="Arial"/>
              </a:rPr>
              <a:t>22</a:t>
            </a:r>
            <a:r>
              <a:rPr dirty="0">
                <a:latin typeface="Arial"/>
                <a:ea typeface="Arial"/>
                <a:cs typeface="Arial"/>
                <a:sym typeface="Arial"/>
              </a:rPr>
              <a:t>. </a:t>
            </a:r>
            <a:r>
              <a:rPr dirty="0" err="1">
                <a:latin typeface="Arial"/>
                <a:ea typeface="Arial"/>
                <a:cs typeface="Arial"/>
                <a:sym typeface="Arial"/>
              </a:rPr>
              <a:t>Já</a:t>
            </a:r>
            <a:r>
              <a:rPr dirty="0">
                <a:latin typeface="Arial"/>
                <a:ea typeface="Arial"/>
                <a:cs typeface="Arial"/>
                <a:sym typeface="Arial"/>
              </a:rPr>
              <a:t> o PVPI, </a:t>
            </a:r>
            <a:r>
              <a:rPr dirty="0" err="1">
                <a:latin typeface="Arial"/>
                <a:ea typeface="Arial"/>
                <a:cs typeface="Arial"/>
                <a:sym typeface="Arial"/>
              </a:rPr>
              <a:t>não</a:t>
            </a:r>
            <a:r>
              <a:rPr dirty="0">
                <a:latin typeface="Arial"/>
                <a:ea typeface="Arial"/>
                <a:cs typeface="Arial"/>
                <a:sym typeface="Arial"/>
              </a:rPr>
              <a:t> </a:t>
            </a:r>
            <a:r>
              <a:rPr dirty="0" err="1">
                <a:latin typeface="Arial"/>
                <a:ea typeface="Arial"/>
                <a:cs typeface="Arial"/>
                <a:sym typeface="Arial"/>
              </a:rPr>
              <a:t>associado</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uso</a:t>
            </a:r>
            <a:r>
              <a:rPr dirty="0">
                <a:latin typeface="Arial"/>
                <a:ea typeface="Arial"/>
                <a:cs typeface="Arial"/>
                <a:sym typeface="Arial"/>
              </a:rPr>
              <a:t> de </a:t>
            </a:r>
            <a:r>
              <a:rPr dirty="0" err="1">
                <a:latin typeface="Arial"/>
                <a:ea typeface="Arial"/>
                <a:cs typeface="Arial"/>
                <a:sym typeface="Arial"/>
              </a:rPr>
              <a:t>antibióticos</a:t>
            </a:r>
            <a:r>
              <a:rPr dirty="0">
                <a:latin typeface="Arial"/>
                <a:ea typeface="Arial"/>
                <a:cs typeface="Arial"/>
                <a:sym typeface="Arial"/>
              </a:rPr>
              <a:t> </a:t>
            </a:r>
            <a:r>
              <a:rPr dirty="0" err="1">
                <a:latin typeface="Arial"/>
                <a:ea typeface="Arial"/>
                <a:cs typeface="Arial"/>
                <a:sym typeface="Arial"/>
              </a:rPr>
              <a:t>tópicos</a:t>
            </a:r>
            <a:r>
              <a:rPr dirty="0">
                <a:latin typeface="Arial"/>
                <a:ea typeface="Arial"/>
                <a:cs typeface="Arial"/>
                <a:sym typeface="Arial"/>
              </a:rPr>
              <a:t>, </a:t>
            </a:r>
            <a:r>
              <a:rPr dirty="0" err="1">
                <a:latin typeface="Arial"/>
                <a:ea typeface="Arial"/>
                <a:cs typeface="Arial"/>
                <a:sym typeface="Arial"/>
              </a:rPr>
              <a:t>não</a:t>
            </a:r>
            <a:r>
              <a:rPr dirty="0">
                <a:latin typeface="Arial"/>
                <a:ea typeface="Arial"/>
                <a:cs typeface="Arial"/>
                <a:sym typeface="Arial"/>
              </a:rPr>
              <a:t> </a:t>
            </a:r>
            <a:r>
              <a:rPr dirty="0" err="1">
                <a:latin typeface="Arial"/>
                <a:ea typeface="Arial"/>
                <a:cs typeface="Arial"/>
                <a:sym typeface="Arial"/>
              </a:rPr>
              <a:t>promoveu</a:t>
            </a:r>
            <a:r>
              <a:rPr dirty="0">
                <a:latin typeface="Arial"/>
                <a:ea typeface="Arial"/>
                <a:cs typeface="Arial"/>
                <a:sym typeface="Arial"/>
              </a:rPr>
              <a:t> a </a:t>
            </a:r>
            <a:r>
              <a:rPr dirty="0" err="1">
                <a:latin typeface="Arial"/>
                <a:ea typeface="Arial"/>
                <a:cs typeface="Arial"/>
                <a:sym typeface="Arial"/>
              </a:rPr>
              <a:t>seleção</a:t>
            </a:r>
            <a:r>
              <a:rPr dirty="0">
                <a:latin typeface="Arial"/>
                <a:ea typeface="Arial"/>
                <a:cs typeface="Arial"/>
                <a:sym typeface="Arial"/>
              </a:rPr>
              <a:t> de microbiota </a:t>
            </a:r>
            <a:r>
              <a:rPr dirty="0" err="1">
                <a:latin typeface="Arial"/>
                <a:ea typeface="Arial"/>
                <a:cs typeface="Arial"/>
                <a:sym typeface="Arial"/>
              </a:rPr>
              <a:t>conjuntival</a:t>
            </a:r>
            <a:r>
              <a:rPr dirty="0">
                <a:latin typeface="Arial"/>
                <a:ea typeface="Arial"/>
                <a:cs typeface="Arial"/>
                <a:sym typeface="Arial"/>
              </a:rPr>
              <a:t> com </a:t>
            </a:r>
            <a:r>
              <a:rPr dirty="0" err="1">
                <a:latin typeface="Arial"/>
                <a:ea typeface="Arial"/>
                <a:cs typeface="Arial"/>
                <a:sym typeface="Arial"/>
              </a:rPr>
              <a:t>alterações</a:t>
            </a:r>
            <a:r>
              <a:rPr dirty="0">
                <a:latin typeface="Arial"/>
                <a:ea typeface="Arial"/>
                <a:cs typeface="Arial"/>
                <a:sym typeface="Arial"/>
              </a:rPr>
              <a:t> do </a:t>
            </a:r>
            <a:r>
              <a:rPr dirty="0" err="1">
                <a:latin typeface="Arial"/>
                <a:ea typeface="Arial"/>
                <a:cs typeface="Arial"/>
                <a:sym typeface="Arial"/>
              </a:rPr>
              <a:t>padrão</a:t>
            </a:r>
            <a:r>
              <a:rPr dirty="0">
                <a:latin typeface="Arial"/>
                <a:ea typeface="Arial"/>
                <a:cs typeface="Arial"/>
                <a:sym typeface="Arial"/>
              </a:rPr>
              <a:t> de resistência</a:t>
            </a:r>
            <a:r>
              <a:rPr baseline="31999" dirty="0">
                <a:latin typeface="Arial"/>
                <a:ea typeface="Arial"/>
                <a:cs typeface="Arial"/>
                <a:sym typeface="Arial"/>
              </a:rPr>
              <a:t>23</a:t>
            </a:r>
            <a:r>
              <a:rPr dirty="0">
                <a:latin typeface="Arial"/>
                <a:ea typeface="Arial"/>
                <a:cs typeface="Arial"/>
                <a:sym typeface="Arial"/>
              </a:rPr>
              <a:t>. </a:t>
            </a:r>
            <a:r>
              <a:rPr dirty="0" err="1">
                <a:latin typeface="Arial"/>
                <a:ea typeface="Arial"/>
                <a:cs typeface="Arial"/>
                <a:sym typeface="Arial"/>
              </a:rPr>
              <a:t>Além</a:t>
            </a:r>
            <a:r>
              <a:rPr dirty="0">
                <a:latin typeface="Arial"/>
                <a:ea typeface="Arial"/>
                <a:cs typeface="Arial"/>
                <a:sym typeface="Arial"/>
              </a:rPr>
              <a:t> disso, Moss et al </a:t>
            </a:r>
            <a:r>
              <a:rPr dirty="0" err="1">
                <a:latin typeface="Arial"/>
                <a:ea typeface="Arial"/>
                <a:cs typeface="Arial"/>
                <a:sym typeface="Arial"/>
              </a:rPr>
              <a:t>encontrou</a:t>
            </a:r>
            <a:r>
              <a:rPr dirty="0">
                <a:latin typeface="Arial"/>
                <a:ea typeface="Arial"/>
                <a:cs typeface="Arial"/>
                <a:sym typeface="Arial"/>
              </a:rPr>
              <a:t> </a:t>
            </a:r>
            <a:r>
              <a:rPr dirty="0" err="1">
                <a:latin typeface="Arial"/>
                <a:ea typeface="Arial"/>
                <a:cs typeface="Arial"/>
                <a:sym typeface="Arial"/>
              </a:rPr>
              <a:t>em</a:t>
            </a:r>
            <a:r>
              <a:rPr dirty="0">
                <a:latin typeface="Arial"/>
                <a:ea typeface="Arial"/>
                <a:cs typeface="Arial"/>
                <a:sym typeface="Arial"/>
              </a:rPr>
              <a:t> 2009 que o </a:t>
            </a:r>
            <a:r>
              <a:rPr dirty="0" err="1">
                <a:latin typeface="Arial"/>
                <a:ea typeface="Arial"/>
                <a:cs typeface="Arial"/>
                <a:sym typeface="Arial"/>
              </a:rPr>
              <a:t>uso</a:t>
            </a:r>
            <a:r>
              <a:rPr dirty="0">
                <a:latin typeface="Arial"/>
                <a:ea typeface="Arial"/>
                <a:cs typeface="Arial"/>
                <a:sym typeface="Arial"/>
              </a:rPr>
              <a:t> do PVPI </a:t>
            </a:r>
            <a:r>
              <a:rPr dirty="0" err="1">
                <a:latin typeface="Arial"/>
                <a:ea typeface="Arial"/>
                <a:cs typeface="Arial"/>
                <a:sym typeface="Arial"/>
              </a:rPr>
              <a:t>por</a:t>
            </a:r>
            <a:r>
              <a:rPr dirty="0">
                <a:latin typeface="Arial"/>
                <a:ea typeface="Arial"/>
                <a:cs typeface="Arial"/>
                <a:sym typeface="Arial"/>
              </a:rPr>
              <a:t> </a:t>
            </a:r>
            <a:r>
              <a:rPr dirty="0" err="1">
                <a:latin typeface="Arial"/>
                <a:ea typeface="Arial"/>
                <a:cs typeface="Arial"/>
                <a:sym typeface="Arial"/>
              </a:rPr>
              <a:t>si</a:t>
            </a:r>
            <a:r>
              <a:rPr dirty="0">
                <a:latin typeface="Arial"/>
                <a:ea typeface="Arial"/>
                <a:cs typeface="Arial"/>
                <a:sym typeface="Arial"/>
              </a:rPr>
              <a:t> </a:t>
            </a:r>
            <a:r>
              <a:rPr dirty="0" err="1">
                <a:latin typeface="Arial"/>
                <a:ea typeface="Arial"/>
                <a:cs typeface="Arial"/>
                <a:sym typeface="Arial"/>
              </a:rPr>
              <a:t>só</a:t>
            </a:r>
            <a:r>
              <a:rPr dirty="0">
                <a:latin typeface="Arial"/>
                <a:ea typeface="Arial"/>
                <a:cs typeface="Arial"/>
                <a:sym typeface="Arial"/>
              </a:rPr>
              <a:t> </a:t>
            </a:r>
            <a:r>
              <a:rPr dirty="0" err="1">
                <a:latin typeface="Arial"/>
                <a:ea typeface="Arial"/>
                <a:cs typeface="Arial"/>
                <a:sym typeface="Arial"/>
              </a:rPr>
              <a:t>demonstrou</a:t>
            </a:r>
            <a:r>
              <a:rPr dirty="0">
                <a:latin typeface="Arial"/>
                <a:ea typeface="Arial"/>
                <a:cs typeface="Arial"/>
                <a:sym typeface="Arial"/>
              </a:rPr>
              <a:t> </a:t>
            </a:r>
            <a:r>
              <a:rPr dirty="0" err="1">
                <a:latin typeface="Arial"/>
                <a:ea typeface="Arial"/>
                <a:cs typeface="Arial"/>
                <a:sym typeface="Arial"/>
              </a:rPr>
              <a:t>uma</a:t>
            </a:r>
            <a:r>
              <a:rPr dirty="0">
                <a:latin typeface="Arial"/>
                <a:ea typeface="Arial"/>
                <a:cs typeface="Arial"/>
                <a:sym typeface="Arial"/>
              </a:rPr>
              <a:t> </a:t>
            </a:r>
            <a:r>
              <a:rPr dirty="0" err="1">
                <a:latin typeface="Arial"/>
                <a:ea typeface="Arial"/>
                <a:cs typeface="Arial"/>
                <a:sym typeface="Arial"/>
              </a:rPr>
              <a:t>redução</a:t>
            </a:r>
            <a:r>
              <a:rPr dirty="0">
                <a:latin typeface="Arial"/>
                <a:ea typeface="Arial"/>
                <a:cs typeface="Arial"/>
                <a:sym typeface="Arial"/>
              </a:rPr>
              <a:t> </a:t>
            </a:r>
            <a:r>
              <a:rPr dirty="0" err="1">
                <a:latin typeface="Arial"/>
                <a:ea typeface="Arial"/>
                <a:cs typeface="Arial"/>
                <a:sym typeface="Arial"/>
              </a:rPr>
              <a:t>dramática</a:t>
            </a:r>
            <a:r>
              <a:rPr dirty="0">
                <a:latin typeface="Arial"/>
                <a:ea typeface="Arial"/>
                <a:cs typeface="Arial"/>
                <a:sym typeface="Arial"/>
              </a:rPr>
              <a:t> no </a:t>
            </a:r>
            <a:r>
              <a:rPr dirty="0" err="1">
                <a:latin typeface="Arial"/>
                <a:ea typeface="Arial"/>
                <a:cs typeface="Arial"/>
                <a:sym typeface="Arial"/>
              </a:rPr>
              <a:t>número</a:t>
            </a:r>
            <a:r>
              <a:rPr dirty="0">
                <a:latin typeface="Arial"/>
                <a:ea typeface="Arial"/>
                <a:cs typeface="Arial"/>
                <a:sym typeface="Arial"/>
              </a:rPr>
              <a:t> de </a:t>
            </a:r>
            <a:r>
              <a:rPr dirty="0" err="1">
                <a:latin typeface="Arial"/>
                <a:ea typeface="Arial"/>
                <a:cs typeface="Arial"/>
                <a:sym typeface="Arial"/>
              </a:rPr>
              <a:t>culturas</a:t>
            </a:r>
            <a:r>
              <a:rPr dirty="0">
                <a:latin typeface="Arial"/>
                <a:ea typeface="Arial"/>
                <a:cs typeface="Arial"/>
                <a:sym typeface="Arial"/>
              </a:rPr>
              <a:t> </a:t>
            </a:r>
            <a:r>
              <a:rPr dirty="0" err="1">
                <a:latin typeface="Arial"/>
                <a:ea typeface="Arial"/>
                <a:cs typeface="Arial"/>
                <a:sym typeface="Arial"/>
              </a:rPr>
              <a:t>positivas</a:t>
            </a:r>
            <a:r>
              <a:rPr dirty="0">
                <a:latin typeface="Arial"/>
                <a:ea typeface="Arial"/>
                <a:cs typeface="Arial"/>
                <a:sym typeface="Arial"/>
              </a:rPr>
              <a:t> e </a:t>
            </a:r>
            <a:r>
              <a:rPr dirty="0" err="1">
                <a:latin typeface="Arial"/>
                <a:ea typeface="Arial"/>
                <a:cs typeface="Arial"/>
                <a:sym typeface="Arial"/>
              </a:rPr>
              <a:t>confirmou</a:t>
            </a:r>
            <a:r>
              <a:rPr dirty="0">
                <a:latin typeface="Arial"/>
                <a:ea typeface="Arial"/>
                <a:cs typeface="Arial"/>
                <a:sym typeface="Arial"/>
              </a:rPr>
              <a:t> a </a:t>
            </a:r>
            <a:r>
              <a:rPr dirty="0" err="1">
                <a:latin typeface="Arial"/>
                <a:ea typeface="Arial"/>
                <a:cs typeface="Arial"/>
                <a:sym typeface="Arial"/>
              </a:rPr>
              <a:t>ausência</a:t>
            </a:r>
            <a:r>
              <a:rPr dirty="0">
                <a:latin typeface="Arial"/>
                <a:ea typeface="Arial"/>
                <a:cs typeface="Arial"/>
                <a:sym typeface="Arial"/>
              </a:rPr>
              <a:t> de </a:t>
            </a:r>
            <a:r>
              <a:rPr dirty="0" err="1">
                <a:latin typeface="Arial"/>
                <a:ea typeface="Arial"/>
                <a:cs typeface="Arial"/>
                <a:sym typeface="Arial"/>
              </a:rPr>
              <a:t>benefícios</a:t>
            </a:r>
            <a:r>
              <a:rPr dirty="0">
                <a:latin typeface="Arial"/>
                <a:ea typeface="Arial"/>
                <a:cs typeface="Arial"/>
                <a:sym typeface="Arial"/>
              </a:rPr>
              <a:t> do </a:t>
            </a:r>
            <a:r>
              <a:rPr dirty="0" err="1">
                <a:latin typeface="Arial"/>
                <a:ea typeface="Arial"/>
                <a:cs typeface="Arial"/>
                <a:sym typeface="Arial"/>
              </a:rPr>
              <a:t>uso</a:t>
            </a:r>
            <a:r>
              <a:rPr dirty="0">
                <a:latin typeface="Arial"/>
                <a:ea typeface="Arial"/>
                <a:cs typeface="Arial"/>
                <a:sym typeface="Arial"/>
              </a:rPr>
              <a:t> de </a:t>
            </a:r>
            <a:r>
              <a:rPr dirty="0" err="1">
                <a:latin typeface="Arial"/>
                <a:ea typeface="Arial"/>
                <a:cs typeface="Arial"/>
                <a:sym typeface="Arial"/>
              </a:rPr>
              <a:t>antibióticos</a:t>
            </a:r>
            <a:r>
              <a:rPr dirty="0">
                <a:latin typeface="Arial"/>
                <a:ea typeface="Arial"/>
                <a:cs typeface="Arial"/>
                <a:sym typeface="Arial"/>
              </a:rPr>
              <a:t> tópicos</a:t>
            </a:r>
            <a:r>
              <a:rPr baseline="31999" dirty="0">
                <a:latin typeface="Arial"/>
                <a:ea typeface="Arial"/>
                <a:cs typeface="Arial"/>
                <a:sym typeface="Arial"/>
              </a:rPr>
              <a:t>24</a:t>
            </a:r>
            <a:r>
              <a:rPr dirty="0">
                <a:latin typeface="Arial"/>
                <a:ea typeface="Arial"/>
                <a:cs typeface="Arial"/>
                <a:sym typeface="Arial"/>
              </a:rPr>
              <a:t>. Com </a:t>
            </a:r>
            <a:r>
              <a:rPr dirty="0" err="1">
                <a:latin typeface="Arial"/>
                <a:ea typeface="Arial"/>
                <a:cs typeface="Arial"/>
                <a:sym typeface="Arial"/>
              </a:rPr>
              <a:t>relação</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uso</a:t>
            </a:r>
            <a:r>
              <a:rPr dirty="0">
                <a:latin typeface="Arial"/>
                <a:ea typeface="Arial"/>
                <a:cs typeface="Arial"/>
                <a:sym typeface="Arial"/>
              </a:rPr>
              <a:t> de </a:t>
            </a:r>
            <a:r>
              <a:rPr dirty="0" err="1">
                <a:latin typeface="Arial"/>
                <a:ea typeface="Arial"/>
                <a:cs typeface="Arial"/>
                <a:sym typeface="Arial"/>
              </a:rPr>
              <a:t>antibióticos</a:t>
            </a:r>
            <a:r>
              <a:rPr dirty="0">
                <a:latin typeface="Arial"/>
                <a:ea typeface="Arial"/>
                <a:cs typeface="Arial"/>
                <a:sym typeface="Arial"/>
              </a:rPr>
              <a:t> antes da </a:t>
            </a:r>
            <a:r>
              <a:rPr dirty="0" err="1">
                <a:latin typeface="Arial"/>
                <a:ea typeface="Arial"/>
                <a:cs typeface="Arial"/>
                <a:sym typeface="Arial"/>
              </a:rPr>
              <a:t>injeção</a:t>
            </a:r>
            <a:r>
              <a:rPr dirty="0">
                <a:latin typeface="Arial"/>
                <a:ea typeface="Arial"/>
                <a:cs typeface="Arial"/>
                <a:sym typeface="Arial"/>
              </a:rPr>
              <a:t> </a:t>
            </a:r>
            <a:r>
              <a:rPr dirty="0" err="1">
                <a:latin typeface="Arial"/>
                <a:ea typeface="Arial"/>
                <a:cs typeface="Arial"/>
                <a:sym typeface="Arial"/>
              </a:rPr>
              <a:t>intravítrea</a:t>
            </a:r>
            <a:r>
              <a:rPr dirty="0">
                <a:latin typeface="Arial"/>
                <a:ea typeface="Arial"/>
                <a:cs typeface="Arial"/>
                <a:sym typeface="Arial"/>
              </a:rPr>
              <a:t> (IIV), </a:t>
            </a:r>
            <a:r>
              <a:rPr dirty="0" err="1">
                <a:latin typeface="Arial"/>
                <a:ea typeface="Arial"/>
                <a:cs typeface="Arial"/>
                <a:sym typeface="Arial"/>
              </a:rPr>
              <a:t>em</a:t>
            </a:r>
            <a:r>
              <a:rPr dirty="0">
                <a:latin typeface="Arial"/>
                <a:ea typeface="Arial"/>
                <a:cs typeface="Arial"/>
                <a:sym typeface="Arial"/>
              </a:rPr>
              <a:t> um </a:t>
            </a:r>
            <a:r>
              <a:rPr dirty="0" err="1">
                <a:latin typeface="Arial"/>
                <a:ea typeface="Arial"/>
                <a:cs typeface="Arial"/>
                <a:sym typeface="Arial"/>
              </a:rPr>
              <a:t>estudo</a:t>
            </a:r>
            <a:r>
              <a:rPr dirty="0">
                <a:latin typeface="Arial"/>
                <a:ea typeface="Arial"/>
                <a:cs typeface="Arial"/>
                <a:sym typeface="Arial"/>
              </a:rPr>
              <a:t> de 2018, </a:t>
            </a:r>
            <a:r>
              <a:rPr dirty="0" err="1">
                <a:latin typeface="Arial"/>
                <a:ea typeface="Arial"/>
                <a:cs typeface="Arial"/>
                <a:sym typeface="Arial"/>
              </a:rPr>
              <a:t>comprovou</a:t>
            </a:r>
            <a:r>
              <a:rPr dirty="0">
                <a:latin typeface="Arial"/>
                <a:ea typeface="Arial"/>
                <a:cs typeface="Arial"/>
                <a:sym typeface="Arial"/>
              </a:rPr>
              <a:t>-se que </a:t>
            </a:r>
            <a:r>
              <a:rPr dirty="0" err="1">
                <a:latin typeface="Arial"/>
                <a:ea typeface="Arial"/>
                <a:cs typeface="Arial"/>
                <a:sym typeface="Arial"/>
              </a:rPr>
              <a:t>seu</a:t>
            </a:r>
            <a:r>
              <a:rPr dirty="0">
                <a:latin typeface="Arial"/>
                <a:ea typeface="Arial"/>
                <a:cs typeface="Arial"/>
                <a:sym typeface="Arial"/>
              </a:rPr>
              <a:t> </a:t>
            </a:r>
            <a:r>
              <a:rPr dirty="0" err="1">
                <a:latin typeface="Arial"/>
                <a:ea typeface="Arial"/>
                <a:cs typeface="Arial"/>
                <a:sym typeface="Arial"/>
              </a:rPr>
              <a:t>uso</a:t>
            </a:r>
            <a:r>
              <a:rPr dirty="0">
                <a:latin typeface="Arial"/>
                <a:ea typeface="Arial"/>
                <a:cs typeface="Arial"/>
                <a:sym typeface="Arial"/>
              </a:rPr>
              <a:t> </a:t>
            </a:r>
            <a:r>
              <a:rPr dirty="0" err="1">
                <a:latin typeface="Arial"/>
                <a:ea typeface="Arial"/>
                <a:cs typeface="Arial"/>
                <a:sym typeface="Arial"/>
              </a:rPr>
              <a:t>não</a:t>
            </a:r>
            <a:r>
              <a:rPr dirty="0">
                <a:latin typeface="Arial"/>
                <a:ea typeface="Arial"/>
                <a:cs typeface="Arial"/>
                <a:sym typeface="Arial"/>
              </a:rPr>
              <a:t> </a:t>
            </a:r>
            <a:r>
              <a:rPr dirty="0" err="1">
                <a:latin typeface="Arial"/>
                <a:ea typeface="Arial"/>
                <a:cs typeface="Arial"/>
                <a:sym typeface="Arial"/>
              </a:rPr>
              <a:t>impacta</a:t>
            </a:r>
            <a:r>
              <a:rPr dirty="0">
                <a:latin typeface="Arial"/>
                <a:ea typeface="Arial"/>
                <a:cs typeface="Arial"/>
                <a:sym typeface="Arial"/>
              </a:rPr>
              <a:t> </a:t>
            </a:r>
            <a:r>
              <a:rPr dirty="0" err="1">
                <a:latin typeface="Arial"/>
                <a:ea typeface="Arial"/>
                <a:cs typeface="Arial"/>
                <a:sym typeface="Arial"/>
              </a:rPr>
              <a:t>clinicamente</a:t>
            </a:r>
            <a:r>
              <a:rPr dirty="0">
                <a:latin typeface="Arial"/>
                <a:ea typeface="Arial"/>
                <a:cs typeface="Arial"/>
                <a:sym typeface="Arial"/>
              </a:rPr>
              <a:t> </a:t>
            </a:r>
            <a:r>
              <a:rPr dirty="0" err="1">
                <a:latin typeface="Arial"/>
                <a:ea typeface="Arial"/>
                <a:cs typeface="Arial"/>
                <a:sym typeface="Arial"/>
              </a:rPr>
              <a:t>na</a:t>
            </a:r>
            <a:r>
              <a:rPr dirty="0">
                <a:latin typeface="Arial"/>
                <a:ea typeface="Arial"/>
                <a:cs typeface="Arial"/>
                <a:sym typeface="Arial"/>
              </a:rPr>
              <a:t> </a:t>
            </a:r>
            <a:r>
              <a:rPr dirty="0" err="1">
                <a:latin typeface="Arial"/>
                <a:ea typeface="Arial"/>
                <a:cs typeface="Arial"/>
                <a:sym typeface="Arial"/>
              </a:rPr>
              <a:t>prevenção</a:t>
            </a:r>
            <a:r>
              <a:rPr dirty="0">
                <a:latin typeface="Arial"/>
                <a:ea typeface="Arial"/>
                <a:cs typeface="Arial"/>
                <a:sym typeface="Arial"/>
              </a:rPr>
              <a:t> de </a:t>
            </a:r>
            <a:r>
              <a:rPr dirty="0" err="1">
                <a:latin typeface="Arial"/>
                <a:ea typeface="Arial"/>
                <a:cs typeface="Arial"/>
                <a:sym typeface="Arial"/>
              </a:rPr>
              <a:t>casos</a:t>
            </a:r>
            <a:r>
              <a:rPr dirty="0">
                <a:latin typeface="Arial"/>
                <a:ea typeface="Arial"/>
                <a:cs typeface="Arial"/>
                <a:sym typeface="Arial"/>
              </a:rPr>
              <a:t> de </a:t>
            </a:r>
            <a:r>
              <a:rPr dirty="0" err="1">
                <a:latin typeface="Arial"/>
                <a:ea typeface="Arial"/>
                <a:cs typeface="Arial"/>
                <a:sym typeface="Arial"/>
              </a:rPr>
              <a:t>endoftalmite</a:t>
            </a:r>
            <a:r>
              <a:rPr dirty="0">
                <a:latin typeface="Arial"/>
                <a:ea typeface="Arial"/>
                <a:cs typeface="Arial"/>
                <a:sym typeface="Arial"/>
              </a:rPr>
              <a:t> </a:t>
            </a:r>
            <a:r>
              <a:rPr dirty="0" err="1">
                <a:latin typeface="Arial"/>
                <a:ea typeface="Arial"/>
                <a:cs typeface="Arial"/>
                <a:sym typeface="Arial"/>
              </a:rPr>
              <a:t>ou</a:t>
            </a:r>
            <a:r>
              <a:rPr dirty="0">
                <a:latin typeface="Arial"/>
                <a:ea typeface="Arial"/>
                <a:cs typeface="Arial"/>
                <a:sym typeface="Arial"/>
              </a:rPr>
              <a:t> </a:t>
            </a:r>
            <a:r>
              <a:rPr dirty="0" err="1">
                <a:latin typeface="Arial"/>
                <a:ea typeface="Arial"/>
                <a:cs typeface="Arial"/>
                <a:sym typeface="Arial"/>
              </a:rPr>
              <a:t>na</a:t>
            </a:r>
            <a:r>
              <a:rPr dirty="0">
                <a:latin typeface="Arial"/>
                <a:ea typeface="Arial"/>
                <a:cs typeface="Arial"/>
                <a:sym typeface="Arial"/>
              </a:rPr>
              <a:t> </a:t>
            </a:r>
            <a:r>
              <a:rPr dirty="0" err="1">
                <a:latin typeface="Arial"/>
                <a:ea typeface="Arial"/>
                <a:cs typeface="Arial"/>
                <a:sym typeface="Arial"/>
              </a:rPr>
              <a:t>redução</a:t>
            </a:r>
            <a:r>
              <a:rPr dirty="0">
                <a:latin typeface="Arial"/>
                <a:ea typeface="Arial"/>
                <a:cs typeface="Arial"/>
                <a:sym typeface="Arial"/>
              </a:rPr>
              <a:t> da microbiota </a:t>
            </a:r>
            <a:r>
              <a:rPr dirty="0" err="1">
                <a:latin typeface="Arial"/>
                <a:ea typeface="Arial"/>
                <a:cs typeface="Arial"/>
                <a:sym typeface="Arial"/>
              </a:rPr>
              <a:t>conjuntival</a:t>
            </a:r>
            <a:r>
              <a:rPr dirty="0">
                <a:latin typeface="Arial"/>
                <a:ea typeface="Arial"/>
                <a:cs typeface="Arial"/>
                <a:sym typeface="Arial"/>
              </a:rPr>
              <a:t>, </a:t>
            </a:r>
            <a:r>
              <a:rPr dirty="0" err="1">
                <a:latin typeface="Arial"/>
                <a:ea typeface="Arial"/>
                <a:cs typeface="Arial"/>
                <a:sym typeface="Arial"/>
              </a:rPr>
              <a:t>não</a:t>
            </a:r>
            <a:r>
              <a:rPr dirty="0">
                <a:latin typeface="Arial"/>
                <a:ea typeface="Arial"/>
                <a:cs typeface="Arial"/>
                <a:sym typeface="Arial"/>
              </a:rPr>
              <a:t> </a:t>
            </a:r>
            <a:r>
              <a:rPr dirty="0" err="1">
                <a:latin typeface="Arial"/>
                <a:ea typeface="Arial"/>
                <a:cs typeface="Arial"/>
                <a:sym typeface="Arial"/>
              </a:rPr>
              <a:t>havendo</a:t>
            </a:r>
            <a:r>
              <a:rPr dirty="0">
                <a:latin typeface="Arial"/>
                <a:ea typeface="Arial"/>
                <a:cs typeface="Arial"/>
                <a:sym typeface="Arial"/>
              </a:rPr>
              <a:t> </a:t>
            </a:r>
            <a:r>
              <a:rPr dirty="0" err="1">
                <a:latin typeface="Arial"/>
                <a:ea typeface="Arial"/>
                <a:cs typeface="Arial"/>
                <a:sym typeface="Arial"/>
              </a:rPr>
              <a:t>benefícios</a:t>
            </a:r>
            <a:r>
              <a:rPr dirty="0">
                <a:latin typeface="Arial"/>
                <a:ea typeface="Arial"/>
                <a:cs typeface="Arial"/>
                <a:sym typeface="Arial"/>
              </a:rPr>
              <a:t> </a:t>
            </a:r>
            <a:r>
              <a:rPr dirty="0" err="1">
                <a:latin typeface="Arial"/>
                <a:ea typeface="Arial"/>
                <a:cs typeface="Arial"/>
                <a:sym typeface="Arial"/>
              </a:rPr>
              <a:t>adicionais</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uso</a:t>
            </a:r>
            <a:r>
              <a:rPr dirty="0">
                <a:latin typeface="Arial"/>
                <a:ea typeface="Arial"/>
                <a:cs typeface="Arial"/>
                <a:sym typeface="Arial"/>
              </a:rPr>
              <a:t> do PVPI</a:t>
            </a:r>
            <a:r>
              <a:rPr baseline="31999" dirty="0">
                <a:latin typeface="Arial"/>
                <a:ea typeface="Arial"/>
                <a:cs typeface="Arial"/>
                <a:sym typeface="Arial"/>
              </a:rPr>
              <a:t>25, 26</a:t>
            </a:r>
            <a:r>
              <a:rPr dirty="0">
                <a:latin typeface="Arial"/>
                <a:ea typeface="Arial"/>
                <a:cs typeface="Arial"/>
                <a:sym typeface="Arial"/>
              </a:rPr>
              <a:t>. </a:t>
            </a:r>
            <a:r>
              <a:rPr dirty="0" err="1">
                <a:latin typeface="Arial"/>
                <a:ea typeface="Arial"/>
                <a:cs typeface="Arial"/>
                <a:sym typeface="Arial"/>
              </a:rPr>
              <a:t>Já</a:t>
            </a:r>
            <a:r>
              <a:rPr dirty="0">
                <a:latin typeface="Arial"/>
                <a:ea typeface="Arial"/>
                <a:cs typeface="Arial"/>
                <a:sym typeface="Arial"/>
              </a:rPr>
              <a:t> se </a:t>
            </a:r>
            <a:r>
              <a:rPr dirty="0" err="1">
                <a:latin typeface="Arial"/>
                <a:ea typeface="Arial"/>
                <a:cs typeface="Arial"/>
                <a:sym typeface="Arial"/>
              </a:rPr>
              <a:t>sabe</a:t>
            </a:r>
            <a:r>
              <a:rPr dirty="0">
                <a:latin typeface="Arial"/>
                <a:ea typeface="Arial"/>
                <a:cs typeface="Arial"/>
                <a:sym typeface="Arial"/>
              </a:rPr>
              <a:t> </a:t>
            </a:r>
            <a:r>
              <a:rPr dirty="0" err="1">
                <a:latin typeface="Arial"/>
                <a:ea typeface="Arial"/>
                <a:cs typeface="Arial"/>
                <a:sym typeface="Arial"/>
              </a:rPr>
              <a:t>também</a:t>
            </a:r>
            <a:r>
              <a:rPr dirty="0">
                <a:latin typeface="Arial"/>
                <a:ea typeface="Arial"/>
                <a:cs typeface="Arial"/>
                <a:sym typeface="Arial"/>
              </a:rPr>
              <a:t>, que o </a:t>
            </a:r>
            <a:r>
              <a:rPr dirty="0" err="1">
                <a:latin typeface="Arial"/>
                <a:ea typeface="Arial"/>
                <a:cs typeface="Arial"/>
                <a:sym typeface="Arial"/>
              </a:rPr>
              <a:t>uso</a:t>
            </a:r>
            <a:r>
              <a:rPr dirty="0">
                <a:latin typeface="Arial"/>
                <a:ea typeface="Arial"/>
                <a:cs typeface="Arial"/>
                <a:sym typeface="Arial"/>
              </a:rPr>
              <a:t> de PVPI </a:t>
            </a:r>
            <a:r>
              <a:rPr dirty="0" err="1">
                <a:latin typeface="Arial"/>
                <a:ea typeface="Arial"/>
                <a:cs typeface="Arial"/>
                <a:sym typeface="Arial"/>
              </a:rPr>
              <a:t>possui</a:t>
            </a:r>
            <a:r>
              <a:rPr dirty="0">
                <a:latin typeface="Arial"/>
                <a:ea typeface="Arial"/>
                <a:cs typeface="Arial"/>
                <a:sym typeface="Arial"/>
              </a:rPr>
              <a:t> </a:t>
            </a:r>
            <a:r>
              <a:rPr dirty="0" err="1">
                <a:latin typeface="Arial"/>
                <a:ea typeface="Arial"/>
                <a:cs typeface="Arial"/>
                <a:sym typeface="Arial"/>
              </a:rPr>
              <a:t>efeitos</a:t>
            </a:r>
            <a:r>
              <a:rPr dirty="0">
                <a:latin typeface="Arial"/>
                <a:ea typeface="Arial"/>
                <a:cs typeface="Arial"/>
                <a:sym typeface="Arial"/>
              </a:rPr>
              <a:t> </a:t>
            </a:r>
            <a:r>
              <a:rPr dirty="0" err="1">
                <a:latin typeface="Arial"/>
                <a:ea typeface="Arial"/>
                <a:cs typeface="Arial"/>
                <a:sym typeface="Arial"/>
              </a:rPr>
              <a:t>bactericidas</a:t>
            </a:r>
            <a:r>
              <a:rPr dirty="0">
                <a:latin typeface="Arial"/>
                <a:ea typeface="Arial"/>
                <a:cs typeface="Arial"/>
                <a:sym typeface="Arial"/>
              </a:rPr>
              <a:t> </a:t>
            </a:r>
            <a:r>
              <a:rPr dirty="0" err="1">
                <a:latin typeface="Arial"/>
                <a:ea typeface="Arial"/>
                <a:cs typeface="Arial"/>
                <a:sym typeface="Arial"/>
              </a:rPr>
              <a:t>equivalentes</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uso</a:t>
            </a:r>
            <a:r>
              <a:rPr dirty="0">
                <a:latin typeface="Arial"/>
                <a:ea typeface="Arial"/>
                <a:cs typeface="Arial"/>
                <a:sym typeface="Arial"/>
              </a:rPr>
              <a:t> de </a:t>
            </a:r>
            <a:r>
              <a:rPr dirty="0" err="1">
                <a:latin typeface="Arial"/>
                <a:ea typeface="Arial"/>
                <a:cs typeface="Arial"/>
                <a:sym typeface="Arial"/>
              </a:rPr>
              <a:t>antibióticos</a:t>
            </a:r>
            <a:r>
              <a:rPr dirty="0">
                <a:latin typeface="Arial"/>
                <a:ea typeface="Arial"/>
                <a:cs typeface="Arial"/>
                <a:sym typeface="Arial"/>
              </a:rPr>
              <a:t> </a:t>
            </a:r>
            <a:r>
              <a:rPr dirty="0" err="1">
                <a:latin typeface="Arial"/>
                <a:ea typeface="Arial"/>
                <a:cs typeface="Arial"/>
                <a:sym typeface="Arial"/>
              </a:rPr>
              <a:t>tópicos</a:t>
            </a:r>
            <a:r>
              <a:rPr dirty="0">
                <a:latin typeface="Arial"/>
                <a:ea typeface="Arial"/>
                <a:cs typeface="Arial"/>
                <a:sym typeface="Arial"/>
              </a:rPr>
              <a:t> </a:t>
            </a:r>
            <a:r>
              <a:rPr dirty="0" err="1">
                <a:latin typeface="Arial"/>
                <a:ea typeface="Arial"/>
                <a:cs typeface="Arial"/>
                <a:sym typeface="Arial"/>
              </a:rPr>
              <a:t>por</a:t>
            </a:r>
            <a:r>
              <a:rPr dirty="0">
                <a:latin typeface="Arial"/>
                <a:ea typeface="Arial"/>
                <a:cs typeface="Arial"/>
                <a:sym typeface="Arial"/>
              </a:rPr>
              <a:t> 3 dias</a:t>
            </a:r>
            <a:r>
              <a:rPr baseline="31999" dirty="0">
                <a:latin typeface="Arial"/>
                <a:ea typeface="Arial"/>
                <a:cs typeface="Arial"/>
                <a:sym typeface="Arial"/>
              </a:rPr>
              <a:t>27</a:t>
            </a:r>
            <a:r>
              <a:rPr dirty="0">
                <a:latin typeface="Arial"/>
                <a:ea typeface="Arial"/>
                <a:cs typeface="Arial"/>
                <a:sym typeface="Arial"/>
              </a:rPr>
              <a:t>.</a:t>
            </a:r>
          </a:p>
          <a:p>
            <a:pPr algn="just" defTabSz="457200">
              <a:defRPr sz="1100">
                <a:solidFill>
                  <a:srgbClr val="000000"/>
                </a:solidFill>
                <a:uFill>
                  <a:solidFill>
                    <a:srgbClr val="000000"/>
                  </a:solidFill>
                </a:uFill>
              </a:defRPr>
            </a:pPr>
            <a:r>
              <a:rPr dirty="0">
                <a:latin typeface="Arial"/>
                <a:ea typeface="Arial"/>
                <a:cs typeface="Arial"/>
                <a:sym typeface="Arial"/>
              </a:rPr>
              <a:t>Com o </a:t>
            </a:r>
            <a:r>
              <a:rPr dirty="0" err="1">
                <a:latin typeface="Arial"/>
                <a:ea typeface="Arial"/>
                <a:cs typeface="Arial"/>
                <a:sym typeface="Arial"/>
              </a:rPr>
              <a:t>uso</a:t>
            </a:r>
            <a:r>
              <a:rPr dirty="0">
                <a:latin typeface="Arial"/>
                <a:ea typeface="Arial"/>
                <a:cs typeface="Arial"/>
                <a:sym typeface="Arial"/>
              </a:rPr>
              <a:t> </a:t>
            </a:r>
            <a:r>
              <a:rPr dirty="0" err="1">
                <a:latin typeface="Arial"/>
                <a:ea typeface="Arial"/>
                <a:cs typeface="Arial"/>
                <a:sym typeface="Arial"/>
              </a:rPr>
              <a:t>desenfreado</a:t>
            </a:r>
            <a:r>
              <a:rPr dirty="0">
                <a:latin typeface="Arial"/>
                <a:ea typeface="Arial"/>
                <a:cs typeface="Arial"/>
                <a:sym typeface="Arial"/>
              </a:rPr>
              <a:t> de </a:t>
            </a:r>
            <a:r>
              <a:rPr dirty="0" err="1">
                <a:latin typeface="Arial"/>
                <a:ea typeface="Arial"/>
                <a:cs typeface="Arial"/>
                <a:sym typeface="Arial"/>
              </a:rPr>
              <a:t>antibióticos</a:t>
            </a:r>
            <a:r>
              <a:rPr dirty="0">
                <a:latin typeface="Arial"/>
                <a:ea typeface="Arial"/>
                <a:cs typeface="Arial"/>
                <a:sym typeface="Arial"/>
              </a:rPr>
              <a:t> </a:t>
            </a:r>
            <a:r>
              <a:rPr dirty="0" err="1">
                <a:latin typeface="Arial"/>
                <a:ea typeface="Arial"/>
                <a:cs typeface="Arial"/>
                <a:sym typeface="Arial"/>
              </a:rPr>
              <a:t>na</a:t>
            </a:r>
            <a:r>
              <a:rPr dirty="0">
                <a:latin typeface="Arial"/>
                <a:ea typeface="Arial"/>
                <a:cs typeface="Arial"/>
                <a:sym typeface="Arial"/>
              </a:rPr>
              <a:t> </a:t>
            </a:r>
            <a:r>
              <a:rPr dirty="0" err="1">
                <a:latin typeface="Arial"/>
                <a:ea typeface="Arial"/>
                <a:cs typeface="Arial"/>
                <a:sym typeface="Arial"/>
              </a:rPr>
              <a:t>medicina</a:t>
            </a:r>
            <a:r>
              <a:rPr dirty="0">
                <a:latin typeface="Arial"/>
                <a:ea typeface="Arial"/>
                <a:cs typeface="Arial"/>
                <a:sym typeface="Arial"/>
              </a:rPr>
              <a:t> </a:t>
            </a:r>
            <a:r>
              <a:rPr dirty="0" err="1">
                <a:latin typeface="Arial"/>
                <a:ea typeface="Arial"/>
                <a:cs typeface="Arial"/>
                <a:sym typeface="Arial"/>
              </a:rPr>
              <a:t>criou</a:t>
            </a:r>
            <a:r>
              <a:rPr dirty="0">
                <a:latin typeface="Arial"/>
                <a:ea typeface="Arial"/>
                <a:cs typeface="Arial"/>
                <a:sym typeface="Arial"/>
              </a:rPr>
              <a:t>-se a </a:t>
            </a:r>
            <a:r>
              <a:rPr dirty="0" err="1">
                <a:latin typeface="Arial"/>
                <a:ea typeface="Arial"/>
                <a:cs typeface="Arial"/>
                <a:sym typeface="Arial"/>
              </a:rPr>
              <a:t>oportunidade</a:t>
            </a:r>
            <a:r>
              <a:rPr dirty="0">
                <a:latin typeface="Arial"/>
                <a:ea typeface="Arial"/>
                <a:cs typeface="Arial"/>
                <a:sym typeface="Arial"/>
              </a:rPr>
              <a:t> para que </a:t>
            </a:r>
            <a:r>
              <a:rPr dirty="0" err="1">
                <a:latin typeface="Arial"/>
                <a:ea typeface="Arial"/>
                <a:cs typeface="Arial"/>
                <a:sym typeface="Arial"/>
              </a:rPr>
              <a:t>inúmeras</a:t>
            </a:r>
            <a:r>
              <a:rPr dirty="0">
                <a:latin typeface="Arial"/>
                <a:ea typeface="Arial"/>
                <a:cs typeface="Arial"/>
                <a:sym typeface="Arial"/>
              </a:rPr>
              <a:t> </a:t>
            </a:r>
            <a:r>
              <a:rPr dirty="0" err="1">
                <a:latin typeface="Arial"/>
                <a:ea typeface="Arial"/>
                <a:cs typeface="Arial"/>
                <a:sym typeface="Arial"/>
              </a:rPr>
              <a:t>infecções</a:t>
            </a:r>
            <a:r>
              <a:rPr dirty="0">
                <a:latin typeface="Arial"/>
                <a:ea typeface="Arial"/>
                <a:cs typeface="Arial"/>
                <a:sym typeface="Arial"/>
              </a:rPr>
              <a:t> multi-</a:t>
            </a:r>
            <a:r>
              <a:rPr dirty="0" err="1">
                <a:latin typeface="Arial"/>
                <a:ea typeface="Arial"/>
                <a:cs typeface="Arial"/>
                <a:sym typeface="Arial"/>
              </a:rPr>
              <a:t>droga</a:t>
            </a:r>
            <a:r>
              <a:rPr dirty="0">
                <a:latin typeface="Arial"/>
                <a:ea typeface="Arial"/>
                <a:cs typeface="Arial"/>
                <a:sym typeface="Arial"/>
              </a:rPr>
              <a:t> </a:t>
            </a:r>
            <a:r>
              <a:rPr dirty="0" err="1">
                <a:latin typeface="Arial"/>
                <a:ea typeface="Arial"/>
                <a:cs typeface="Arial"/>
                <a:sym typeface="Arial"/>
              </a:rPr>
              <a:t>resistentes</a:t>
            </a:r>
            <a:r>
              <a:rPr dirty="0">
                <a:latin typeface="Arial"/>
                <a:ea typeface="Arial"/>
                <a:cs typeface="Arial"/>
                <a:sym typeface="Arial"/>
              </a:rPr>
              <a:t> </a:t>
            </a:r>
            <a:r>
              <a:rPr dirty="0" err="1">
                <a:latin typeface="Arial"/>
                <a:ea typeface="Arial"/>
                <a:cs typeface="Arial"/>
                <a:sym typeface="Arial"/>
              </a:rPr>
              <a:t>emergissem</a:t>
            </a:r>
            <a:r>
              <a:rPr dirty="0">
                <a:latin typeface="Arial"/>
                <a:ea typeface="Arial"/>
                <a:cs typeface="Arial"/>
                <a:sym typeface="Arial"/>
              </a:rPr>
              <a:t> </a:t>
            </a:r>
            <a:r>
              <a:rPr dirty="0" err="1">
                <a:latin typeface="Arial"/>
                <a:ea typeface="Arial"/>
                <a:cs typeface="Arial"/>
                <a:sym typeface="Arial"/>
              </a:rPr>
              <a:t>na</a:t>
            </a:r>
            <a:r>
              <a:rPr dirty="0">
                <a:latin typeface="Arial"/>
                <a:ea typeface="Arial"/>
                <a:cs typeface="Arial"/>
                <a:sym typeface="Arial"/>
              </a:rPr>
              <a:t> </a:t>
            </a:r>
            <a:r>
              <a:rPr dirty="0" err="1">
                <a:latin typeface="Arial"/>
                <a:ea typeface="Arial"/>
                <a:cs typeface="Arial"/>
                <a:sym typeface="Arial"/>
              </a:rPr>
              <a:t>sociedade</a:t>
            </a:r>
            <a:r>
              <a:rPr dirty="0">
                <a:latin typeface="Arial"/>
                <a:ea typeface="Arial"/>
                <a:cs typeface="Arial"/>
                <a:sym typeface="Arial"/>
              </a:rPr>
              <a:t>. A </a:t>
            </a:r>
            <a:r>
              <a:rPr dirty="0" err="1">
                <a:latin typeface="Arial"/>
                <a:ea typeface="Arial"/>
                <a:cs typeface="Arial"/>
                <a:sym typeface="Arial"/>
              </a:rPr>
              <a:t>seleção</a:t>
            </a:r>
            <a:r>
              <a:rPr dirty="0">
                <a:latin typeface="Arial"/>
                <a:ea typeface="Arial"/>
                <a:cs typeface="Arial"/>
                <a:sym typeface="Arial"/>
              </a:rPr>
              <a:t> de microbiota </a:t>
            </a:r>
            <a:r>
              <a:rPr dirty="0" err="1">
                <a:latin typeface="Arial"/>
                <a:ea typeface="Arial"/>
                <a:cs typeface="Arial"/>
                <a:sym typeface="Arial"/>
              </a:rPr>
              <a:t>resistente</a:t>
            </a:r>
            <a:r>
              <a:rPr dirty="0">
                <a:latin typeface="Arial"/>
                <a:ea typeface="Arial"/>
                <a:cs typeface="Arial"/>
                <a:sym typeface="Arial"/>
              </a:rPr>
              <a:t> </a:t>
            </a:r>
            <a:r>
              <a:rPr dirty="0" err="1">
                <a:latin typeface="Arial"/>
                <a:ea typeface="Arial"/>
                <a:cs typeface="Arial"/>
                <a:sym typeface="Arial"/>
              </a:rPr>
              <a:t>em</a:t>
            </a:r>
            <a:r>
              <a:rPr dirty="0">
                <a:latin typeface="Arial"/>
                <a:ea typeface="Arial"/>
                <a:cs typeface="Arial"/>
                <a:sym typeface="Arial"/>
              </a:rPr>
              <a:t> um </a:t>
            </a:r>
            <a:r>
              <a:rPr dirty="0" err="1">
                <a:latin typeface="Arial"/>
                <a:ea typeface="Arial"/>
                <a:cs typeface="Arial"/>
                <a:sym typeface="Arial"/>
              </a:rPr>
              <a:t>ritmo</a:t>
            </a:r>
            <a:r>
              <a:rPr dirty="0">
                <a:latin typeface="Arial"/>
                <a:ea typeface="Arial"/>
                <a:cs typeface="Arial"/>
                <a:sym typeface="Arial"/>
              </a:rPr>
              <a:t> </a:t>
            </a:r>
            <a:r>
              <a:rPr dirty="0" err="1">
                <a:latin typeface="Arial"/>
                <a:ea typeface="Arial"/>
                <a:cs typeface="Arial"/>
                <a:sym typeface="Arial"/>
              </a:rPr>
              <a:t>alarmante</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redor</a:t>
            </a:r>
            <a:r>
              <a:rPr dirty="0">
                <a:latin typeface="Arial"/>
                <a:ea typeface="Arial"/>
                <a:cs typeface="Arial"/>
                <a:sym typeface="Arial"/>
              </a:rPr>
              <a:t> do </a:t>
            </a:r>
            <a:r>
              <a:rPr dirty="0" err="1">
                <a:latin typeface="Arial"/>
                <a:ea typeface="Arial"/>
                <a:cs typeface="Arial"/>
                <a:sym typeface="Arial"/>
              </a:rPr>
              <a:t>mundo</a:t>
            </a:r>
            <a:r>
              <a:rPr dirty="0">
                <a:latin typeface="Arial"/>
                <a:ea typeface="Arial"/>
                <a:cs typeface="Arial"/>
                <a:sym typeface="Arial"/>
              </a:rPr>
              <a:t> </a:t>
            </a:r>
            <a:r>
              <a:rPr dirty="0" err="1">
                <a:latin typeface="Arial"/>
                <a:ea typeface="Arial"/>
                <a:cs typeface="Arial"/>
                <a:sym typeface="Arial"/>
              </a:rPr>
              <a:t>vem</a:t>
            </a:r>
            <a:r>
              <a:rPr dirty="0">
                <a:latin typeface="Arial"/>
                <a:ea typeface="Arial"/>
                <a:cs typeface="Arial"/>
                <a:sym typeface="Arial"/>
              </a:rPr>
              <a:t> se </a:t>
            </a:r>
            <a:r>
              <a:rPr dirty="0" err="1">
                <a:latin typeface="Arial"/>
                <a:ea typeface="Arial"/>
                <a:cs typeface="Arial"/>
                <a:sym typeface="Arial"/>
              </a:rPr>
              <a:t>tornando</a:t>
            </a:r>
            <a:r>
              <a:rPr dirty="0">
                <a:latin typeface="Arial"/>
                <a:ea typeface="Arial"/>
                <a:cs typeface="Arial"/>
                <a:sym typeface="Arial"/>
              </a:rPr>
              <a:t> </a:t>
            </a:r>
            <a:r>
              <a:rPr dirty="0" err="1">
                <a:latin typeface="Arial"/>
                <a:ea typeface="Arial"/>
                <a:cs typeface="Arial"/>
                <a:sym typeface="Arial"/>
              </a:rPr>
              <a:t>alvo</a:t>
            </a:r>
            <a:r>
              <a:rPr dirty="0">
                <a:latin typeface="Arial"/>
                <a:ea typeface="Arial"/>
                <a:cs typeface="Arial"/>
                <a:sym typeface="Arial"/>
              </a:rPr>
              <a:t> de </a:t>
            </a:r>
            <a:r>
              <a:rPr dirty="0" err="1">
                <a:latin typeface="Arial"/>
                <a:ea typeface="Arial"/>
                <a:cs typeface="Arial"/>
                <a:sym typeface="Arial"/>
              </a:rPr>
              <a:t>importante</a:t>
            </a:r>
            <a:r>
              <a:rPr dirty="0">
                <a:latin typeface="Arial"/>
                <a:ea typeface="Arial"/>
                <a:cs typeface="Arial"/>
                <a:sym typeface="Arial"/>
              </a:rPr>
              <a:t> </a:t>
            </a:r>
            <a:r>
              <a:rPr dirty="0" err="1">
                <a:latin typeface="Arial"/>
                <a:ea typeface="Arial"/>
                <a:cs typeface="Arial"/>
                <a:sym typeface="Arial"/>
              </a:rPr>
              <a:t>relevância</a:t>
            </a:r>
            <a:r>
              <a:rPr dirty="0">
                <a:latin typeface="Arial"/>
                <a:ea typeface="Arial"/>
                <a:cs typeface="Arial"/>
                <a:sym typeface="Arial"/>
              </a:rPr>
              <a:t> para </a:t>
            </a:r>
            <a:r>
              <a:rPr dirty="0" err="1">
                <a:latin typeface="Arial"/>
                <a:ea typeface="Arial"/>
                <a:cs typeface="Arial"/>
                <a:sym typeface="Arial"/>
              </a:rPr>
              <a:t>estudos</a:t>
            </a:r>
            <a:r>
              <a:rPr dirty="0">
                <a:latin typeface="Arial"/>
                <a:ea typeface="Arial"/>
                <a:cs typeface="Arial"/>
                <a:sym typeface="Arial"/>
              </a:rPr>
              <a:t> que </a:t>
            </a:r>
            <a:r>
              <a:rPr dirty="0" err="1">
                <a:latin typeface="Arial"/>
                <a:ea typeface="Arial"/>
                <a:cs typeface="Arial"/>
                <a:sym typeface="Arial"/>
              </a:rPr>
              <a:t>almejam</a:t>
            </a:r>
            <a:r>
              <a:rPr dirty="0">
                <a:latin typeface="Arial"/>
                <a:ea typeface="Arial"/>
                <a:cs typeface="Arial"/>
                <a:sym typeface="Arial"/>
              </a:rPr>
              <a:t> a </a:t>
            </a:r>
            <a:r>
              <a:rPr dirty="0" err="1">
                <a:latin typeface="Arial"/>
                <a:ea typeface="Arial"/>
                <a:cs typeface="Arial"/>
                <a:sym typeface="Arial"/>
              </a:rPr>
              <a:t>promoção</a:t>
            </a:r>
            <a:r>
              <a:rPr dirty="0">
                <a:latin typeface="Arial"/>
                <a:ea typeface="Arial"/>
                <a:cs typeface="Arial"/>
                <a:sym typeface="Arial"/>
              </a:rPr>
              <a:t> da </a:t>
            </a:r>
            <a:r>
              <a:rPr dirty="0" err="1">
                <a:latin typeface="Arial"/>
                <a:ea typeface="Arial"/>
                <a:cs typeface="Arial"/>
                <a:sym typeface="Arial"/>
              </a:rPr>
              <a:t>conscientização</a:t>
            </a:r>
            <a:r>
              <a:rPr dirty="0">
                <a:latin typeface="Arial"/>
                <a:ea typeface="Arial"/>
                <a:cs typeface="Arial"/>
                <a:sym typeface="Arial"/>
              </a:rPr>
              <a:t> da </a:t>
            </a:r>
            <a:r>
              <a:rPr dirty="0" err="1">
                <a:latin typeface="Arial"/>
                <a:ea typeface="Arial"/>
                <a:cs typeface="Arial"/>
                <a:sym typeface="Arial"/>
              </a:rPr>
              <a:t>comunidade</a:t>
            </a:r>
            <a:r>
              <a:rPr dirty="0">
                <a:latin typeface="Arial"/>
                <a:ea typeface="Arial"/>
                <a:cs typeface="Arial"/>
                <a:sym typeface="Arial"/>
              </a:rPr>
              <a:t> </a:t>
            </a:r>
            <a:r>
              <a:rPr dirty="0" err="1">
                <a:latin typeface="Arial"/>
                <a:ea typeface="Arial"/>
                <a:cs typeface="Arial"/>
                <a:sym typeface="Arial"/>
              </a:rPr>
              <a:t>médica</a:t>
            </a:r>
            <a:r>
              <a:rPr dirty="0">
                <a:latin typeface="Arial"/>
                <a:ea typeface="Arial"/>
                <a:cs typeface="Arial"/>
                <a:sym typeface="Arial"/>
              </a:rPr>
              <a:t> com </a:t>
            </a:r>
            <a:r>
              <a:rPr dirty="0" err="1">
                <a:latin typeface="Arial"/>
                <a:ea typeface="Arial"/>
                <a:cs typeface="Arial"/>
                <a:sym typeface="Arial"/>
              </a:rPr>
              <a:t>relação</a:t>
            </a:r>
            <a:r>
              <a:rPr dirty="0">
                <a:latin typeface="Arial"/>
                <a:ea typeface="Arial"/>
                <a:cs typeface="Arial"/>
                <a:sym typeface="Arial"/>
              </a:rPr>
              <a:t> </a:t>
            </a:r>
            <a:r>
              <a:rPr dirty="0" err="1">
                <a:latin typeface="Arial"/>
                <a:ea typeface="Arial"/>
                <a:cs typeface="Arial"/>
                <a:sym typeface="Arial"/>
              </a:rPr>
              <a:t>ao</a:t>
            </a:r>
            <a:r>
              <a:rPr dirty="0">
                <a:latin typeface="Arial"/>
                <a:ea typeface="Arial"/>
                <a:cs typeface="Arial"/>
                <a:sym typeface="Arial"/>
              </a:rPr>
              <a:t> </a:t>
            </a:r>
            <a:r>
              <a:rPr dirty="0" err="1">
                <a:latin typeface="Arial"/>
                <a:ea typeface="Arial"/>
                <a:cs typeface="Arial"/>
                <a:sym typeface="Arial"/>
              </a:rPr>
              <a:t>uso</a:t>
            </a:r>
            <a:r>
              <a:rPr dirty="0">
                <a:latin typeface="Arial"/>
                <a:ea typeface="Arial"/>
                <a:cs typeface="Arial"/>
                <a:sym typeface="Arial"/>
              </a:rPr>
              <a:t> de antibióticos</a:t>
            </a:r>
            <a:r>
              <a:rPr baseline="31999" dirty="0">
                <a:latin typeface="Arial"/>
                <a:ea typeface="Arial"/>
                <a:cs typeface="Arial"/>
                <a:sym typeface="Arial"/>
              </a:rPr>
              <a:t>28,29</a:t>
            </a:r>
            <a:r>
              <a:rPr dirty="0">
                <a:latin typeface="Arial"/>
                <a:ea typeface="Arial"/>
                <a:cs typeface="Arial"/>
                <a:sym typeface="Arial"/>
              </a:rPr>
              <a:t>. </a:t>
            </a:r>
            <a:r>
              <a:rPr dirty="0" err="1">
                <a:latin typeface="Arial"/>
                <a:ea typeface="Arial"/>
                <a:cs typeface="Arial"/>
                <a:sym typeface="Arial"/>
              </a:rPr>
              <a:t>Em</a:t>
            </a:r>
            <a:r>
              <a:rPr dirty="0">
                <a:latin typeface="Arial"/>
                <a:ea typeface="Arial"/>
                <a:cs typeface="Arial"/>
                <a:sym typeface="Arial"/>
              </a:rPr>
              <a:t> </a:t>
            </a:r>
            <a:r>
              <a:rPr dirty="0" err="1">
                <a:latin typeface="Arial"/>
                <a:ea typeface="Arial"/>
                <a:cs typeface="Arial"/>
                <a:sym typeface="Arial"/>
              </a:rPr>
              <a:t>culturas</a:t>
            </a:r>
            <a:r>
              <a:rPr dirty="0">
                <a:latin typeface="Arial"/>
                <a:ea typeface="Arial"/>
                <a:cs typeface="Arial"/>
                <a:sym typeface="Arial"/>
              </a:rPr>
              <a:t> de </a:t>
            </a:r>
            <a:r>
              <a:rPr dirty="0" err="1">
                <a:latin typeface="Arial"/>
                <a:ea typeface="Arial"/>
                <a:cs typeface="Arial"/>
                <a:sym typeface="Arial"/>
              </a:rPr>
              <a:t>casos</a:t>
            </a:r>
            <a:r>
              <a:rPr dirty="0">
                <a:latin typeface="Arial"/>
                <a:ea typeface="Arial"/>
                <a:cs typeface="Arial"/>
                <a:sym typeface="Arial"/>
              </a:rPr>
              <a:t> de </a:t>
            </a:r>
            <a:r>
              <a:rPr dirty="0" err="1">
                <a:latin typeface="Arial"/>
                <a:ea typeface="Arial"/>
                <a:cs typeface="Arial"/>
                <a:sym typeface="Arial"/>
              </a:rPr>
              <a:t>endoftalmite</a:t>
            </a:r>
            <a:r>
              <a:rPr dirty="0">
                <a:latin typeface="Arial"/>
                <a:ea typeface="Arial"/>
                <a:cs typeface="Arial"/>
                <a:sym typeface="Arial"/>
              </a:rPr>
              <a:t> </a:t>
            </a:r>
            <a:r>
              <a:rPr dirty="0" err="1">
                <a:latin typeface="Arial"/>
                <a:ea typeface="Arial"/>
                <a:cs typeface="Arial"/>
                <a:sym typeface="Arial"/>
              </a:rPr>
              <a:t>cada</a:t>
            </a:r>
            <a:r>
              <a:rPr dirty="0">
                <a:latin typeface="Arial"/>
                <a:ea typeface="Arial"/>
                <a:cs typeface="Arial"/>
                <a:sym typeface="Arial"/>
              </a:rPr>
              <a:t> </a:t>
            </a:r>
            <a:r>
              <a:rPr dirty="0" err="1">
                <a:latin typeface="Arial"/>
                <a:ea typeface="Arial"/>
                <a:cs typeface="Arial"/>
                <a:sym typeface="Arial"/>
              </a:rPr>
              <a:t>vez</a:t>
            </a:r>
            <a:r>
              <a:rPr dirty="0">
                <a:latin typeface="Arial"/>
                <a:ea typeface="Arial"/>
                <a:cs typeface="Arial"/>
                <a:sym typeface="Arial"/>
              </a:rPr>
              <a:t> </a:t>
            </a:r>
            <a:r>
              <a:rPr dirty="0" err="1">
                <a:latin typeface="Arial"/>
                <a:ea typeface="Arial"/>
                <a:cs typeface="Arial"/>
                <a:sym typeface="Arial"/>
              </a:rPr>
              <a:t>mais</a:t>
            </a:r>
            <a:r>
              <a:rPr dirty="0">
                <a:latin typeface="Arial"/>
                <a:ea typeface="Arial"/>
                <a:cs typeface="Arial"/>
                <a:sym typeface="Arial"/>
              </a:rPr>
              <a:t> </a:t>
            </a:r>
            <a:r>
              <a:rPr dirty="0" err="1">
                <a:latin typeface="Arial"/>
                <a:ea typeface="Arial"/>
                <a:cs typeface="Arial"/>
                <a:sym typeface="Arial"/>
              </a:rPr>
              <a:t>são</a:t>
            </a:r>
            <a:r>
              <a:rPr dirty="0">
                <a:latin typeface="Arial"/>
                <a:ea typeface="Arial"/>
                <a:cs typeface="Arial"/>
                <a:sym typeface="Arial"/>
              </a:rPr>
              <a:t> </a:t>
            </a:r>
            <a:r>
              <a:rPr dirty="0" err="1">
                <a:latin typeface="Arial"/>
                <a:ea typeface="Arial"/>
                <a:cs typeface="Arial"/>
                <a:sym typeface="Arial"/>
              </a:rPr>
              <a:t>encontradas</a:t>
            </a:r>
            <a:r>
              <a:rPr dirty="0">
                <a:latin typeface="Arial"/>
                <a:ea typeface="Arial"/>
                <a:cs typeface="Arial"/>
                <a:sym typeface="Arial"/>
              </a:rPr>
              <a:t> </a:t>
            </a:r>
            <a:r>
              <a:rPr dirty="0" err="1">
                <a:latin typeface="Arial"/>
                <a:ea typeface="Arial"/>
                <a:cs typeface="Arial"/>
                <a:sym typeface="Arial"/>
              </a:rPr>
              <a:t>cepas</a:t>
            </a:r>
            <a:r>
              <a:rPr dirty="0">
                <a:latin typeface="Arial"/>
                <a:ea typeface="Arial"/>
                <a:cs typeface="Arial"/>
                <a:sym typeface="Arial"/>
              </a:rPr>
              <a:t> </a:t>
            </a:r>
            <a:r>
              <a:rPr dirty="0" err="1">
                <a:latin typeface="Arial"/>
                <a:ea typeface="Arial"/>
                <a:cs typeface="Arial"/>
                <a:sym typeface="Arial"/>
              </a:rPr>
              <a:t>resistentes</a:t>
            </a:r>
            <a:r>
              <a:rPr dirty="0">
                <a:latin typeface="Arial"/>
                <a:ea typeface="Arial"/>
                <a:cs typeface="Arial"/>
                <a:sym typeface="Arial"/>
              </a:rPr>
              <a:t> e, </a:t>
            </a:r>
            <a:r>
              <a:rPr dirty="0" err="1">
                <a:latin typeface="Arial"/>
                <a:ea typeface="Arial"/>
                <a:cs typeface="Arial"/>
                <a:sym typeface="Arial"/>
              </a:rPr>
              <a:t>além</a:t>
            </a:r>
            <a:r>
              <a:rPr dirty="0">
                <a:latin typeface="Arial"/>
                <a:ea typeface="Arial"/>
                <a:cs typeface="Arial"/>
                <a:sym typeface="Arial"/>
              </a:rPr>
              <a:t> disso, </a:t>
            </a:r>
            <a:r>
              <a:rPr dirty="0" err="1">
                <a:latin typeface="Arial"/>
                <a:ea typeface="Arial"/>
                <a:cs typeface="Arial"/>
                <a:sym typeface="Arial"/>
              </a:rPr>
              <a:t>mais</a:t>
            </a:r>
            <a:r>
              <a:rPr dirty="0">
                <a:latin typeface="Arial"/>
                <a:ea typeface="Arial"/>
                <a:cs typeface="Arial"/>
                <a:sym typeface="Arial"/>
              </a:rPr>
              <a:t> virulentas</a:t>
            </a:r>
            <a:r>
              <a:rPr baseline="31999" dirty="0">
                <a:latin typeface="Arial"/>
                <a:ea typeface="Arial"/>
                <a:cs typeface="Arial"/>
                <a:sym typeface="Arial"/>
              </a:rPr>
              <a:t>30</a:t>
            </a:r>
            <a:r>
              <a:rPr dirty="0">
                <a:latin typeface="Arial"/>
                <a:ea typeface="Arial"/>
                <a:cs typeface="Arial"/>
                <a:sym typeface="Arial"/>
              </a:rPr>
              <a:t>. É </a:t>
            </a:r>
            <a:r>
              <a:rPr dirty="0" err="1">
                <a:latin typeface="Arial"/>
                <a:ea typeface="Arial"/>
                <a:cs typeface="Arial"/>
                <a:sym typeface="Arial"/>
              </a:rPr>
              <a:t>inexorável</a:t>
            </a:r>
            <a:r>
              <a:rPr dirty="0">
                <a:latin typeface="Arial"/>
                <a:ea typeface="Arial"/>
                <a:cs typeface="Arial"/>
                <a:sym typeface="Arial"/>
              </a:rPr>
              <a:t> </a:t>
            </a:r>
            <a:r>
              <a:rPr dirty="0" err="1">
                <a:latin typeface="Arial"/>
                <a:ea typeface="Arial"/>
                <a:cs typeface="Arial"/>
                <a:sym typeface="Arial"/>
              </a:rPr>
              <a:t>compreender</a:t>
            </a:r>
            <a:r>
              <a:rPr dirty="0">
                <a:latin typeface="Arial"/>
                <a:ea typeface="Arial"/>
                <a:cs typeface="Arial"/>
                <a:sym typeface="Arial"/>
              </a:rPr>
              <a:t> </a:t>
            </a:r>
            <a:r>
              <a:rPr dirty="0" err="1">
                <a:latin typeface="Arial"/>
                <a:ea typeface="Arial"/>
                <a:cs typeface="Arial"/>
                <a:sym typeface="Arial"/>
              </a:rPr>
              <a:t>melhor</a:t>
            </a:r>
            <a:r>
              <a:rPr dirty="0">
                <a:latin typeface="Arial"/>
                <a:ea typeface="Arial"/>
                <a:cs typeface="Arial"/>
                <a:sym typeface="Arial"/>
              </a:rPr>
              <a:t> </a:t>
            </a:r>
            <a:r>
              <a:rPr dirty="0" err="1">
                <a:latin typeface="Arial"/>
                <a:ea typeface="Arial"/>
                <a:cs typeface="Arial"/>
                <a:sym typeface="Arial"/>
              </a:rPr>
              <a:t>como</a:t>
            </a:r>
            <a:r>
              <a:rPr dirty="0">
                <a:latin typeface="Arial"/>
                <a:ea typeface="Arial"/>
                <a:cs typeface="Arial"/>
                <a:sym typeface="Arial"/>
              </a:rPr>
              <a:t> </a:t>
            </a:r>
            <a:r>
              <a:rPr dirty="0" err="1">
                <a:latin typeface="Arial"/>
                <a:ea typeface="Arial"/>
                <a:cs typeface="Arial"/>
                <a:sym typeface="Arial"/>
              </a:rPr>
              <a:t>reduzir</a:t>
            </a:r>
            <a:r>
              <a:rPr dirty="0">
                <a:latin typeface="Arial"/>
                <a:ea typeface="Arial"/>
                <a:cs typeface="Arial"/>
                <a:sym typeface="Arial"/>
              </a:rPr>
              <a:t> </a:t>
            </a:r>
            <a:r>
              <a:rPr dirty="0" err="1">
                <a:latin typeface="Arial"/>
                <a:ea typeface="Arial"/>
                <a:cs typeface="Arial"/>
                <a:sym typeface="Arial"/>
              </a:rPr>
              <a:t>este</a:t>
            </a:r>
            <a:r>
              <a:rPr dirty="0">
                <a:latin typeface="Arial"/>
                <a:ea typeface="Arial"/>
                <a:cs typeface="Arial"/>
                <a:sym typeface="Arial"/>
              </a:rPr>
              <a:t> </a:t>
            </a:r>
            <a:r>
              <a:rPr dirty="0" err="1">
                <a:latin typeface="Arial"/>
                <a:ea typeface="Arial"/>
                <a:cs typeface="Arial"/>
                <a:sym typeface="Arial"/>
              </a:rPr>
              <a:t>crescimento</a:t>
            </a:r>
            <a:r>
              <a:rPr dirty="0">
                <a:latin typeface="Arial"/>
                <a:ea typeface="Arial"/>
                <a:cs typeface="Arial"/>
                <a:sym typeface="Arial"/>
              </a:rPr>
              <a:t> </a:t>
            </a:r>
            <a:r>
              <a:rPr dirty="0" err="1">
                <a:latin typeface="Arial"/>
                <a:ea typeface="Arial"/>
                <a:cs typeface="Arial"/>
                <a:sym typeface="Arial"/>
              </a:rPr>
              <a:t>na</a:t>
            </a:r>
            <a:r>
              <a:rPr dirty="0">
                <a:latin typeface="Arial"/>
                <a:ea typeface="Arial"/>
                <a:cs typeface="Arial"/>
                <a:sym typeface="Arial"/>
              </a:rPr>
              <a:t> </a:t>
            </a:r>
            <a:r>
              <a:rPr dirty="0" err="1">
                <a:latin typeface="Arial"/>
                <a:ea typeface="Arial"/>
                <a:cs typeface="Arial"/>
                <a:sym typeface="Arial"/>
              </a:rPr>
              <a:t>seleção</a:t>
            </a:r>
            <a:r>
              <a:rPr dirty="0">
                <a:latin typeface="Arial"/>
                <a:ea typeface="Arial"/>
                <a:cs typeface="Arial"/>
                <a:sym typeface="Arial"/>
              </a:rPr>
              <a:t> de </a:t>
            </a:r>
            <a:r>
              <a:rPr dirty="0" err="1">
                <a:latin typeface="Arial"/>
                <a:ea typeface="Arial"/>
                <a:cs typeface="Arial"/>
                <a:sym typeface="Arial"/>
              </a:rPr>
              <a:t>bactérias</a:t>
            </a:r>
            <a:r>
              <a:rPr dirty="0">
                <a:latin typeface="Arial"/>
                <a:ea typeface="Arial"/>
                <a:cs typeface="Arial"/>
                <a:sym typeface="Arial"/>
              </a:rPr>
              <a:t> </a:t>
            </a:r>
            <a:r>
              <a:rPr dirty="0" err="1">
                <a:latin typeface="Arial"/>
                <a:ea typeface="Arial"/>
                <a:cs typeface="Arial"/>
                <a:sym typeface="Arial"/>
              </a:rPr>
              <a:t>resistentes</a:t>
            </a:r>
            <a:r>
              <a:rPr dirty="0">
                <a:latin typeface="Arial"/>
                <a:ea typeface="Arial"/>
                <a:cs typeface="Arial"/>
                <a:sym typeface="Arial"/>
              </a:rPr>
              <a:t> e </a:t>
            </a:r>
            <a:r>
              <a:rPr dirty="0" err="1">
                <a:latin typeface="Arial"/>
                <a:ea typeface="Arial"/>
                <a:cs typeface="Arial"/>
                <a:sym typeface="Arial"/>
              </a:rPr>
              <a:t>mais</a:t>
            </a:r>
            <a:r>
              <a:rPr dirty="0">
                <a:latin typeface="Arial"/>
                <a:ea typeface="Arial"/>
                <a:cs typeface="Arial"/>
                <a:sym typeface="Arial"/>
              </a:rPr>
              <a:t> </a:t>
            </a:r>
            <a:r>
              <a:rPr dirty="0" err="1">
                <a:latin typeface="Arial"/>
                <a:ea typeface="Arial"/>
                <a:cs typeface="Arial"/>
                <a:sym typeface="Arial"/>
              </a:rPr>
              <a:t>virulentas</a:t>
            </a:r>
            <a:r>
              <a:rPr dirty="0">
                <a:latin typeface="Arial"/>
                <a:ea typeface="Arial"/>
                <a:cs typeface="Arial"/>
                <a:sym typeface="Arial"/>
              </a:rPr>
              <a:t>, para que a </a:t>
            </a:r>
            <a:r>
              <a:rPr dirty="0" err="1">
                <a:latin typeface="Arial"/>
                <a:ea typeface="Arial"/>
                <a:cs typeface="Arial"/>
                <a:sym typeface="Arial"/>
              </a:rPr>
              <a:t>endoftalmite</a:t>
            </a:r>
            <a:r>
              <a:rPr dirty="0">
                <a:latin typeface="Arial"/>
                <a:ea typeface="Arial"/>
                <a:cs typeface="Arial"/>
                <a:sym typeface="Arial"/>
              </a:rPr>
              <a:t>, </a:t>
            </a:r>
            <a:r>
              <a:rPr dirty="0" err="1">
                <a:latin typeface="Arial"/>
                <a:ea typeface="Arial"/>
                <a:cs typeface="Arial"/>
                <a:sym typeface="Arial"/>
              </a:rPr>
              <a:t>complicação</a:t>
            </a:r>
            <a:r>
              <a:rPr dirty="0">
                <a:latin typeface="Arial"/>
                <a:ea typeface="Arial"/>
                <a:cs typeface="Arial"/>
                <a:sym typeface="Arial"/>
              </a:rPr>
              <a:t> </a:t>
            </a:r>
            <a:r>
              <a:rPr dirty="0" err="1">
                <a:latin typeface="Arial"/>
                <a:ea typeface="Arial"/>
                <a:cs typeface="Arial"/>
                <a:sym typeface="Arial"/>
              </a:rPr>
              <a:t>tão</a:t>
            </a:r>
            <a:r>
              <a:rPr dirty="0">
                <a:latin typeface="Arial"/>
                <a:ea typeface="Arial"/>
                <a:cs typeface="Arial"/>
                <a:sym typeface="Arial"/>
              </a:rPr>
              <a:t> </a:t>
            </a:r>
            <a:r>
              <a:rPr dirty="0" err="1">
                <a:latin typeface="Arial"/>
                <a:ea typeface="Arial"/>
                <a:cs typeface="Arial"/>
                <a:sym typeface="Arial"/>
              </a:rPr>
              <a:t>temida</a:t>
            </a:r>
            <a:r>
              <a:rPr dirty="0">
                <a:latin typeface="Arial"/>
                <a:ea typeface="Arial"/>
                <a:cs typeface="Arial"/>
                <a:sym typeface="Arial"/>
              </a:rPr>
              <a:t> e </a:t>
            </a:r>
            <a:r>
              <a:rPr dirty="0" err="1">
                <a:latin typeface="Arial"/>
                <a:ea typeface="Arial"/>
                <a:cs typeface="Arial"/>
                <a:sym typeface="Arial"/>
              </a:rPr>
              <a:t>vilã</a:t>
            </a:r>
            <a:r>
              <a:rPr dirty="0">
                <a:latin typeface="Arial"/>
                <a:ea typeface="Arial"/>
                <a:cs typeface="Arial"/>
                <a:sym typeface="Arial"/>
              </a:rPr>
              <a:t> da </a:t>
            </a:r>
            <a:r>
              <a:rPr dirty="0" err="1">
                <a:latin typeface="Arial"/>
                <a:ea typeface="Arial"/>
                <a:cs typeface="Arial"/>
                <a:sym typeface="Arial"/>
              </a:rPr>
              <a:t>oftalmologia</a:t>
            </a:r>
            <a:r>
              <a:rPr dirty="0">
                <a:latin typeface="Arial"/>
                <a:ea typeface="Arial"/>
                <a:cs typeface="Arial"/>
                <a:sym typeface="Arial"/>
              </a:rPr>
              <a:t>, </a:t>
            </a:r>
            <a:r>
              <a:rPr dirty="0" err="1">
                <a:latin typeface="Arial"/>
                <a:ea typeface="Arial"/>
                <a:cs typeface="Arial"/>
                <a:sym typeface="Arial"/>
              </a:rPr>
              <a:t>não</a:t>
            </a:r>
            <a:r>
              <a:rPr dirty="0">
                <a:latin typeface="Arial"/>
                <a:ea typeface="Arial"/>
                <a:cs typeface="Arial"/>
                <a:sym typeface="Arial"/>
              </a:rPr>
              <a:t> se </a:t>
            </a:r>
            <a:r>
              <a:rPr dirty="0" err="1">
                <a:latin typeface="Arial"/>
                <a:ea typeface="Arial"/>
                <a:cs typeface="Arial"/>
                <a:sym typeface="Arial"/>
              </a:rPr>
              <a:t>torne</a:t>
            </a:r>
            <a:r>
              <a:rPr dirty="0">
                <a:latin typeface="Arial"/>
                <a:ea typeface="Arial"/>
                <a:cs typeface="Arial"/>
                <a:sym typeface="Arial"/>
              </a:rPr>
              <a:t> </a:t>
            </a:r>
            <a:r>
              <a:rPr dirty="0" err="1">
                <a:latin typeface="Arial"/>
                <a:ea typeface="Arial"/>
                <a:cs typeface="Arial"/>
                <a:sym typeface="Arial"/>
              </a:rPr>
              <a:t>ainda</a:t>
            </a:r>
            <a:r>
              <a:rPr dirty="0">
                <a:latin typeface="Arial"/>
                <a:ea typeface="Arial"/>
                <a:cs typeface="Arial"/>
                <a:sym typeface="Arial"/>
              </a:rPr>
              <a:t> </a:t>
            </a:r>
            <a:r>
              <a:rPr dirty="0" err="1">
                <a:latin typeface="Arial"/>
                <a:ea typeface="Arial"/>
                <a:cs typeface="Arial"/>
                <a:sym typeface="Arial"/>
              </a:rPr>
              <a:t>mais</a:t>
            </a:r>
            <a:r>
              <a:rPr dirty="0">
                <a:latin typeface="Arial"/>
                <a:ea typeface="Arial"/>
                <a:cs typeface="Arial"/>
                <a:sym typeface="Arial"/>
              </a:rPr>
              <a:t> </a:t>
            </a:r>
            <a:r>
              <a:rPr dirty="0" err="1">
                <a:latin typeface="Arial"/>
                <a:ea typeface="Arial"/>
                <a:cs typeface="Arial"/>
                <a:sym typeface="Arial"/>
              </a:rPr>
              <a:t>desafiadora</a:t>
            </a:r>
            <a:r>
              <a:rPr dirty="0">
                <a:latin typeface="Arial"/>
                <a:ea typeface="Arial"/>
                <a:cs typeface="Arial"/>
                <a:sym typeface="Arial"/>
              </a:rPr>
              <a:t> de </a:t>
            </a:r>
            <a:r>
              <a:rPr dirty="0" err="1">
                <a:latin typeface="Arial"/>
                <a:ea typeface="Arial"/>
                <a:cs typeface="Arial"/>
                <a:sym typeface="Arial"/>
              </a:rPr>
              <a:t>ser</a:t>
            </a:r>
            <a:r>
              <a:rPr dirty="0">
                <a:latin typeface="Arial"/>
                <a:ea typeface="Arial"/>
                <a:cs typeface="Arial"/>
                <a:sym typeface="Arial"/>
              </a:rPr>
              <a:t> </a:t>
            </a:r>
            <a:r>
              <a:rPr dirty="0" err="1">
                <a:latin typeface="Arial"/>
                <a:ea typeface="Arial"/>
                <a:cs typeface="Arial"/>
                <a:sym typeface="Arial"/>
              </a:rPr>
              <a:t>tratada</a:t>
            </a:r>
            <a:r>
              <a:rPr dirty="0">
                <a:latin typeface="Arial"/>
                <a:ea typeface="Arial"/>
                <a:cs typeface="Arial"/>
                <a:sym typeface="Arial"/>
              </a:rPr>
              <a:t>.</a:t>
            </a:r>
          </a:p>
        </p:txBody>
      </p:sp>
      <p:grpSp>
        <p:nvGrpSpPr>
          <p:cNvPr id="171" name="INTRODUÇÃO"/>
          <p:cNvGrpSpPr/>
          <p:nvPr/>
        </p:nvGrpSpPr>
        <p:grpSpPr>
          <a:xfrm>
            <a:off x="186285" y="4515776"/>
            <a:ext cx="5857566" cy="322924"/>
            <a:chOff x="0" y="0"/>
            <a:chExt cx="5857565" cy="728851"/>
          </a:xfrm>
        </p:grpSpPr>
        <p:sp>
          <p:nvSpPr>
            <p:cNvPr id="169" name="Rectangle"/>
            <p:cNvSpPr/>
            <p:nvPr/>
          </p:nvSpPr>
          <p:spPr>
            <a:xfrm>
              <a:off x="0" y="-1"/>
              <a:ext cx="5857566" cy="728853"/>
            </a:xfrm>
            <a:prstGeom prst="rect">
              <a:avLst/>
            </a:prstGeom>
            <a:solidFill>
              <a:srgbClr val="004D80"/>
            </a:solidFill>
            <a:ln w="12700" cap="flat">
              <a:noFill/>
              <a:miter lim="400000"/>
            </a:ln>
            <a:effectLst/>
          </p:spPr>
          <p:txBody>
            <a:bodyPr wrap="square" lIns="28575" tIns="28575" rIns="28575" bIns="28575" numCol="1" anchor="ctr">
              <a:noAutofit/>
            </a:bodyPr>
            <a:lstStyle/>
            <a:p>
              <a:pPr defTabSz="1467554">
                <a:defRPr sz="1700" b="1">
                  <a:solidFill>
                    <a:srgbClr val="FFFFFF"/>
                  </a:solidFill>
                  <a:latin typeface="Arial"/>
                  <a:ea typeface="Arial"/>
                  <a:cs typeface="Arial"/>
                  <a:sym typeface="Arial"/>
                </a:defRPr>
              </a:pPr>
              <a:endParaRPr/>
            </a:p>
          </p:txBody>
        </p:sp>
        <p:sp>
          <p:nvSpPr>
            <p:cNvPr id="170" name="INTRODUÇÃO"/>
            <p:cNvSpPr txBox="1"/>
            <p:nvPr/>
          </p:nvSpPr>
          <p:spPr>
            <a:xfrm>
              <a:off x="2013322" y="188388"/>
              <a:ext cx="1565191" cy="3520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575" tIns="28575" rIns="28575" bIns="28575" numCol="1" anchor="ctr">
              <a:noAutofit/>
            </a:bodyPr>
            <a:lstStyle>
              <a:lvl1pPr defTabSz="1467554">
                <a:defRPr sz="1700" b="1">
                  <a:solidFill>
                    <a:srgbClr val="FFFFFF"/>
                  </a:solidFill>
                  <a:latin typeface="Arial"/>
                  <a:ea typeface="Arial"/>
                  <a:cs typeface="Arial"/>
                  <a:sym typeface="Arial"/>
                </a:defRPr>
              </a:lvl1pPr>
            </a:lstStyle>
            <a:p>
              <a:r>
                <a:t>INTRODUÇÃO</a:t>
              </a:r>
            </a:p>
          </p:txBody>
        </p:sp>
      </p:grpSp>
      <p:grpSp>
        <p:nvGrpSpPr>
          <p:cNvPr id="174" name="DISCUSSÃO"/>
          <p:cNvGrpSpPr/>
          <p:nvPr/>
        </p:nvGrpSpPr>
        <p:grpSpPr>
          <a:xfrm>
            <a:off x="6184991" y="9756914"/>
            <a:ext cx="7399258" cy="573690"/>
            <a:chOff x="0" y="0"/>
            <a:chExt cx="7399256" cy="573689"/>
          </a:xfrm>
        </p:grpSpPr>
        <p:sp>
          <p:nvSpPr>
            <p:cNvPr id="172" name="Rectangle"/>
            <p:cNvSpPr/>
            <p:nvPr/>
          </p:nvSpPr>
          <p:spPr>
            <a:xfrm>
              <a:off x="-1" y="-1"/>
              <a:ext cx="7399258" cy="573691"/>
            </a:xfrm>
            <a:prstGeom prst="rect">
              <a:avLst/>
            </a:prstGeom>
            <a:solidFill>
              <a:srgbClr val="004D80"/>
            </a:solidFill>
            <a:ln w="12700" cap="flat">
              <a:noFill/>
              <a:miter lim="400000"/>
            </a:ln>
            <a:effectLst/>
          </p:spPr>
          <p:txBody>
            <a:bodyPr wrap="square" lIns="28575" tIns="28575" rIns="28575" bIns="28575" numCol="1" anchor="ctr">
              <a:noAutofit/>
            </a:bodyPr>
            <a:lstStyle/>
            <a:p>
              <a:pPr defTabSz="1467554">
                <a:defRPr sz="1700" b="1">
                  <a:solidFill>
                    <a:srgbClr val="FFFFFF"/>
                  </a:solidFill>
                  <a:latin typeface="Arial"/>
                  <a:ea typeface="Arial"/>
                  <a:cs typeface="Arial"/>
                  <a:sym typeface="Arial"/>
                </a:defRPr>
              </a:pPr>
              <a:endParaRPr/>
            </a:p>
          </p:txBody>
        </p:sp>
        <p:sp>
          <p:nvSpPr>
            <p:cNvPr id="173" name="DISCUSSÃO"/>
            <p:cNvSpPr txBox="1"/>
            <p:nvPr/>
          </p:nvSpPr>
          <p:spPr>
            <a:xfrm>
              <a:off x="2777662" y="148283"/>
              <a:ext cx="1843932" cy="2771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575" tIns="28575" rIns="28575" bIns="28575" numCol="1" anchor="ctr">
              <a:noAutofit/>
            </a:bodyPr>
            <a:lstStyle>
              <a:lvl1pPr defTabSz="1467554">
                <a:defRPr sz="1700" b="1">
                  <a:solidFill>
                    <a:srgbClr val="FFFFFF"/>
                  </a:solidFill>
                  <a:latin typeface="Arial"/>
                  <a:ea typeface="Arial"/>
                  <a:cs typeface="Arial"/>
                  <a:sym typeface="Arial"/>
                </a:defRPr>
              </a:lvl1pPr>
            </a:lstStyle>
            <a:p>
              <a:r>
                <a:t>DISCUSSÃO</a:t>
              </a:r>
            </a:p>
          </p:txBody>
        </p:sp>
      </p:grpSp>
      <p:grpSp>
        <p:nvGrpSpPr>
          <p:cNvPr id="177" name="CONCLUSÃO"/>
          <p:cNvGrpSpPr/>
          <p:nvPr/>
        </p:nvGrpSpPr>
        <p:grpSpPr>
          <a:xfrm>
            <a:off x="6197499" y="16722415"/>
            <a:ext cx="7374243" cy="571751"/>
            <a:chOff x="0" y="0"/>
            <a:chExt cx="7374242" cy="571749"/>
          </a:xfrm>
        </p:grpSpPr>
        <p:sp>
          <p:nvSpPr>
            <p:cNvPr id="175" name="Rectangle"/>
            <p:cNvSpPr/>
            <p:nvPr/>
          </p:nvSpPr>
          <p:spPr>
            <a:xfrm>
              <a:off x="-1" y="-1"/>
              <a:ext cx="7374243" cy="571751"/>
            </a:xfrm>
            <a:prstGeom prst="rect">
              <a:avLst/>
            </a:prstGeom>
            <a:solidFill>
              <a:srgbClr val="004D80"/>
            </a:solidFill>
            <a:ln w="12700" cap="flat">
              <a:noFill/>
              <a:miter lim="400000"/>
            </a:ln>
            <a:effectLst/>
          </p:spPr>
          <p:txBody>
            <a:bodyPr wrap="square" lIns="28575" tIns="28575" rIns="28575" bIns="28575" numCol="1" anchor="ctr">
              <a:noAutofit/>
            </a:bodyPr>
            <a:lstStyle/>
            <a:p>
              <a:pPr defTabSz="1467554">
                <a:defRPr sz="1700" b="1">
                  <a:solidFill>
                    <a:srgbClr val="FFFFFF"/>
                  </a:solidFill>
                  <a:latin typeface="Arial"/>
                  <a:ea typeface="Arial"/>
                  <a:cs typeface="Arial"/>
                  <a:sym typeface="Arial"/>
                </a:defRPr>
              </a:pPr>
              <a:endParaRPr/>
            </a:p>
          </p:txBody>
        </p:sp>
        <p:sp>
          <p:nvSpPr>
            <p:cNvPr id="176" name="CONCLUSÃO"/>
            <p:cNvSpPr txBox="1"/>
            <p:nvPr/>
          </p:nvSpPr>
          <p:spPr>
            <a:xfrm>
              <a:off x="2847999" y="147781"/>
              <a:ext cx="1678244" cy="2761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575" tIns="28575" rIns="28575" bIns="28575" numCol="1" anchor="ctr">
              <a:noAutofit/>
            </a:bodyPr>
            <a:lstStyle>
              <a:lvl1pPr defTabSz="1467554">
                <a:defRPr sz="1700" b="1">
                  <a:solidFill>
                    <a:srgbClr val="FFFFFF"/>
                  </a:solidFill>
                  <a:latin typeface="Arial"/>
                  <a:ea typeface="Arial"/>
                  <a:cs typeface="Arial"/>
                  <a:sym typeface="Arial"/>
                </a:defRPr>
              </a:lvl1pPr>
            </a:lstStyle>
            <a:p>
              <a:r>
                <a:t>CONCLUSÃO</a:t>
              </a:r>
            </a:p>
          </p:txBody>
        </p:sp>
      </p:grpSp>
      <p:grpSp>
        <p:nvGrpSpPr>
          <p:cNvPr id="180" name="REFERÊNCIAS"/>
          <p:cNvGrpSpPr/>
          <p:nvPr/>
        </p:nvGrpSpPr>
        <p:grpSpPr>
          <a:xfrm>
            <a:off x="154627" y="20990160"/>
            <a:ext cx="13406746" cy="253334"/>
            <a:chOff x="0" y="0"/>
            <a:chExt cx="13406744" cy="491955"/>
          </a:xfrm>
        </p:grpSpPr>
        <p:sp>
          <p:nvSpPr>
            <p:cNvPr id="178" name="Rectangle"/>
            <p:cNvSpPr/>
            <p:nvPr/>
          </p:nvSpPr>
          <p:spPr>
            <a:xfrm>
              <a:off x="-1" y="-1"/>
              <a:ext cx="13406746" cy="491957"/>
            </a:xfrm>
            <a:prstGeom prst="rect">
              <a:avLst/>
            </a:prstGeom>
            <a:solidFill>
              <a:srgbClr val="FFFFFF"/>
            </a:solidFill>
            <a:ln w="12700" cap="flat">
              <a:noFill/>
              <a:miter lim="400000"/>
            </a:ln>
            <a:effectLst/>
          </p:spPr>
          <p:txBody>
            <a:bodyPr wrap="square" lIns="28575" tIns="28575" rIns="28575" bIns="28575" numCol="1" anchor="ctr">
              <a:noAutofit/>
            </a:bodyPr>
            <a:lstStyle/>
            <a:p>
              <a:pPr defTabSz="1467554">
                <a:defRPr sz="1700" b="1">
                  <a:solidFill>
                    <a:srgbClr val="004D80"/>
                  </a:solidFill>
                  <a:latin typeface="Arial"/>
                  <a:ea typeface="Arial"/>
                  <a:cs typeface="Arial"/>
                  <a:sym typeface="Arial"/>
                </a:defRPr>
              </a:pPr>
              <a:endParaRPr/>
            </a:p>
          </p:txBody>
        </p:sp>
        <p:sp>
          <p:nvSpPr>
            <p:cNvPr id="179" name="REFERÊNCIAS"/>
            <p:cNvSpPr txBox="1"/>
            <p:nvPr/>
          </p:nvSpPr>
          <p:spPr>
            <a:xfrm>
              <a:off x="-1" y="92330"/>
              <a:ext cx="13406746" cy="3072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575" tIns="28575" rIns="28575" bIns="28575" numCol="1" anchor="ctr">
              <a:noAutofit/>
            </a:bodyPr>
            <a:lstStyle>
              <a:lvl1pPr defTabSz="1467554">
                <a:defRPr sz="1700" b="1">
                  <a:solidFill>
                    <a:srgbClr val="004D80"/>
                  </a:solidFill>
                  <a:latin typeface="Arial"/>
                  <a:ea typeface="Arial"/>
                  <a:cs typeface="Arial"/>
                  <a:sym typeface="Arial"/>
                </a:defRPr>
              </a:lvl1pPr>
            </a:lstStyle>
            <a:p>
              <a:r>
                <a:t>REFERÊNCIAS</a:t>
              </a:r>
            </a:p>
          </p:txBody>
        </p:sp>
      </p:grpSp>
      <p:grpSp>
        <p:nvGrpSpPr>
          <p:cNvPr id="183" name="INTRODUÇÃO"/>
          <p:cNvGrpSpPr/>
          <p:nvPr/>
        </p:nvGrpSpPr>
        <p:grpSpPr>
          <a:xfrm>
            <a:off x="115076" y="13758374"/>
            <a:ext cx="6018048" cy="368722"/>
            <a:chOff x="0" y="0"/>
            <a:chExt cx="5857564" cy="728851"/>
          </a:xfrm>
        </p:grpSpPr>
        <p:sp>
          <p:nvSpPr>
            <p:cNvPr id="181" name="Rectangle"/>
            <p:cNvSpPr/>
            <p:nvPr/>
          </p:nvSpPr>
          <p:spPr>
            <a:xfrm>
              <a:off x="0" y="-1"/>
              <a:ext cx="5857565" cy="728853"/>
            </a:xfrm>
            <a:prstGeom prst="rect">
              <a:avLst/>
            </a:prstGeom>
            <a:solidFill>
              <a:srgbClr val="004D80"/>
            </a:solidFill>
            <a:ln w="12700" cap="flat">
              <a:noFill/>
              <a:miter lim="400000"/>
            </a:ln>
            <a:effectLst/>
          </p:spPr>
          <p:txBody>
            <a:bodyPr wrap="square" lIns="28575" tIns="28575" rIns="28575" bIns="28575" numCol="1" anchor="ctr">
              <a:noAutofit/>
            </a:bodyPr>
            <a:lstStyle/>
            <a:p>
              <a:pPr defTabSz="1467554">
                <a:defRPr sz="1700" b="1">
                  <a:solidFill>
                    <a:srgbClr val="FFFFFF"/>
                  </a:solidFill>
                  <a:latin typeface="Arial"/>
                  <a:ea typeface="Arial"/>
                  <a:cs typeface="Arial"/>
                  <a:sym typeface="Arial"/>
                </a:defRPr>
              </a:pPr>
              <a:endParaRPr/>
            </a:p>
          </p:txBody>
        </p:sp>
        <p:sp>
          <p:nvSpPr>
            <p:cNvPr id="182" name="MÉTODOS"/>
            <p:cNvSpPr txBox="1"/>
            <p:nvPr/>
          </p:nvSpPr>
          <p:spPr>
            <a:xfrm>
              <a:off x="2232994" y="188388"/>
              <a:ext cx="1391576" cy="3520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575" tIns="28575" rIns="28575" bIns="28575" numCol="1" anchor="ctr">
              <a:noAutofit/>
            </a:bodyPr>
            <a:lstStyle>
              <a:lvl1pPr defTabSz="1467554">
                <a:defRPr sz="1700" b="1">
                  <a:solidFill>
                    <a:srgbClr val="FFFFFF"/>
                  </a:solidFill>
                  <a:latin typeface="Arial"/>
                  <a:ea typeface="Arial"/>
                  <a:cs typeface="Arial"/>
                  <a:sym typeface="Arial"/>
                </a:defRPr>
              </a:lvl1pPr>
            </a:lstStyle>
            <a:p>
              <a:r>
                <a:t>MÉTODOS</a:t>
              </a:r>
            </a:p>
          </p:txBody>
        </p:sp>
      </p:grpSp>
      <p:sp>
        <p:nvSpPr>
          <p:cNvPr id="184" name="Ceratopatia lipídica é uma doença que advém do acúmulo de depósitos de gordura na córnea com posterior opacificação e, possivelmente, acometimento da acuidade visual. Esta doença pode ser idiopática ou secundária a doenças corneanas traumáticas, inflamat"/>
          <p:cNvSpPr txBox="1"/>
          <p:nvPr/>
        </p:nvSpPr>
        <p:spPr>
          <a:xfrm>
            <a:off x="116424" y="14019993"/>
            <a:ext cx="6016226" cy="7067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575" tIns="28575" rIns="28575" bIns="28575" anchor="ctr">
            <a:spAutoFit/>
          </a:bodyPr>
          <a:lstStyle/>
          <a:p>
            <a:pPr algn="just" defTabSz="457200">
              <a:defRPr sz="1100">
                <a:solidFill>
                  <a:srgbClr val="000000"/>
                </a:solidFill>
                <a:uFill>
                  <a:solidFill>
                    <a:srgbClr val="000000"/>
                  </a:solidFill>
                </a:uFill>
              </a:defRPr>
            </a:pPr>
            <a:r>
              <a:rPr sz="1050" dirty="0" err="1">
                <a:latin typeface="Arial"/>
                <a:ea typeface="Arial"/>
                <a:cs typeface="Arial"/>
                <a:sym typeface="Arial"/>
              </a:rPr>
              <a:t>Estudo</a:t>
            </a:r>
            <a:r>
              <a:rPr sz="1050" dirty="0">
                <a:latin typeface="Arial"/>
                <a:ea typeface="Arial"/>
                <a:cs typeface="Arial"/>
                <a:sym typeface="Arial"/>
              </a:rPr>
              <a:t> de </a:t>
            </a:r>
            <a:r>
              <a:rPr sz="1050" dirty="0" err="1">
                <a:latin typeface="Arial"/>
                <a:ea typeface="Arial"/>
                <a:cs typeface="Arial"/>
                <a:sym typeface="Arial"/>
              </a:rPr>
              <a:t>caráter</a:t>
            </a:r>
            <a:r>
              <a:rPr sz="1050" dirty="0">
                <a:latin typeface="Arial"/>
                <a:ea typeface="Arial"/>
                <a:cs typeface="Arial"/>
                <a:sym typeface="Arial"/>
              </a:rPr>
              <a:t> longitudinal </a:t>
            </a:r>
            <a:r>
              <a:rPr sz="1050" dirty="0" err="1">
                <a:latin typeface="Arial"/>
                <a:ea typeface="Arial"/>
                <a:cs typeface="Arial"/>
                <a:sym typeface="Arial"/>
              </a:rPr>
              <a:t>prospectivo</a:t>
            </a:r>
            <a:r>
              <a:rPr sz="1050" dirty="0">
                <a:latin typeface="Arial"/>
                <a:ea typeface="Arial"/>
                <a:cs typeface="Arial"/>
                <a:sym typeface="Arial"/>
              </a:rPr>
              <a:t> que </a:t>
            </a:r>
            <a:r>
              <a:rPr sz="1050" dirty="0" err="1">
                <a:latin typeface="Arial"/>
                <a:ea typeface="Arial"/>
                <a:cs typeface="Arial"/>
                <a:sym typeface="Arial"/>
              </a:rPr>
              <a:t>foi</a:t>
            </a:r>
            <a:r>
              <a:rPr sz="1050" dirty="0">
                <a:latin typeface="Arial"/>
                <a:ea typeface="Arial"/>
                <a:cs typeface="Arial"/>
                <a:sym typeface="Arial"/>
              </a:rPr>
              <a:t> </a:t>
            </a:r>
            <a:r>
              <a:rPr sz="1050" dirty="0" err="1">
                <a:latin typeface="Arial"/>
                <a:ea typeface="Arial"/>
                <a:cs typeface="Arial"/>
                <a:sym typeface="Arial"/>
              </a:rPr>
              <a:t>realizado</a:t>
            </a:r>
            <a:r>
              <a:rPr sz="1050" dirty="0">
                <a:latin typeface="Arial"/>
                <a:ea typeface="Arial"/>
                <a:cs typeface="Arial"/>
                <a:sym typeface="Arial"/>
              </a:rPr>
              <a:t> de 15 de </a:t>
            </a:r>
            <a:r>
              <a:rPr sz="1050" dirty="0" err="1">
                <a:latin typeface="Arial"/>
                <a:ea typeface="Arial"/>
                <a:cs typeface="Arial"/>
                <a:sym typeface="Arial"/>
              </a:rPr>
              <a:t>maio</a:t>
            </a:r>
            <a:r>
              <a:rPr sz="1050" dirty="0">
                <a:latin typeface="Arial"/>
                <a:ea typeface="Arial"/>
                <a:cs typeface="Arial"/>
                <a:sym typeface="Arial"/>
              </a:rPr>
              <a:t> de 2023 a 10 de </a:t>
            </a:r>
            <a:r>
              <a:rPr sz="1050" dirty="0" err="1">
                <a:latin typeface="Arial"/>
                <a:ea typeface="Arial"/>
                <a:cs typeface="Arial"/>
                <a:sym typeface="Arial"/>
              </a:rPr>
              <a:t>Dezembro</a:t>
            </a:r>
            <a:r>
              <a:rPr sz="1050" dirty="0">
                <a:latin typeface="Arial"/>
                <a:ea typeface="Arial"/>
                <a:cs typeface="Arial"/>
                <a:sym typeface="Arial"/>
              </a:rPr>
              <a:t> de 2023, com </a:t>
            </a:r>
            <a:r>
              <a:rPr sz="1050" dirty="0" err="1">
                <a:latin typeface="Arial"/>
                <a:ea typeface="Arial"/>
                <a:cs typeface="Arial"/>
                <a:sym typeface="Arial"/>
              </a:rPr>
              <a:t>pacientes</a:t>
            </a:r>
            <a:r>
              <a:rPr sz="1050" dirty="0">
                <a:latin typeface="Arial"/>
                <a:ea typeface="Arial"/>
                <a:cs typeface="Arial"/>
                <a:sym typeface="Arial"/>
              </a:rPr>
              <a:t> </a:t>
            </a:r>
            <a:r>
              <a:rPr sz="1050" dirty="0" err="1">
                <a:latin typeface="Arial"/>
                <a:ea typeface="Arial"/>
                <a:cs typeface="Arial"/>
                <a:sym typeface="Arial"/>
              </a:rPr>
              <a:t>provenientes</a:t>
            </a:r>
            <a:r>
              <a:rPr sz="1050" dirty="0">
                <a:latin typeface="Arial"/>
                <a:ea typeface="Arial"/>
                <a:cs typeface="Arial"/>
                <a:sym typeface="Arial"/>
              </a:rPr>
              <a:t> do </a:t>
            </a:r>
            <a:r>
              <a:rPr sz="1050" dirty="0" err="1">
                <a:latin typeface="Arial"/>
                <a:ea typeface="Arial"/>
                <a:cs typeface="Arial"/>
                <a:sym typeface="Arial"/>
              </a:rPr>
              <a:t>ambulatório</a:t>
            </a:r>
            <a:r>
              <a:rPr sz="1050" dirty="0">
                <a:latin typeface="Arial"/>
                <a:ea typeface="Arial"/>
                <a:cs typeface="Arial"/>
                <a:sym typeface="Arial"/>
              </a:rPr>
              <a:t> do </a:t>
            </a:r>
            <a:r>
              <a:rPr sz="1050" dirty="0" err="1">
                <a:latin typeface="Arial"/>
                <a:ea typeface="Arial"/>
                <a:cs typeface="Arial"/>
                <a:sym typeface="Arial"/>
              </a:rPr>
              <a:t>setor</a:t>
            </a:r>
            <a:r>
              <a:rPr sz="1050" dirty="0">
                <a:latin typeface="Arial"/>
                <a:ea typeface="Arial"/>
                <a:cs typeface="Arial"/>
                <a:sym typeface="Arial"/>
              </a:rPr>
              <a:t> de retina do </a:t>
            </a:r>
            <a:r>
              <a:rPr sz="1050" dirty="0" err="1">
                <a:latin typeface="Arial"/>
                <a:ea typeface="Arial"/>
                <a:cs typeface="Arial"/>
                <a:sym typeface="Arial"/>
              </a:rPr>
              <a:t>serviço</a:t>
            </a:r>
            <a:r>
              <a:rPr sz="1050" dirty="0">
                <a:latin typeface="Arial"/>
                <a:ea typeface="Arial"/>
                <a:cs typeface="Arial"/>
                <a:sym typeface="Arial"/>
              </a:rPr>
              <a:t> de </a:t>
            </a:r>
            <a:r>
              <a:rPr sz="1050" dirty="0" err="1">
                <a:latin typeface="Arial"/>
                <a:ea typeface="Arial"/>
                <a:cs typeface="Arial"/>
                <a:sym typeface="Arial"/>
              </a:rPr>
              <a:t>residência</a:t>
            </a:r>
            <a:r>
              <a:rPr sz="1050" dirty="0">
                <a:latin typeface="Arial"/>
                <a:ea typeface="Arial"/>
                <a:cs typeface="Arial"/>
                <a:sym typeface="Arial"/>
              </a:rPr>
              <a:t> </a:t>
            </a:r>
            <a:r>
              <a:rPr sz="1050" dirty="0" err="1">
                <a:latin typeface="Arial"/>
                <a:ea typeface="Arial"/>
                <a:cs typeface="Arial"/>
                <a:sym typeface="Arial"/>
              </a:rPr>
              <a:t>médica</a:t>
            </a:r>
            <a:r>
              <a:rPr sz="1050" dirty="0">
                <a:latin typeface="Arial"/>
                <a:ea typeface="Arial"/>
                <a:cs typeface="Arial"/>
                <a:sym typeface="Arial"/>
              </a:rPr>
              <a:t> da </a:t>
            </a:r>
            <a:r>
              <a:rPr sz="1050" dirty="0" err="1">
                <a:latin typeface="Arial"/>
                <a:ea typeface="Arial"/>
                <a:cs typeface="Arial"/>
                <a:sym typeface="Arial"/>
              </a:rPr>
              <a:t>disciplina</a:t>
            </a:r>
            <a:r>
              <a:rPr sz="1050" dirty="0">
                <a:latin typeface="Arial"/>
                <a:ea typeface="Arial"/>
                <a:cs typeface="Arial"/>
                <a:sym typeface="Arial"/>
              </a:rPr>
              <a:t> de </a:t>
            </a:r>
            <a:r>
              <a:rPr sz="1050" dirty="0" err="1">
                <a:latin typeface="Arial"/>
                <a:ea typeface="Arial"/>
                <a:cs typeface="Arial"/>
                <a:sym typeface="Arial"/>
              </a:rPr>
              <a:t>oftalmologia</a:t>
            </a:r>
            <a:r>
              <a:rPr sz="1050" dirty="0">
                <a:latin typeface="Arial"/>
                <a:ea typeface="Arial"/>
                <a:cs typeface="Arial"/>
                <a:sym typeface="Arial"/>
              </a:rPr>
              <a:t> da </a:t>
            </a:r>
            <a:r>
              <a:rPr sz="1050" dirty="0" err="1">
                <a:latin typeface="Arial"/>
                <a:ea typeface="Arial"/>
                <a:cs typeface="Arial"/>
                <a:sym typeface="Arial"/>
              </a:rPr>
              <a:t>faculdade</a:t>
            </a:r>
            <a:r>
              <a:rPr sz="1050" dirty="0">
                <a:latin typeface="Arial"/>
                <a:ea typeface="Arial"/>
                <a:cs typeface="Arial"/>
                <a:sym typeface="Arial"/>
              </a:rPr>
              <a:t> de </a:t>
            </a:r>
            <a:r>
              <a:rPr sz="1050" dirty="0" err="1">
                <a:latin typeface="Arial"/>
                <a:ea typeface="Arial"/>
                <a:cs typeface="Arial"/>
                <a:sym typeface="Arial"/>
              </a:rPr>
              <a:t>medicina</a:t>
            </a:r>
            <a:r>
              <a:rPr sz="1050" dirty="0">
                <a:latin typeface="Arial"/>
                <a:ea typeface="Arial"/>
                <a:cs typeface="Arial"/>
                <a:sym typeface="Arial"/>
              </a:rPr>
              <a:t> do </a:t>
            </a:r>
            <a:r>
              <a:rPr sz="1050" dirty="0" err="1">
                <a:latin typeface="Arial"/>
                <a:ea typeface="Arial"/>
                <a:cs typeface="Arial"/>
                <a:sym typeface="Arial"/>
              </a:rPr>
              <a:t>centro</a:t>
            </a:r>
            <a:r>
              <a:rPr sz="1050" dirty="0">
                <a:latin typeface="Arial"/>
                <a:ea typeface="Arial"/>
                <a:cs typeface="Arial"/>
                <a:sym typeface="Arial"/>
              </a:rPr>
              <a:t> </a:t>
            </a:r>
            <a:r>
              <a:rPr sz="1050" dirty="0" err="1">
                <a:latin typeface="Arial"/>
                <a:ea typeface="Arial"/>
                <a:cs typeface="Arial"/>
                <a:sym typeface="Arial"/>
              </a:rPr>
              <a:t>universitário</a:t>
            </a:r>
            <a:r>
              <a:rPr sz="1050" dirty="0">
                <a:latin typeface="Arial"/>
                <a:ea typeface="Arial"/>
                <a:cs typeface="Arial"/>
                <a:sym typeface="Arial"/>
              </a:rPr>
              <a:t> </a:t>
            </a:r>
            <a:r>
              <a:rPr sz="1050" dirty="0" err="1">
                <a:latin typeface="Arial"/>
                <a:ea typeface="Arial"/>
                <a:cs typeface="Arial"/>
                <a:sym typeface="Arial"/>
              </a:rPr>
              <a:t>saúde</a:t>
            </a:r>
            <a:r>
              <a:rPr sz="1050" dirty="0">
                <a:latin typeface="Arial"/>
                <a:ea typeface="Arial"/>
                <a:cs typeface="Arial"/>
                <a:sym typeface="Arial"/>
              </a:rPr>
              <a:t> ABC/FMABC, </a:t>
            </a:r>
            <a:r>
              <a:rPr sz="1050" dirty="0" err="1">
                <a:latin typeface="Arial"/>
                <a:ea typeface="Arial"/>
                <a:cs typeface="Arial"/>
                <a:sym typeface="Arial"/>
              </a:rPr>
              <a:t>em</a:t>
            </a:r>
            <a:r>
              <a:rPr sz="1050" dirty="0">
                <a:latin typeface="Arial"/>
                <a:ea typeface="Arial"/>
                <a:cs typeface="Arial"/>
                <a:sym typeface="Arial"/>
              </a:rPr>
              <a:t> Santo André, </a:t>
            </a:r>
            <a:r>
              <a:rPr sz="1050" dirty="0" err="1">
                <a:latin typeface="Arial"/>
                <a:ea typeface="Arial"/>
                <a:cs typeface="Arial"/>
                <a:sym typeface="Arial"/>
              </a:rPr>
              <a:t>região</a:t>
            </a:r>
            <a:r>
              <a:rPr sz="1050" dirty="0">
                <a:latin typeface="Arial"/>
                <a:ea typeface="Arial"/>
                <a:cs typeface="Arial"/>
                <a:sym typeface="Arial"/>
              </a:rPr>
              <a:t> </a:t>
            </a:r>
            <a:r>
              <a:rPr sz="1050" dirty="0" err="1">
                <a:latin typeface="Arial"/>
                <a:ea typeface="Arial"/>
                <a:cs typeface="Arial"/>
                <a:sym typeface="Arial"/>
              </a:rPr>
              <a:t>metropolitana</a:t>
            </a:r>
            <a:r>
              <a:rPr sz="1050" dirty="0">
                <a:latin typeface="Arial"/>
                <a:ea typeface="Arial"/>
                <a:cs typeface="Arial"/>
                <a:sym typeface="Arial"/>
              </a:rPr>
              <a:t> de São Paulo, </a:t>
            </a:r>
            <a:r>
              <a:rPr sz="1050" dirty="0" err="1">
                <a:latin typeface="Arial"/>
                <a:ea typeface="Arial"/>
                <a:cs typeface="Arial"/>
                <a:sym typeface="Arial"/>
              </a:rPr>
              <a:t>Brasil</a:t>
            </a:r>
            <a:r>
              <a:rPr sz="1050" dirty="0">
                <a:latin typeface="Arial"/>
                <a:ea typeface="Arial"/>
                <a:cs typeface="Arial"/>
                <a:sym typeface="Arial"/>
              </a:rPr>
              <a:t>. O </a:t>
            </a:r>
            <a:r>
              <a:rPr sz="1050" dirty="0" err="1">
                <a:latin typeface="Arial"/>
                <a:ea typeface="Arial"/>
                <a:cs typeface="Arial"/>
                <a:sym typeface="Arial"/>
              </a:rPr>
              <a:t>consentimento</a:t>
            </a:r>
            <a:r>
              <a:rPr sz="1050" dirty="0">
                <a:latin typeface="Arial"/>
                <a:ea typeface="Arial"/>
                <a:cs typeface="Arial"/>
                <a:sym typeface="Arial"/>
              </a:rPr>
              <a:t> </a:t>
            </a:r>
            <a:r>
              <a:rPr sz="1050" dirty="0" err="1">
                <a:latin typeface="Arial"/>
                <a:ea typeface="Arial"/>
                <a:cs typeface="Arial"/>
                <a:sym typeface="Arial"/>
              </a:rPr>
              <a:t>por</a:t>
            </a:r>
            <a:r>
              <a:rPr sz="1050" dirty="0">
                <a:latin typeface="Arial"/>
                <a:ea typeface="Arial"/>
                <a:cs typeface="Arial"/>
                <a:sym typeface="Arial"/>
              </a:rPr>
              <a:t> </a:t>
            </a:r>
            <a:r>
              <a:rPr sz="1050" dirty="0" err="1">
                <a:latin typeface="Arial"/>
                <a:ea typeface="Arial"/>
                <a:cs typeface="Arial"/>
                <a:sym typeface="Arial"/>
              </a:rPr>
              <a:t>escrito</a:t>
            </a:r>
            <a:r>
              <a:rPr sz="1050" dirty="0">
                <a:latin typeface="Arial"/>
                <a:ea typeface="Arial"/>
                <a:cs typeface="Arial"/>
                <a:sym typeface="Arial"/>
              </a:rPr>
              <a:t> dos </a:t>
            </a:r>
            <a:r>
              <a:rPr sz="1050" dirty="0" err="1">
                <a:latin typeface="Arial"/>
                <a:ea typeface="Arial"/>
                <a:cs typeface="Arial"/>
                <a:sym typeface="Arial"/>
              </a:rPr>
              <a:t>pacientes</a:t>
            </a:r>
            <a:r>
              <a:rPr sz="1050" dirty="0">
                <a:latin typeface="Arial"/>
                <a:ea typeface="Arial"/>
                <a:cs typeface="Arial"/>
                <a:sym typeface="Arial"/>
              </a:rPr>
              <a:t> </a:t>
            </a:r>
            <a:r>
              <a:rPr sz="1050" dirty="0" err="1">
                <a:latin typeface="Arial"/>
                <a:ea typeface="Arial"/>
                <a:cs typeface="Arial"/>
                <a:sym typeface="Arial"/>
              </a:rPr>
              <a:t>foi</a:t>
            </a:r>
            <a:r>
              <a:rPr sz="1050" dirty="0">
                <a:latin typeface="Arial"/>
                <a:ea typeface="Arial"/>
                <a:cs typeface="Arial"/>
                <a:sym typeface="Arial"/>
              </a:rPr>
              <a:t> </a:t>
            </a:r>
            <a:r>
              <a:rPr sz="1050" dirty="0" err="1">
                <a:latin typeface="Arial"/>
                <a:ea typeface="Arial"/>
                <a:cs typeface="Arial"/>
                <a:sym typeface="Arial"/>
              </a:rPr>
              <a:t>adquirido</a:t>
            </a:r>
            <a:r>
              <a:rPr sz="1050" dirty="0">
                <a:latin typeface="Arial"/>
                <a:ea typeface="Arial"/>
                <a:cs typeface="Arial"/>
                <a:sym typeface="Arial"/>
              </a:rPr>
              <a:t> de </a:t>
            </a:r>
            <a:r>
              <a:rPr sz="1050" dirty="0" err="1">
                <a:latin typeface="Arial"/>
                <a:ea typeface="Arial"/>
                <a:cs typeface="Arial"/>
                <a:sym typeface="Arial"/>
              </a:rPr>
              <a:t>acordo</a:t>
            </a:r>
            <a:r>
              <a:rPr sz="1050" dirty="0">
                <a:latin typeface="Arial"/>
                <a:ea typeface="Arial"/>
                <a:cs typeface="Arial"/>
                <a:sym typeface="Arial"/>
              </a:rPr>
              <a:t> com o </a:t>
            </a:r>
            <a:r>
              <a:rPr sz="1050" dirty="0" err="1">
                <a:latin typeface="Arial"/>
                <a:ea typeface="Arial"/>
                <a:cs typeface="Arial"/>
                <a:sym typeface="Arial"/>
              </a:rPr>
              <a:t>Comitê</a:t>
            </a:r>
            <a:r>
              <a:rPr sz="1050" dirty="0">
                <a:latin typeface="Arial"/>
                <a:ea typeface="Arial"/>
                <a:cs typeface="Arial"/>
                <a:sym typeface="Arial"/>
              </a:rPr>
              <a:t> de </a:t>
            </a:r>
            <a:r>
              <a:rPr sz="1050" dirty="0" err="1">
                <a:latin typeface="Arial"/>
                <a:ea typeface="Arial"/>
                <a:cs typeface="Arial"/>
                <a:sym typeface="Arial"/>
              </a:rPr>
              <a:t>Ética</a:t>
            </a:r>
            <a:r>
              <a:rPr sz="1050" dirty="0">
                <a:latin typeface="Arial"/>
                <a:ea typeface="Arial"/>
                <a:cs typeface="Arial"/>
                <a:sym typeface="Arial"/>
              </a:rPr>
              <a:t> </a:t>
            </a:r>
            <a:r>
              <a:rPr sz="1050" dirty="0" err="1">
                <a:latin typeface="Arial"/>
                <a:ea typeface="Arial"/>
                <a:cs typeface="Arial"/>
                <a:sym typeface="Arial"/>
              </a:rPr>
              <a:t>em</a:t>
            </a:r>
            <a:r>
              <a:rPr sz="1050" dirty="0">
                <a:latin typeface="Arial"/>
                <a:ea typeface="Arial"/>
                <a:cs typeface="Arial"/>
                <a:sym typeface="Arial"/>
              </a:rPr>
              <a:t> </a:t>
            </a:r>
            <a:r>
              <a:rPr sz="1050" dirty="0" err="1">
                <a:latin typeface="Arial"/>
                <a:ea typeface="Arial"/>
                <a:cs typeface="Arial"/>
                <a:sym typeface="Arial"/>
              </a:rPr>
              <a:t>Pesquisa</a:t>
            </a:r>
            <a:r>
              <a:rPr sz="1050" dirty="0">
                <a:latin typeface="Arial"/>
                <a:ea typeface="Arial"/>
                <a:cs typeface="Arial"/>
                <a:sym typeface="Arial"/>
              </a:rPr>
              <a:t> do </a:t>
            </a:r>
            <a:r>
              <a:rPr sz="1050" dirty="0" err="1">
                <a:latin typeface="Arial"/>
                <a:ea typeface="Arial"/>
                <a:cs typeface="Arial"/>
                <a:sym typeface="Arial"/>
              </a:rPr>
              <a:t>Conselho</a:t>
            </a:r>
            <a:r>
              <a:rPr sz="1050" dirty="0">
                <a:latin typeface="Arial"/>
                <a:ea typeface="Arial"/>
                <a:cs typeface="Arial"/>
                <a:sym typeface="Arial"/>
              </a:rPr>
              <a:t> Nacional de </a:t>
            </a:r>
            <a:r>
              <a:rPr sz="1050" dirty="0" err="1">
                <a:latin typeface="Arial"/>
                <a:ea typeface="Arial"/>
                <a:cs typeface="Arial"/>
                <a:sym typeface="Arial"/>
              </a:rPr>
              <a:t>Saúde</a:t>
            </a:r>
            <a:r>
              <a:rPr sz="1050" dirty="0">
                <a:latin typeface="Arial"/>
                <a:ea typeface="Arial"/>
                <a:cs typeface="Arial"/>
                <a:sym typeface="Arial"/>
              </a:rPr>
              <a:t>.</a:t>
            </a:r>
          </a:p>
          <a:p>
            <a:pPr algn="just" defTabSz="457200">
              <a:defRPr sz="1100">
                <a:solidFill>
                  <a:srgbClr val="000000"/>
                </a:solidFill>
                <a:uFill>
                  <a:solidFill>
                    <a:srgbClr val="000000"/>
                  </a:solidFill>
                </a:uFill>
              </a:defRPr>
            </a:pPr>
            <a:r>
              <a:rPr sz="1050" dirty="0">
                <a:latin typeface="Arial"/>
                <a:ea typeface="Arial"/>
                <a:cs typeface="Arial"/>
                <a:sym typeface="Arial"/>
              </a:rPr>
              <a:t>	</a:t>
            </a:r>
            <a:r>
              <a:rPr sz="1050" dirty="0" err="1">
                <a:latin typeface="Arial"/>
                <a:ea typeface="Arial"/>
                <a:cs typeface="Arial"/>
                <a:sym typeface="Arial"/>
              </a:rPr>
              <a:t>Foram</a:t>
            </a:r>
            <a:r>
              <a:rPr sz="1050" dirty="0">
                <a:latin typeface="Arial"/>
                <a:ea typeface="Arial"/>
                <a:cs typeface="Arial"/>
                <a:sym typeface="Arial"/>
              </a:rPr>
              <a:t> </a:t>
            </a:r>
            <a:r>
              <a:rPr sz="1050" dirty="0" err="1">
                <a:latin typeface="Arial"/>
                <a:ea typeface="Arial"/>
                <a:cs typeface="Arial"/>
                <a:sym typeface="Arial"/>
              </a:rPr>
              <a:t>incluídos</a:t>
            </a:r>
            <a:r>
              <a:rPr sz="1050" dirty="0">
                <a:latin typeface="Arial"/>
                <a:ea typeface="Arial"/>
                <a:cs typeface="Arial"/>
                <a:sym typeface="Arial"/>
              </a:rPr>
              <a:t> </a:t>
            </a:r>
            <a:r>
              <a:rPr sz="1050" dirty="0" err="1">
                <a:latin typeface="Arial"/>
                <a:ea typeface="Arial"/>
                <a:cs typeface="Arial"/>
                <a:sym typeface="Arial"/>
              </a:rPr>
              <a:t>pacientes</a:t>
            </a:r>
            <a:r>
              <a:rPr sz="1050" dirty="0">
                <a:latin typeface="Arial"/>
                <a:ea typeface="Arial"/>
                <a:cs typeface="Arial"/>
                <a:sym typeface="Arial"/>
              </a:rPr>
              <a:t> </a:t>
            </a:r>
            <a:r>
              <a:rPr sz="1050" dirty="0" err="1">
                <a:latin typeface="Arial"/>
                <a:ea typeface="Arial"/>
                <a:cs typeface="Arial"/>
                <a:sym typeface="Arial"/>
              </a:rPr>
              <a:t>provenientes</a:t>
            </a:r>
            <a:r>
              <a:rPr sz="1050" dirty="0">
                <a:latin typeface="Arial"/>
                <a:ea typeface="Arial"/>
                <a:cs typeface="Arial"/>
                <a:sym typeface="Arial"/>
              </a:rPr>
              <a:t> do </a:t>
            </a:r>
            <a:r>
              <a:rPr sz="1050" dirty="0" err="1">
                <a:latin typeface="Arial"/>
                <a:ea typeface="Arial"/>
                <a:cs typeface="Arial"/>
                <a:sym typeface="Arial"/>
              </a:rPr>
              <a:t>ambulatório</a:t>
            </a:r>
            <a:r>
              <a:rPr sz="1050" dirty="0">
                <a:latin typeface="Arial"/>
                <a:ea typeface="Arial"/>
                <a:cs typeface="Arial"/>
                <a:sym typeface="Arial"/>
              </a:rPr>
              <a:t> do </a:t>
            </a:r>
            <a:r>
              <a:rPr sz="1050" dirty="0" err="1">
                <a:latin typeface="Arial"/>
                <a:ea typeface="Arial"/>
                <a:cs typeface="Arial"/>
                <a:sym typeface="Arial"/>
              </a:rPr>
              <a:t>Setor</a:t>
            </a:r>
            <a:r>
              <a:rPr sz="1050" dirty="0">
                <a:latin typeface="Arial"/>
                <a:ea typeface="Arial"/>
                <a:cs typeface="Arial"/>
                <a:sym typeface="Arial"/>
              </a:rPr>
              <a:t> de Retina do </a:t>
            </a:r>
            <a:r>
              <a:rPr sz="1050" dirty="0" err="1">
                <a:latin typeface="Arial"/>
                <a:ea typeface="Arial"/>
                <a:cs typeface="Arial"/>
                <a:sym typeface="Arial"/>
              </a:rPr>
              <a:t>Serviço</a:t>
            </a:r>
            <a:r>
              <a:rPr sz="1050" dirty="0">
                <a:latin typeface="Arial"/>
                <a:ea typeface="Arial"/>
                <a:cs typeface="Arial"/>
                <a:sym typeface="Arial"/>
              </a:rPr>
              <a:t> de </a:t>
            </a:r>
            <a:r>
              <a:rPr sz="1050" dirty="0" err="1">
                <a:latin typeface="Arial"/>
                <a:ea typeface="Arial"/>
                <a:cs typeface="Arial"/>
                <a:sym typeface="Arial"/>
              </a:rPr>
              <a:t>Residência</a:t>
            </a:r>
            <a:r>
              <a:rPr sz="1050" dirty="0">
                <a:latin typeface="Arial"/>
                <a:ea typeface="Arial"/>
                <a:cs typeface="Arial"/>
                <a:sym typeface="Arial"/>
              </a:rPr>
              <a:t> </a:t>
            </a:r>
            <a:r>
              <a:rPr sz="1050" dirty="0" err="1">
                <a:latin typeface="Arial"/>
                <a:ea typeface="Arial"/>
                <a:cs typeface="Arial"/>
                <a:sym typeface="Arial"/>
              </a:rPr>
              <a:t>Médica</a:t>
            </a:r>
            <a:r>
              <a:rPr sz="1050" dirty="0">
                <a:latin typeface="Arial"/>
                <a:ea typeface="Arial"/>
                <a:cs typeface="Arial"/>
                <a:sym typeface="Arial"/>
              </a:rPr>
              <a:t> da </a:t>
            </a:r>
            <a:r>
              <a:rPr sz="1050" dirty="0" err="1">
                <a:latin typeface="Arial"/>
                <a:ea typeface="Arial"/>
                <a:cs typeface="Arial"/>
                <a:sym typeface="Arial"/>
              </a:rPr>
              <a:t>Disciplina</a:t>
            </a:r>
            <a:r>
              <a:rPr sz="1050" dirty="0">
                <a:latin typeface="Arial"/>
                <a:ea typeface="Arial"/>
                <a:cs typeface="Arial"/>
                <a:sym typeface="Arial"/>
              </a:rPr>
              <a:t> de </a:t>
            </a:r>
            <a:r>
              <a:rPr sz="1050" dirty="0" err="1">
                <a:latin typeface="Arial"/>
                <a:ea typeface="Arial"/>
                <a:cs typeface="Arial"/>
                <a:sym typeface="Arial"/>
              </a:rPr>
              <a:t>Oftalmologia</a:t>
            </a:r>
            <a:r>
              <a:rPr sz="1050" dirty="0">
                <a:latin typeface="Arial"/>
                <a:ea typeface="Arial"/>
                <a:cs typeface="Arial"/>
                <a:sym typeface="Arial"/>
              </a:rPr>
              <a:t> da </a:t>
            </a:r>
            <a:r>
              <a:rPr sz="1050" dirty="0" err="1">
                <a:latin typeface="Arial"/>
                <a:ea typeface="Arial"/>
                <a:cs typeface="Arial"/>
                <a:sym typeface="Arial"/>
              </a:rPr>
              <a:t>Faculdade</a:t>
            </a:r>
            <a:r>
              <a:rPr sz="1050" dirty="0">
                <a:latin typeface="Arial"/>
                <a:ea typeface="Arial"/>
                <a:cs typeface="Arial"/>
                <a:sym typeface="Arial"/>
              </a:rPr>
              <a:t> de </a:t>
            </a:r>
            <a:r>
              <a:rPr sz="1050" dirty="0" err="1">
                <a:latin typeface="Arial"/>
                <a:ea typeface="Arial"/>
                <a:cs typeface="Arial"/>
                <a:sym typeface="Arial"/>
              </a:rPr>
              <a:t>Medicina</a:t>
            </a:r>
            <a:r>
              <a:rPr sz="1050" dirty="0">
                <a:latin typeface="Arial"/>
                <a:ea typeface="Arial"/>
                <a:cs typeface="Arial"/>
                <a:sym typeface="Arial"/>
              </a:rPr>
              <a:t> do Centro </a:t>
            </a:r>
            <a:r>
              <a:rPr sz="1050" dirty="0" err="1">
                <a:latin typeface="Arial"/>
                <a:ea typeface="Arial"/>
                <a:cs typeface="Arial"/>
                <a:sym typeface="Arial"/>
              </a:rPr>
              <a:t>Universitário</a:t>
            </a:r>
            <a:r>
              <a:rPr sz="1050" dirty="0">
                <a:latin typeface="Arial"/>
                <a:ea typeface="Arial"/>
                <a:cs typeface="Arial"/>
                <a:sym typeface="Arial"/>
              </a:rPr>
              <a:t> </a:t>
            </a:r>
            <a:r>
              <a:rPr sz="1050" dirty="0" err="1">
                <a:latin typeface="Arial"/>
                <a:ea typeface="Arial"/>
                <a:cs typeface="Arial"/>
                <a:sym typeface="Arial"/>
              </a:rPr>
              <a:t>Saúde</a:t>
            </a:r>
            <a:r>
              <a:rPr sz="1050" dirty="0">
                <a:latin typeface="Arial"/>
                <a:ea typeface="Arial"/>
                <a:cs typeface="Arial"/>
                <a:sym typeface="Arial"/>
              </a:rPr>
              <a:t> ABC/FMABC com </a:t>
            </a:r>
            <a:r>
              <a:rPr sz="1050" dirty="0" err="1">
                <a:latin typeface="Arial"/>
                <a:ea typeface="Arial"/>
                <a:cs typeface="Arial"/>
                <a:sym typeface="Arial"/>
              </a:rPr>
              <a:t>indicação</a:t>
            </a:r>
            <a:r>
              <a:rPr sz="1050" dirty="0">
                <a:latin typeface="Arial"/>
                <a:ea typeface="Arial"/>
                <a:cs typeface="Arial"/>
                <a:sym typeface="Arial"/>
              </a:rPr>
              <a:t> de </a:t>
            </a:r>
            <a:r>
              <a:rPr sz="1050" dirty="0" err="1">
                <a:latin typeface="Arial"/>
                <a:ea typeface="Arial"/>
                <a:cs typeface="Arial"/>
                <a:sym typeface="Arial"/>
              </a:rPr>
              <a:t>injeções</a:t>
            </a:r>
            <a:r>
              <a:rPr sz="1050" dirty="0">
                <a:latin typeface="Arial"/>
                <a:ea typeface="Arial"/>
                <a:cs typeface="Arial"/>
                <a:sym typeface="Arial"/>
              </a:rPr>
              <a:t> </a:t>
            </a:r>
            <a:r>
              <a:rPr sz="1050" dirty="0" err="1">
                <a:latin typeface="Arial"/>
                <a:ea typeface="Arial"/>
                <a:cs typeface="Arial"/>
                <a:sym typeface="Arial"/>
              </a:rPr>
              <a:t>intravítreas</a:t>
            </a:r>
            <a:r>
              <a:rPr sz="1050" dirty="0">
                <a:latin typeface="Arial"/>
                <a:ea typeface="Arial"/>
                <a:cs typeface="Arial"/>
                <a:sym typeface="Arial"/>
              </a:rPr>
              <a:t> e </a:t>
            </a:r>
            <a:r>
              <a:rPr sz="1050" dirty="0" err="1">
                <a:latin typeface="Arial"/>
                <a:ea typeface="Arial"/>
                <a:cs typeface="Arial"/>
                <a:sym typeface="Arial"/>
              </a:rPr>
              <a:t>em</a:t>
            </a:r>
            <a:r>
              <a:rPr sz="1050" dirty="0">
                <a:latin typeface="Arial"/>
                <a:ea typeface="Arial"/>
                <a:cs typeface="Arial"/>
                <a:sym typeface="Arial"/>
              </a:rPr>
              <a:t> </a:t>
            </a:r>
            <a:r>
              <a:rPr sz="1050" dirty="0" err="1">
                <a:latin typeface="Arial"/>
                <a:ea typeface="Arial"/>
                <a:cs typeface="Arial"/>
                <a:sym typeface="Arial"/>
              </a:rPr>
              <a:t>vigência</a:t>
            </a:r>
            <a:r>
              <a:rPr sz="1050" dirty="0">
                <a:latin typeface="Arial"/>
                <a:ea typeface="Arial"/>
                <a:cs typeface="Arial"/>
                <a:sym typeface="Arial"/>
              </a:rPr>
              <a:t> de </a:t>
            </a:r>
            <a:r>
              <a:rPr sz="1050" dirty="0" err="1">
                <a:latin typeface="Arial"/>
                <a:ea typeface="Arial"/>
                <a:cs typeface="Arial"/>
                <a:sym typeface="Arial"/>
              </a:rPr>
              <a:t>seu</a:t>
            </a:r>
            <a:r>
              <a:rPr sz="1050" dirty="0">
                <a:latin typeface="Arial"/>
                <a:ea typeface="Arial"/>
                <a:cs typeface="Arial"/>
                <a:sym typeface="Arial"/>
              </a:rPr>
              <a:t> </a:t>
            </a:r>
            <a:r>
              <a:rPr sz="1050" dirty="0" err="1">
                <a:latin typeface="Arial"/>
                <a:ea typeface="Arial"/>
                <a:cs typeface="Arial"/>
                <a:sym typeface="Arial"/>
              </a:rPr>
              <a:t>tratamento</a:t>
            </a:r>
            <a:r>
              <a:rPr sz="1050" dirty="0">
                <a:latin typeface="Arial"/>
                <a:ea typeface="Arial"/>
                <a:cs typeface="Arial"/>
                <a:sym typeface="Arial"/>
              </a:rPr>
              <a:t>. </a:t>
            </a:r>
            <a:r>
              <a:rPr sz="1050" dirty="0" err="1">
                <a:latin typeface="Arial"/>
                <a:ea typeface="Arial"/>
                <a:cs typeface="Arial"/>
                <a:sym typeface="Arial"/>
              </a:rPr>
              <a:t>Todos</a:t>
            </a:r>
            <a:r>
              <a:rPr sz="1050" dirty="0">
                <a:latin typeface="Arial"/>
                <a:ea typeface="Arial"/>
                <a:cs typeface="Arial"/>
                <a:sym typeface="Arial"/>
              </a:rPr>
              <a:t> </a:t>
            </a:r>
            <a:r>
              <a:rPr sz="1050" dirty="0" err="1">
                <a:latin typeface="Arial"/>
                <a:ea typeface="Arial"/>
                <a:cs typeface="Arial"/>
                <a:sym typeface="Arial"/>
              </a:rPr>
              <a:t>os</a:t>
            </a:r>
            <a:r>
              <a:rPr sz="1050" dirty="0">
                <a:latin typeface="Arial"/>
                <a:ea typeface="Arial"/>
                <a:cs typeface="Arial"/>
                <a:sym typeface="Arial"/>
              </a:rPr>
              <a:t> </a:t>
            </a:r>
            <a:r>
              <a:rPr sz="1050" dirty="0" err="1">
                <a:latin typeface="Arial"/>
                <a:ea typeface="Arial"/>
                <a:cs typeface="Arial"/>
                <a:sym typeface="Arial"/>
              </a:rPr>
              <a:t>pacientes</a:t>
            </a:r>
            <a:r>
              <a:rPr sz="1050" dirty="0">
                <a:latin typeface="Arial"/>
                <a:ea typeface="Arial"/>
                <a:cs typeface="Arial"/>
                <a:sym typeface="Arial"/>
              </a:rPr>
              <a:t> </a:t>
            </a:r>
            <a:r>
              <a:rPr sz="1050" dirty="0" err="1">
                <a:latin typeface="Arial"/>
                <a:ea typeface="Arial"/>
                <a:cs typeface="Arial"/>
                <a:sym typeface="Arial"/>
              </a:rPr>
              <a:t>estudados</a:t>
            </a:r>
            <a:r>
              <a:rPr sz="1050" dirty="0">
                <a:latin typeface="Arial"/>
                <a:ea typeface="Arial"/>
                <a:cs typeface="Arial"/>
                <a:sym typeface="Arial"/>
              </a:rPr>
              <a:t> </a:t>
            </a:r>
            <a:r>
              <a:rPr sz="1050" dirty="0" err="1">
                <a:latin typeface="Arial"/>
                <a:ea typeface="Arial"/>
                <a:cs typeface="Arial"/>
                <a:sym typeface="Arial"/>
              </a:rPr>
              <a:t>fizeram</a:t>
            </a:r>
            <a:r>
              <a:rPr sz="1050" dirty="0">
                <a:latin typeface="Arial"/>
                <a:ea typeface="Arial"/>
                <a:cs typeface="Arial"/>
                <a:sym typeface="Arial"/>
              </a:rPr>
              <a:t> </a:t>
            </a:r>
            <a:r>
              <a:rPr sz="1050" dirty="0" err="1">
                <a:latin typeface="Arial"/>
                <a:ea typeface="Arial"/>
                <a:cs typeface="Arial"/>
                <a:sym typeface="Arial"/>
              </a:rPr>
              <a:t>uso</a:t>
            </a:r>
            <a:r>
              <a:rPr sz="1050" dirty="0">
                <a:latin typeface="Arial"/>
                <a:ea typeface="Arial"/>
                <a:cs typeface="Arial"/>
                <a:sym typeface="Arial"/>
              </a:rPr>
              <a:t> de </a:t>
            </a:r>
            <a:r>
              <a:rPr sz="1050" dirty="0" err="1">
                <a:latin typeface="Arial"/>
                <a:ea typeface="Arial"/>
                <a:cs typeface="Arial"/>
                <a:sym typeface="Arial"/>
              </a:rPr>
              <a:t>Ofloxacino</a:t>
            </a:r>
            <a:r>
              <a:rPr sz="1050" dirty="0">
                <a:latin typeface="Arial"/>
                <a:ea typeface="Arial"/>
                <a:cs typeface="Arial"/>
                <a:sym typeface="Arial"/>
              </a:rPr>
              <a:t> 0,3% </a:t>
            </a:r>
            <a:r>
              <a:rPr sz="1050" dirty="0" err="1">
                <a:latin typeface="Arial"/>
                <a:ea typeface="Arial"/>
                <a:cs typeface="Arial"/>
                <a:sym typeface="Arial"/>
              </a:rPr>
              <a:t>colírio</a:t>
            </a:r>
            <a:r>
              <a:rPr sz="1050" dirty="0">
                <a:latin typeface="Arial"/>
                <a:ea typeface="Arial"/>
                <a:cs typeface="Arial"/>
                <a:sym typeface="Arial"/>
              </a:rPr>
              <a:t> de 6 </a:t>
            </a:r>
            <a:r>
              <a:rPr sz="1050" dirty="0" err="1">
                <a:latin typeface="Arial"/>
                <a:ea typeface="Arial"/>
                <a:cs typeface="Arial"/>
                <a:sym typeface="Arial"/>
              </a:rPr>
              <a:t>em</a:t>
            </a:r>
            <a:r>
              <a:rPr sz="1050" dirty="0">
                <a:latin typeface="Arial"/>
                <a:ea typeface="Arial"/>
                <a:cs typeface="Arial"/>
                <a:sym typeface="Arial"/>
              </a:rPr>
              <a:t> 6 horas </a:t>
            </a:r>
            <a:r>
              <a:rPr sz="1050" dirty="0" err="1">
                <a:latin typeface="Arial"/>
                <a:ea typeface="Arial"/>
                <a:cs typeface="Arial"/>
                <a:sym typeface="Arial"/>
              </a:rPr>
              <a:t>por</a:t>
            </a:r>
            <a:r>
              <a:rPr sz="1050" dirty="0">
                <a:latin typeface="Arial"/>
                <a:ea typeface="Arial"/>
                <a:cs typeface="Arial"/>
                <a:sym typeface="Arial"/>
              </a:rPr>
              <a:t> 7 </a:t>
            </a:r>
            <a:r>
              <a:rPr sz="1050" dirty="0" err="1">
                <a:latin typeface="Arial"/>
                <a:ea typeface="Arial"/>
                <a:cs typeface="Arial"/>
                <a:sym typeface="Arial"/>
              </a:rPr>
              <a:t>dias</a:t>
            </a:r>
            <a:r>
              <a:rPr sz="1050" dirty="0">
                <a:latin typeface="Arial"/>
                <a:ea typeface="Arial"/>
                <a:cs typeface="Arial"/>
                <a:sym typeface="Arial"/>
              </a:rPr>
              <a:t> </a:t>
            </a:r>
            <a:r>
              <a:rPr sz="1050" dirty="0" err="1">
                <a:latin typeface="Arial"/>
                <a:ea typeface="Arial"/>
                <a:cs typeface="Arial"/>
                <a:sym typeface="Arial"/>
              </a:rPr>
              <a:t>após</a:t>
            </a:r>
            <a:r>
              <a:rPr sz="1050" dirty="0">
                <a:latin typeface="Arial"/>
                <a:ea typeface="Arial"/>
                <a:cs typeface="Arial"/>
                <a:sym typeface="Arial"/>
              </a:rPr>
              <a:t> </a:t>
            </a:r>
            <a:r>
              <a:rPr sz="1050" dirty="0" err="1">
                <a:latin typeface="Arial"/>
                <a:ea typeface="Arial"/>
                <a:cs typeface="Arial"/>
                <a:sym typeface="Arial"/>
              </a:rPr>
              <a:t>suas</a:t>
            </a:r>
            <a:r>
              <a:rPr sz="1050" dirty="0">
                <a:latin typeface="Arial"/>
                <a:ea typeface="Arial"/>
                <a:cs typeface="Arial"/>
                <a:sym typeface="Arial"/>
              </a:rPr>
              <a:t> </a:t>
            </a:r>
            <a:r>
              <a:rPr sz="1050" dirty="0" err="1">
                <a:latin typeface="Arial"/>
                <a:ea typeface="Arial"/>
                <a:cs typeface="Arial"/>
                <a:sym typeface="Arial"/>
              </a:rPr>
              <a:t>injeções</a:t>
            </a:r>
            <a:r>
              <a:rPr sz="1050" dirty="0">
                <a:latin typeface="Arial"/>
                <a:ea typeface="Arial"/>
                <a:cs typeface="Arial"/>
                <a:sym typeface="Arial"/>
              </a:rPr>
              <a:t>. </a:t>
            </a:r>
            <a:r>
              <a:rPr sz="1050" dirty="0" err="1">
                <a:latin typeface="Arial"/>
                <a:ea typeface="Arial"/>
                <a:cs typeface="Arial"/>
                <a:sym typeface="Arial"/>
              </a:rPr>
              <a:t>Os</a:t>
            </a:r>
            <a:r>
              <a:rPr sz="1050" dirty="0">
                <a:latin typeface="Arial"/>
                <a:ea typeface="Arial"/>
                <a:cs typeface="Arial"/>
                <a:sym typeface="Arial"/>
              </a:rPr>
              <a:t> </a:t>
            </a:r>
            <a:r>
              <a:rPr sz="1050" dirty="0" err="1">
                <a:latin typeface="Arial"/>
                <a:ea typeface="Arial"/>
                <a:cs typeface="Arial"/>
                <a:sym typeface="Arial"/>
              </a:rPr>
              <a:t>participantes</a:t>
            </a:r>
            <a:r>
              <a:rPr sz="1050" dirty="0">
                <a:latin typeface="Arial"/>
                <a:ea typeface="Arial"/>
                <a:cs typeface="Arial"/>
                <a:sym typeface="Arial"/>
              </a:rPr>
              <a:t> </a:t>
            </a:r>
            <a:r>
              <a:rPr sz="1050" dirty="0" err="1">
                <a:latin typeface="Arial"/>
                <a:ea typeface="Arial"/>
                <a:cs typeface="Arial"/>
                <a:sym typeface="Arial"/>
              </a:rPr>
              <a:t>tinham</a:t>
            </a:r>
            <a:r>
              <a:rPr sz="1050" dirty="0">
                <a:latin typeface="Arial"/>
                <a:ea typeface="Arial"/>
                <a:cs typeface="Arial"/>
                <a:sym typeface="Arial"/>
              </a:rPr>
              <a:t> </a:t>
            </a:r>
            <a:r>
              <a:rPr sz="1050" dirty="0" err="1">
                <a:latin typeface="Arial"/>
                <a:ea typeface="Arial"/>
                <a:cs typeface="Arial"/>
                <a:sym typeface="Arial"/>
              </a:rPr>
              <a:t>uma</a:t>
            </a:r>
            <a:r>
              <a:rPr sz="1050" dirty="0">
                <a:latin typeface="Arial"/>
                <a:ea typeface="Arial"/>
                <a:cs typeface="Arial"/>
                <a:sym typeface="Arial"/>
              </a:rPr>
              <a:t> </a:t>
            </a:r>
            <a:r>
              <a:rPr sz="1050" dirty="0" err="1">
                <a:latin typeface="Arial"/>
                <a:ea typeface="Arial"/>
                <a:cs typeface="Arial"/>
                <a:sym typeface="Arial"/>
              </a:rPr>
              <a:t>idade</a:t>
            </a:r>
            <a:r>
              <a:rPr sz="1050" dirty="0">
                <a:latin typeface="Arial"/>
                <a:ea typeface="Arial"/>
                <a:cs typeface="Arial"/>
                <a:sym typeface="Arial"/>
              </a:rPr>
              <a:t> superior a 18 </a:t>
            </a:r>
            <a:r>
              <a:rPr sz="1050" dirty="0" err="1">
                <a:latin typeface="Arial"/>
                <a:ea typeface="Arial"/>
                <a:cs typeface="Arial"/>
                <a:sym typeface="Arial"/>
              </a:rPr>
              <a:t>anos</a:t>
            </a:r>
            <a:r>
              <a:rPr sz="1050" dirty="0">
                <a:latin typeface="Arial"/>
                <a:ea typeface="Arial"/>
                <a:cs typeface="Arial"/>
                <a:sym typeface="Arial"/>
              </a:rPr>
              <a:t> e as </a:t>
            </a:r>
            <a:r>
              <a:rPr sz="1050" dirty="0" err="1">
                <a:latin typeface="Arial"/>
                <a:ea typeface="Arial"/>
                <a:cs typeface="Arial"/>
                <a:sym typeface="Arial"/>
              </a:rPr>
              <a:t>amostras</a:t>
            </a:r>
            <a:r>
              <a:rPr sz="1050" dirty="0">
                <a:latin typeface="Arial"/>
                <a:ea typeface="Arial"/>
                <a:cs typeface="Arial"/>
                <a:sym typeface="Arial"/>
              </a:rPr>
              <a:t> </a:t>
            </a:r>
            <a:r>
              <a:rPr sz="1050" dirty="0" err="1">
                <a:latin typeface="Arial"/>
                <a:ea typeface="Arial"/>
                <a:cs typeface="Arial"/>
                <a:sym typeface="Arial"/>
              </a:rPr>
              <a:t>foram</a:t>
            </a:r>
            <a:r>
              <a:rPr sz="1050" dirty="0">
                <a:latin typeface="Arial"/>
                <a:ea typeface="Arial"/>
                <a:cs typeface="Arial"/>
                <a:sym typeface="Arial"/>
              </a:rPr>
              <a:t> </a:t>
            </a:r>
            <a:r>
              <a:rPr sz="1050" dirty="0" err="1">
                <a:latin typeface="Arial"/>
                <a:ea typeface="Arial"/>
                <a:cs typeface="Arial"/>
                <a:sym typeface="Arial"/>
              </a:rPr>
              <a:t>pareadas</a:t>
            </a:r>
            <a:r>
              <a:rPr sz="1050" dirty="0">
                <a:latin typeface="Arial"/>
                <a:ea typeface="Arial"/>
                <a:cs typeface="Arial"/>
                <a:sym typeface="Arial"/>
              </a:rPr>
              <a:t> </a:t>
            </a:r>
            <a:r>
              <a:rPr sz="1050" dirty="0" err="1">
                <a:latin typeface="Arial"/>
                <a:ea typeface="Arial"/>
                <a:cs typeface="Arial"/>
                <a:sym typeface="Arial"/>
              </a:rPr>
              <a:t>por</a:t>
            </a:r>
            <a:r>
              <a:rPr sz="1050" dirty="0">
                <a:latin typeface="Arial"/>
                <a:ea typeface="Arial"/>
                <a:cs typeface="Arial"/>
                <a:sym typeface="Arial"/>
              </a:rPr>
              <a:t> </a:t>
            </a:r>
            <a:r>
              <a:rPr sz="1050" dirty="0" err="1">
                <a:latin typeface="Arial"/>
                <a:ea typeface="Arial"/>
                <a:cs typeface="Arial"/>
                <a:sym typeface="Arial"/>
              </a:rPr>
              <a:t>sexo</a:t>
            </a:r>
            <a:r>
              <a:rPr sz="1050" dirty="0">
                <a:latin typeface="Arial"/>
                <a:ea typeface="Arial"/>
                <a:cs typeface="Arial"/>
                <a:sym typeface="Arial"/>
              </a:rPr>
              <a:t>.</a:t>
            </a:r>
          </a:p>
          <a:p>
            <a:pPr algn="just" defTabSz="457200">
              <a:defRPr sz="1100">
                <a:solidFill>
                  <a:srgbClr val="000000"/>
                </a:solidFill>
                <a:uFill>
                  <a:solidFill>
                    <a:srgbClr val="000000"/>
                  </a:solidFill>
                </a:uFill>
              </a:defRPr>
            </a:pPr>
            <a:r>
              <a:rPr sz="1050" b="1" dirty="0">
                <a:latin typeface="Arial"/>
                <a:ea typeface="Arial"/>
                <a:cs typeface="Arial"/>
                <a:sym typeface="Arial"/>
              </a:rPr>
              <a:t>	</a:t>
            </a:r>
            <a:r>
              <a:rPr sz="1050" dirty="0" err="1">
                <a:latin typeface="Arial"/>
                <a:ea typeface="Arial"/>
                <a:cs typeface="Arial"/>
                <a:sym typeface="Arial"/>
              </a:rPr>
              <a:t>Não</a:t>
            </a:r>
            <a:r>
              <a:rPr sz="1050" dirty="0">
                <a:latin typeface="Arial"/>
                <a:ea typeface="Arial"/>
                <a:cs typeface="Arial"/>
                <a:sym typeface="Arial"/>
              </a:rPr>
              <a:t> </a:t>
            </a:r>
            <a:r>
              <a:rPr sz="1050" dirty="0" err="1">
                <a:latin typeface="Arial"/>
                <a:ea typeface="Arial"/>
                <a:cs typeface="Arial"/>
                <a:sym typeface="Arial"/>
              </a:rPr>
              <a:t>foram</a:t>
            </a:r>
            <a:r>
              <a:rPr sz="1050" dirty="0">
                <a:latin typeface="Arial"/>
                <a:ea typeface="Arial"/>
                <a:cs typeface="Arial"/>
                <a:sym typeface="Arial"/>
              </a:rPr>
              <a:t> </a:t>
            </a:r>
            <a:r>
              <a:rPr sz="1050" dirty="0" err="1">
                <a:latin typeface="Arial"/>
                <a:ea typeface="Arial"/>
                <a:cs typeface="Arial"/>
                <a:sym typeface="Arial"/>
              </a:rPr>
              <a:t>incluídos</a:t>
            </a:r>
            <a:r>
              <a:rPr sz="1050" dirty="0">
                <a:latin typeface="Arial"/>
                <a:ea typeface="Arial"/>
                <a:cs typeface="Arial"/>
                <a:sym typeface="Arial"/>
              </a:rPr>
              <a:t> </a:t>
            </a:r>
            <a:r>
              <a:rPr sz="1050" dirty="0" err="1">
                <a:latin typeface="Arial"/>
                <a:ea typeface="Arial"/>
                <a:cs typeface="Arial"/>
                <a:sym typeface="Arial"/>
              </a:rPr>
              <a:t>pacientes</a:t>
            </a:r>
            <a:r>
              <a:rPr sz="1050" dirty="0">
                <a:latin typeface="Arial"/>
                <a:ea typeface="Arial"/>
                <a:cs typeface="Arial"/>
                <a:sym typeface="Arial"/>
              </a:rPr>
              <a:t> que </a:t>
            </a:r>
            <a:r>
              <a:rPr sz="1050" dirty="0" err="1">
                <a:latin typeface="Arial"/>
                <a:ea typeface="Arial"/>
                <a:cs typeface="Arial"/>
                <a:sym typeface="Arial"/>
              </a:rPr>
              <a:t>não</a:t>
            </a:r>
            <a:r>
              <a:rPr sz="1050" dirty="0">
                <a:latin typeface="Arial"/>
                <a:ea typeface="Arial"/>
                <a:cs typeface="Arial"/>
                <a:sym typeface="Arial"/>
              </a:rPr>
              <a:t> </a:t>
            </a:r>
            <a:r>
              <a:rPr sz="1050" dirty="0" err="1">
                <a:latin typeface="Arial"/>
                <a:ea typeface="Arial"/>
                <a:cs typeface="Arial"/>
                <a:sym typeface="Arial"/>
              </a:rPr>
              <a:t>tenham</a:t>
            </a:r>
            <a:r>
              <a:rPr sz="1050" dirty="0">
                <a:latin typeface="Arial"/>
                <a:ea typeface="Arial"/>
                <a:cs typeface="Arial"/>
                <a:sym typeface="Arial"/>
              </a:rPr>
              <a:t> </a:t>
            </a:r>
            <a:r>
              <a:rPr sz="1050" dirty="0" err="1">
                <a:latin typeface="Arial"/>
                <a:ea typeface="Arial"/>
                <a:cs typeface="Arial"/>
                <a:sym typeface="Arial"/>
              </a:rPr>
              <a:t>usado</a:t>
            </a:r>
            <a:r>
              <a:rPr sz="1050" dirty="0">
                <a:latin typeface="Arial"/>
                <a:ea typeface="Arial"/>
                <a:cs typeface="Arial"/>
                <a:sym typeface="Arial"/>
              </a:rPr>
              <a:t> o </a:t>
            </a:r>
            <a:r>
              <a:rPr sz="1050" dirty="0" err="1">
                <a:latin typeface="Arial"/>
                <a:ea typeface="Arial"/>
                <a:cs typeface="Arial"/>
                <a:sym typeface="Arial"/>
              </a:rPr>
              <a:t>colírio</a:t>
            </a:r>
            <a:r>
              <a:rPr sz="1050" dirty="0">
                <a:latin typeface="Arial"/>
                <a:ea typeface="Arial"/>
                <a:cs typeface="Arial"/>
                <a:sym typeface="Arial"/>
              </a:rPr>
              <a:t> de </a:t>
            </a:r>
            <a:r>
              <a:rPr sz="1050" dirty="0" err="1">
                <a:latin typeface="Arial"/>
                <a:ea typeface="Arial"/>
                <a:cs typeface="Arial"/>
                <a:sym typeface="Arial"/>
              </a:rPr>
              <a:t>Ofloxacino</a:t>
            </a:r>
            <a:r>
              <a:rPr sz="1050" dirty="0">
                <a:latin typeface="Arial"/>
                <a:ea typeface="Arial"/>
                <a:cs typeface="Arial"/>
                <a:sym typeface="Arial"/>
              </a:rPr>
              <a:t> 0,3% </a:t>
            </a:r>
            <a:r>
              <a:rPr sz="1050" dirty="0" err="1">
                <a:latin typeface="Arial"/>
                <a:ea typeface="Arial"/>
                <a:cs typeface="Arial"/>
                <a:sym typeface="Arial"/>
              </a:rPr>
              <a:t>ou</a:t>
            </a:r>
            <a:r>
              <a:rPr sz="1050" dirty="0">
                <a:latin typeface="Arial"/>
                <a:ea typeface="Arial"/>
                <a:cs typeface="Arial"/>
                <a:sym typeface="Arial"/>
              </a:rPr>
              <a:t> </a:t>
            </a:r>
            <a:r>
              <a:rPr sz="1050" dirty="0" err="1">
                <a:latin typeface="Arial"/>
                <a:ea typeface="Arial"/>
                <a:cs typeface="Arial"/>
                <a:sym typeface="Arial"/>
              </a:rPr>
              <a:t>já</a:t>
            </a:r>
            <a:r>
              <a:rPr sz="1050" dirty="0">
                <a:latin typeface="Arial"/>
                <a:ea typeface="Arial"/>
                <a:cs typeface="Arial"/>
                <a:sym typeface="Arial"/>
              </a:rPr>
              <a:t> </a:t>
            </a:r>
            <a:r>
              <a:rPr sz="1050" dirty="0" err="1">
                <a:latin typeface="Arial"/>
                <a:ea typeface="Arial"/>
                <a:cs typeface="Arial"/>
                <a:sym typeface="Arial"/>
              </a:rPr>
              <a:t>em</a:t>
            </a:r>
            <a:r>
              <a:rPr sz="1050" dirty="0">
                <a:latin typeface="Arial"/>
                <a:ea typeface="Arial"/>
                <a:cs typeface="Arial"/>
                <a:sym typeface="Arial"/>
              </a:rPr>
              <a:t> </a:t>
            </a:r>
            <a:r>
              <a:rPr sz="1050" dirty="0" err="1">
                <a:latin typeface="Arial"/>
                <a:ea typeface="Arial"/>
                <a:cs typeface="Arial"/>
                <a:sym typeface="Arial"/>
              </a:rPr>
              <a:t>uso</a:t>
            </a:r>
            <a:r>
              <a:rPr sz="1050" dirty="0">
                <a:latin typeface="Arial"/>
                <a:ea typeface="Arial"/>
                <a:cs typeface="Arial"/>
                <a:sym typeface="Arial"/>
              </a:rPr>
              <a:t> de </a:t>
            </a:r>
            <a:r>
              <a:rPr sz="1050" dirty="0" err="1">
                <a:latin typeface="Arial"/>
                <a:ea typeface="Arial"/>
                <a:cs typeface="Arial"/>
                <a:sym typeface="Arial"/>
              </a:rPr>
              <a:t>colírio</a:t>
            </a:r>
            <a:r>
              <a:rPr sz="1050" dirty="0">
                <a:latin typeface="Arial"/>
                <a:ea typeface="Arial"/>
                <a:cs typeface="Arial"/>
                <a:sym typeface="Arial"/>
              </a:rPr>
              <a:t> com </a:t>
            </a:r>
            <a:r>
              <a:rPr sz="1050" dirty="0" err="1">
                <a:latin typeface="Arial"/>
                <a:ea typeface="Arial"/>
                <a:cs typeface="Arial"/>
                <a:sym typeface="Arial"/>
              </a:rPr>
              <a:t>antibiótico</a:t>
            </a:r>
            <a:r>
              <a:rPr sz="1050" dirty="0">
                <a:latin typeface="Arial"/>
                <a:ea typeface="Arial"/>
                <a:cs typeface="Arial"/>
                <a:sym typeface="Arial"/>
              </a:rPr>
              <a:t> </a:t>
            </a:r>
            <a:r>
              <a:rPr sz="1050" dirty="0" err="1">
                <a:latin typeface="Arial"/>
                <a:ea typeface="Arial"/>
                <a:cs typeface="Arial"/>
                <a:sym typeface="Arial"/>
              </a:rPr>
              <a:t>em</a:t>
            </a:r>
            <a:r>
              <a:rPr sz="1050" dirty="0">
                <a:latin typeface="Arial"/>
                <a:ea typeface="Arial"/>
                <a:cs typeface="Arial"/>
                <a:sym typeface="Arial"/>
              </a:rPr>
              <a:t> </a:t>
            </a:r>
            <a:r>
              <a:rPr sz="1050" dirty="0" err="1">
                <a:latin typeface="Arial"/>
                <a:ea typeface="Arial"/>
                <a:cs typeface="Arial"/>
                <a:sym typeface="Arial"/>
              </a:rPr>
              <a:t>sua</a:t>
            </a:r>
            <a:r>
              <a:rPr sz="1050" dirty="0">
                <a:latin typeface="Arial"/>
                <a:ea typeface="Arial"/>
                <a:cs typeface="Arial"/>
                <a:sym typeface="Arial"/>
              </a:rPr>
              <a:t> </a:t>
            </a:r>
            <a:r>
              <a:rPr sz="1050" dirty="0" err="1">
                <a:latin typeface="Arial"/>
                <a:ea typeface="Arial"/>
                <a:cs typeface="Arial"/>
                <a:sym typeface="Arial"/>
              </a:rPr>
              <a:t>posologia</a:t>
            </a:r>
            <a:r>
              <a:rPr sz="1050" dirty="0">
                <a:latin typeface="Arial"/>
                <a:ea typeface="Arial"/>
                <a:cs typeface="Arial"/>
                <a:sym typeface="Arial"/>
              </a:rPr>
              <a:t>, </a:t>
            </a:r>
            <a:r>
              <a:rPr sz="1050" dirty="0" err="1">
                <a:latin typeface="Arial"/>
                <a:ea typeface="Arial"/>
                <a:cs typeface="Arial"/>
                <a:sym typeface="Arial"/>
              </a:rPr>
              <a:t>ou</a:t>
            </a:r>
            <a:r>
              <a:rPr sz="1050" dirty="0">
                <a:latin typeface="Arial"/>
                <a:ea typeface="Arial"/>
                <a:cs typeface="Arial"/>
                <a:sym typeface="Arial"/>
              </a:rPr>
              <a:t> </a:t>
            </a:r>
            <a:r>
              <a:rPr sz="1050" dirty="0" err="1">
                <a:latin typeface="Arial"/>
                <a:ea typeface="Arial"/>
                <a:cs typeface="Arial"/>
                <a:sym typeface="Arial"/>
              </a:rPr>
              <a:t>submetido</a:t>
            </a:r>
            <a:r>
              <a:rPr sz="1050" dirty="0">
                <a:latin typeface="Arial"/>
                <a:ea typeface="Arial"/>
                <a:cs typeface="Arial"/>
                <a:sym typeface="Arial"/>
              </a:rPr>
              <a:t> a outro </a:t>
            </a:r>
            <a:r>
              <a:rPr sz="1050" dirty="0" err="1">
                <a:latin typeface="Arial"/>
                <a:ea typeface="Arial"/>
                <a:cs typeface="Arial"/>
                <a:sym typeface="Arial"/>
              </a:rPr>
              <a:t>procedimento</a:t>
            </a:r>
            <a:r>
              <a:rPr sz="1050" dirty="0">
                <a:latin typeface="Arial"/>
                <a:ea typeface="Arial"/>
                <a:cs typeface="Arial"/>
                <a:sym typeface="Arial"/>
              </a:rPr>
              <a:t> </a:t>
            </a:r>
            <a:r>
              <a:rPr sz="1050" dirty="0" err="1">
                <a:latin typeface="Arial"/>
                <a:ea typeface="Arial"/>
                <a:cs typeface="Arial"/>
                <a:sym typeface="Arial"/>
              </a:rPr>
              <a:t>oftalmológico</a:t>
            </a:r>
            <a:r>
              <a:rPr sz="1050" dirty="0">
                <a:latin typeface="Arial"/>
                <a:ea typeface="Arial"/>
                <a:cs typeface="Arial"/>
                <a:sym typeface="Arial"/>
              </a:rPr>
              <a:t> </a:t>
            </a:r>
            <a:r>
              <a:rPr sz="1050" dirty="0" err="1">
                <a:latin typeface="Arial"/>
                <a:ea typeface="Arial"/>
                <a:cs typeface="Arial"/>
                <a:sym typeface="Arial"/>
              </a:rPr>
              <a:t>recente</a:t>
            </a:r>
            <a:r>
              <a:rPr sz="1050" dirty="0">
                <a:latin typeface="Arial"/>
                <a:ea typeface="Arial"/>
                <a:cs typeface="Arial"/>
                <a:sym typeface="Arial"/>
              </a:rPr>
              <a:t>. </a:t>
            </a:r>
            <a:r>
              <a:rPr sz="1050" dirty="0" err="1">
                <a:latin typeface="Arial"/>
                <a:ea typeface="Arial"/>
                <a:cs typeface="Arial"/>
                <a:sym typeface="Arial"/>
              </a:rPr>
              <a:t>Pacientes</a:t>
            </a:r>
            <a:r>
              <a:rPr sz="1050" dirty="0">
                <a:latin typeface="Arial"/>
                <a:ea typeface="Arial"/>
                <a:cs typeface="Arial"/>
                <a:sym typeface="Arial"/>
              </a:rPr>
              <a:t> que </a:t>
            </a:r>
            <a:r>
              <a:rPr sz="1050" dirty="0" err="1">
                <a:latin typeface="Arial"/>
                <a:ea typeface="Arial"/>
                <a:cs typeface="Arial"/>
                <a:sym typeface="Arial"/>
              </a:rPr>
              <a:t>estavam</a:t>
            </a:r>
            <a:r>
              <a:rPr sz="1050" dirty="0">
                <a:latin typeface="Arial"/>
                <a:ea typeface="Arial"/>
                <a:cs typeface="Arial"/>
                <a:sym typeface="Arial"/>
              </a:rPr>
              <a:t> </a:t>
            </a:r>
            <a:r>
              <a:rPr sz="1050" dirty="0" err="1">
                <a:latin typeface="Arial"/>
                <a:ea typeface="Arial"/>
                <a:cs typeface="Arial"/>
                <a:sym typeface="Arial"/>
              </a:rPr>
              <a:t>em</a:t>
            </a:r>
            <a:r>
              <a:rPr sz="1050" dirty="0">
                <a:latin typeface="Arial"/>
                <a:ea typeface="Arial"/>
                <a:cs typeface="Arial"/>
                <a:sym typeface="Arial"/>
              </a:rPr>
              <a:t> </a:t>
            </a:r>
            <a:r>
              <a:rPr sz="1050" dirty="0" err="1">
                <a:latin typeface="Arial"/>
                <a:ea typeface="Arial"/>
                <a:cs typeface="Arial"/>
                <a:sym typeface="Arial"/>
              </a:rPr>
              <a:t>uso</a:t>
            </a:r>
            <a:r>
              <a:rPr sz="1050" dirty="0">
                <a:latin typeface="Arial"/>
                <a:ea typeface="Arial"/>
                <a:cs typeface="Arial"/>
                <a:sym typeface="Arial"/>
              </a:rPr>
              <a:t> de </a:t>
            </a:r>
            <a:r>
              <a:rPr sz="1050" dirty="0" err="1">
                <a:latin typeface="Arial"/>
                <a:ea typeface="Arial"/>
                <a:cs typeface="Arial"/>
                <a:sym typeface="Arial"/>
              </a:rPr>
              <a:t>antibiótico</a:t>
            </a:r>
            <a:r>
              <a:rPr sz="1050" dirty="0">
                <a:latin typeface="Arial"/>
                <a:ea typeface="Arial"/>
                <a:cs typeface="Arial"/>
                <a:sym typeface="Arial"/>
              </a:rPr>
              <a:t> via oral </a:t>
            </a:r>
            <a:r>
              <a:rPr sz="1050" dirty="0" err="1">
                <a:latin typeface="Arial"/>
                <a:ea typeface="Arial"/>
                <a:cs typeface="Arial"/>
                <a:sym typeface="Arial"/>
              </a:rPr>
              <a:t>ou</a:t>
            </a:r>
            <a:r>
              <a:rPr sz="1050" dirty="0">
                <a:latin typeface="Arial"/>
                <a:ea typeface="Arial"/>
                <a:cs typeface="Arial"/>
                <a:sym typeface="Arial"/>
              </a:rPr>
              <a:t> </a:t>
            </a:r>
            <a:r>
              <a:rPr sz="1050" dirty="0" err="1">
                <a:latin typeface="Arial"/>
                <a:ea typeface="Arial"/>
                <a:cs typeface="Arial"/>
                <a:sym typeface="Arial"/>
              </a:rPr>
              <a:t>imunodeprimidos</a:t>
            </a:r>
            <a:r>
              <a:rPr sz="1050" dirty="0">
                <a:latin typeface="Arial"/>
                <a:ea typeface="Arial"/>
                <a:cs typeface="Arial"/>
                <a:sym typeface="Arial"/>
              </a:rPr>
              <a:t>. </a:t>
            </a:r>
            <a:r>
              <a:rPr sz="1050" dirty="0" err="1">
                <a:latin typeface="Arial"/>
                <a:ea typeface="Arial"/>
                <a:cs typeface="Arial"/>
                <a:sym typeface="Arial"/>
              </a:rPr>
              <a:t>Pacientes</a:t>
            </a:r>
            <a:r>
              <a:rPr sz="1050" dirty="0">
                <a:latin typeface="Arial"/>
                <a:ea typeface="Arial"/>
                <a:cs typeface="Arial"/>
                <a:sym typeface="Arial"/>
              </a:rPr>
              <a:t> com </a:t>
            </a:r>
            <a:r>
              <a:rPr sz="1050" dirty="0" err="1">
                <a:latin typeface="Arial"/>
                <a:ea typeface="Arial"/>
                <a:cs typeface="Arial"/>
                <a:sym typeface="Arial"/>
              </a:rPr>
              <a:t>sinais</a:t>
            </a:r>
            <a:r>
              <a:rPr sz="1050" dirty="0">
                <a:latin typeface="Arial"/>
                <a:ea typeface="Arial"/>
                <a:cs typeface="Arial"/>
                <a:sym typeface="Arial"/>
              </a:rPr>
              <a:t> </a:t>
            </a:r>
            <a:r>
              <a:rPr sz="1050" dirty="0" err="1">
                <a:latin typeface="Arial"/>
                <a:ea typeface="Arial"/>
                <a:cs typeface="Arial"/>
                <a:sym typeface="Arial"/>
              </a:rPr>
              <a:t>flogísticos</a:t>
            </a:r>
            <a:r>
              <a:rPr sz="1050" dirty="0">
                <a:latin typeface="Arial"/>
                <a:ea typeface="Arial"/>
                <a:cs typeface="Arial"/>
                <a:sym typeface="Arial"/>
              </a:rPr>
              <a:t> no </a:t>
            </a:r>
            <a:r>
              <a:rPr sz="1050" dirty="0" err="1">
                <a:latin typeface="Arial"/>
                <a:ea typeface="Arial"/>
                <a:cs typeface="Arial"/>
                <a:sym typeface="Arial"/>
              </a:rPr>
              <a:t>momento</a:t>
            </a:r>
            <a:r>
              <a:rPr sz="1050" dirty="0">
                <a:latin typeface="Arial"/>
                <a:ea typeface="Arial"/>
                <a:cs typeface="Arial"/>
                <a:sym typeface="Arial"/>
              </a:rPr>
              <a:t> da </a:t>
            </a:r>
            <a:r>
              <a:rPr sz="1050" dirty="0" err="1">
                <a:latin typeface="Arial"/>
                <a:ea typeface="Arial"/>
                <a:cs typeface="Arial"/>
                <a:sym typeface="Arial"/>
              </a:rPr>
              <a:t>coleta</a:t>
            </a:r>
            <a:r>
              <a:rPr sz="1050" dirty="0">
                <a:latin typeface="Arial"/>
                <a:ea typeface="Arial"/>
                <a:cs typeface="Arial"/>
                <a:sym typeface="Arial"/>
              </a:rPr>
              <a:t>. </a:t>
            </a:r>
            <a:r>
              <a:rPr sz="1050" dirty="0" err="1">
                <a:latin typeface="Arial"/>
                <a:ea typeface="Arial"/>
                <a:cs typeface="Arial"/>
                <a:sym typeface="Arial"/>
              </a:rPr>
              <a:t>Pacientes</a:t>
            </a:r>
            <a:r>
              <a:rPr sz="1050" dirty="0">
                <a:latin typeface="Arial"/>
                <a:ea typeface="Arial"/>
                <a:cs typeface="Arial"/>
                <a:sym typeface="Arial"/>
              </a:rPr>
              <a:t> que </a:t>
            </a:r>
            <a:r>
              <a:rPr sz="1050" dirty="0" err="1">
                <a:latin typeface="Arial"/>
                <a:ea typeface="Arial"/>
                <a:cs typeface="Arial"/>
                <a:sym typeface="Arial"/>
              </a:rPr>
              <a:t>faltaram</a:t>
            </a:r>
            <a:r>
              <a:rPr sz="1050" dirty="0">
                <a:latin typeface="Arial"/>
                <a:ea typeface="Arial"/>
                <a:cs typeface="Arial"/>
                <a:sym typeface="Arial"/>
              </a:rPr>
              <a:t> </a:t>
            </a:r>
            <a:r>
              <a:rPr sz="1050" dirty="0" err="1">
                <a:latin typeface="Arial"/>
                <a:ea typeface="Arial"/>
                <a:cs typeface="Arial"/>
                <a:sym typeface="Arial"/>
              </a:rPr>
              <a:t>ou</a:t>
            </a:r>
            <a:r>
              <a:rPr sz="1050" dirty="0">
                <a:latin typeface="Arial"/>
                <a:ea typeface="Arial"/>
                <a:cs typeface="Arial"/>
                <a:sym typeface="Arial"/>
              </a:rPr>
              <a:t> que </a:t>
            </a:r>
            <a:r>
              <a:rPr sz="1050" dirty="0" err="1">
                <a:latin typeface="Arial"/>
                <a:ea typeface="Arial"/>
                <a:cs typeface="Arial"/>
                <a:sym typeface="Arial"/>
              </a:rPr>
              <a:t>não</a:t>
            </a:r>
            <a:r>
              <a:rPr sz="1050" dirty="0">
                <a:latin typeface="Arial"/>
                <a:ea typeface="Arial"/>
                <a:cs typeface="Arial"/>
                <a:sym typeface="Arial"/>
              </a:rPr>
              <a:t> </a:t>
            </a:r>
            <a:r>
              <a:rPr sz="1050" dirty="0" err="1">
                <a:latin typeface="Arial"/>
                <a:ea typeface="Arial"/>
                <a:cs typeface="Arial"/>
                <a:sym typeface="Arial"/>
              </a:rPr>
              <a:t>puderam</a:t>
            </a:r>
            <a:r>
              <a:rPr sz="1050" dirty="0">
                <a:latin typeface="Arial"/>
                <a:ea typeface="Arial"/>
                <a:cs typeface="Arial"/>
                <a:sym typeface="Arial"/>
              </a:rPr>
              <a:t> </a:t>
            </a:r>
            <a:r>
              <a:rPr sz="1050" dirty="0" err="1">
                <a:latin typeface="Arial"/>
                <a:ea typeface="Arial"/>
                <a:cs typeface="Arial"/>
                <a:sym typeface="Arial"/>
              </a:rPr>
              <a:t>fazer</a:t>
            </a:r>
            <a:r>
              <a:rPr sz="1050" dirty="0">
                <a:latin typeface="Arial"/>
                <a:ea typeface="Arial"/>
                <a:cs typeface="Arial"/>
                <a:sym typeface="Arial"/>
              </a:rPr>
              <a:t> </a:t>
            </a:r>
            <a:r>
              <a:rPr sz="1050" dirty="0" err="1">
                <a:latin typeface="Arial"/>
                <a:ea typeface="Arial"/>
                <a:cs typeface="Arial"/>
                <a:sym typeface="Arial"/>
              </a:rPr>
              <a:t>alguma</a:t>
            </a:r>
            <a:r>
              <a:rPr sz="1050" dirty="0">
                <a:latin typeface="Arial"/>
                <a:ea typeface="Arial"/>
                <a:cs typeface="Arial"/>
                <a:sym typeface="Arial"/>
              </a:rPr>
              <a:t> das </a:t>
            </a:r>
            <a:r>
              <a:rPr sz="1050" dirty="0" err="1">
                <a:latin typeface="Arial"/>
                <a:ea typeface="Arial"/>
                <a:cs typeface="Arial"/>
                <a:sym typeface="Arial"/>
              </a:rPr>
              <a:t>aplicações</a:t>
            </a:r>
            <a:r>
              <a:rPr sz="1050" dirty="0">
                <a:latin typeface="Arial"/>
                <a:ea typeface="Arial"/>
                <a:cs typeface="Arial"/>
                <a:sym typeface="Arial"/>
              </a:rPr>
              <a:t>. </a:t>
            </a:r>
            <a:r>
              <a:rPr sz="1050" dirty="0" err="1">
                <a:latin typeface="Arial"/>
                <a:ea typeface="Arial"/>
                <a:cs typeface="Arial"/>
                <a:sym typeface="Arial"/>
              </a:rPr>
              <a:t>Pacientes</a:t>
            </a:r>
            <a:r>
              <a:rPr sz="1050" dirty="0">
                <a:latin typeface="Arial"/>
                <a:ea typeface="Arial"/>
                <a:cs typeface="Arial"/>
                <a:sym typeface="Arial"/>
              </a:rPr>
              <a:t> que </a:t>
            </a:r>
            <a:r>
              <a:rPr sz="1050" dirty="0" err="1">
                <a:latin typeface="Arial"/>
                <a:ea typeface="Arial"/>
                <a:cs typeface="Arial"/>
                <a:sym typeface="Arial"/>
              </a:rPr>
              <a:t>não</a:t>
            </a:r>
            <a:r>
              <a:rPr sz="1050" dirty="0">
                <a:latin typeface="Arial"/>
                <a:ea typeface="Arial"/>
                <a:cs typeface="Arial"/>
                <a:sym typeface="Arial"/>
              </a:rPr>
              <a:t> </a:t>
            </a:r>
            <a:r>
              <a:rPr sz="1050" dirty="0" err="1">
                <a:latin typeface="Arial"/>
                <a:ea typeface="Arial"/>
                <a:cs typeface="Arial"/>
                <a:sym typeface="Arial"/>
              </a:rPr>
              <a:t>assinaram</a:t>
            </a:r>
            <a:r>
              <a:rPr sz="1050" dirty="0">
                <a:latin typeface="Arial"/>
                <a:ea typeface="Arial"/>
                <a:cs typeface="Arial"/>
                <a:sym typeface="Arial"/>
              </a:rPr>
              <a:t> o TCLE </a:t>
            </a:r>
            <a:r>
              <a:rPr sz="1050" dirty="0" err="1">
                <a:latin typeface="Arial"/>
                <a:ea typeface="Arial"/>
                <a:cs typeface="Arial"/>
                <a:sym typeface="Arial"/>
              </a:rPr>
              <a:t>ou</a:t>
            </a:r>
            <a:r>
              <a:rPr sz="1050" dirty="0">
                <a:latin typeface="Arial"/>
                <a:ea typeface="Arial"/>
                <a:cs typeface="Arial"/>
                <a:sym typeface="Arial"/>
              </a:rPr>
              <a:t> que </a:t>
            </a:r>
            <a:r>
              <a:rPr sz="1050" dirty="0" err="1">
                <a:latin typeface="Arial"/>
                <a:ea typeface="Arial"/>
                <a:cs typeface="Arial"/>
                <a:sym typeface="Arial"/>
              </a:rPr>
              <a:t>em</a:t>
            </a:r>
            <a:r>
              <a:rPr sz="1050" dirty="0">
                <a:latin typeface="Arial"/>
                <a:ea typeface="Arial"/>
                <a:cs typeface="Arial"/>
                <a:sym typeface="Arial"/>
              </a:rPr>
              <a:t> </a:t>
            </a:r>
            <a:r>
              <a:rPr sz="1050" dirty="0" err="1">
                <a:latin typeface="Arial"/>
                <a:ea typeface="Arial"/>
                <a:cs typeface="Arial"/>
                <a:sym typeface="Arial"/>
              </a:rPr>
              <a:t>qualquer</a:t>
            </a:r>
            <a:r>
              <a:rPr sz="1050" dirty="0">
                <a:latin typeface="Arial"/>
                <a:ea typeface="Arial"/>
                <a:cs typeface="Arial"/>
                <a:sym typeface="Arial"/>
              </a:rPr>
              <a:t> </a:t>
            </a:r>
            <a:r>
              <a:rPr sz="1050" dirty="0" err="1">
                <a:latin typeface="Arial"/>
                <a:ea typeface="Arial"/>
                <a:cs typeface="Arial"/>
                <a:sym typeface="Arial"/>
              </a:rPr>
              <a:t>momento</a:t>
            </a:r>
            <a:r>
              <a:rPr sz="1050" dirty="0">
                <a:latin typeface="Arial"/>
                <a:ea typeface="Arial"/>
                <a:cs typeface="Arial"/>
                <a:sym typeface="Arial"/>
              </a:rPr>
              <a:t> </a:t>
            </a:r>
            <a:r>
              <a:rPr sz="1050" dirty="0" err="1">
                <a:latin typeface="Arial"/>
                <a:ea typeface="Arial"/>
                <a:cs typeface="Arial"/>
                <a:sym typeface="Arial"/>
              </a:rPr>
              <a:t>desistiram</a:t>
            </a:r>
            <a:r>
              <a:rPr sz="1050" dirty="0">
                <a:latin typeface="Arial"/>
                <a:ea typeface="Arial"/>
                <a:cs typeface="Arial"/>
                <a:sym typeface="Arial"/>
              </a:rPr>
              <a:t> de </a:t>
            </a:r>
            <a:r>
              <a:rPr sz="1050" dirty="0" err="1">
                <a:latin typeface="Arial"/>
                <a:ea typeface="Arial"/>
                <a:cs typeface="Arial"/>
                <a:sym typeface="Arial"/>
              </a:rPr>
              <a:t>participar</a:t>
            </a:r>
            <a:r>
              <a:rPr sz="1050" dirty="0">
                <a:latin typeface="Arial"/>
                <a:ea typeface="Arial"/>
                <a:cs typeface="Arial"/>
                <a:sym typeface="Arial"/>
              </a:rPr>
              <a:t> da </a:t>
            </a:r>
            <a:r>
              <a:rPr sz="1050" dirty="0" err="1">
                <a:latin typeface="Arial"/>
                <a:ea typeface="Arial"/>
                <a:cs typeface="Arial"/>
                <a:sym typeface="Arial"/>
              </a:rPr>
              <a:t>pesquisa</a:t>
            </a:r>
            <a:r>
              <a:rPr sz="1050" dirty="0">
                <a:latin typeface="Arial"/>
                <a:ea typeface="Arial"/>
                <a:cs typeface="Arial"/>
                <a:sym typeface="Arial"/>
              </a:rPr>
              <a:t>.</a:t>
            </a:r>
          </a:p>
          <a:p>
            <a:pPr algn="just" defTabSz="457200">
              <a:defRPr sz="1100">
                <a:solidFill>
                  <a:srgbClr val="000000"/>
                </a:solidFill>
                <a:uFill>
                  <a:solidFill>
                    <a:srgbClr val="000000"/>
                  </a:solidFill>
                </a:uFill>
              </a:defRPr>
            </a:pPr>
            <a:r>
              <a:rPr sz="1050" dirty="0">
                <a:latin typeface="Arial"/>
                <a:ea typeface="Arial"/>
                <a:cs typeface="Arial"/>
                <a:sym typeface="Arial"/>
              </a:rPr>
              <a:t>	</a:t>
            </a:r>
            <a:r>
              <a:rPr sz="1050" dirty="0" err="1">
                <a:latin typeface="Arial"/>
                <a:ea typeface="Arial"/>
                <a:cs typeface="Arial"/>
                <a:sym typeface="Arial"/>
              </a:rPr>
              <a:t>Foram</a:t>
            </a:r>
            <a:r>
              <a:rPr sz="1050" dirty="0">
                <a:latin typeface="Arial"/>
                <a:ea typeface="Arial"/>
                <a:cs typeface="Arial"/>
                <a:sym typeface="Arial"/>
              </a:rPr>
              <a:t> </a:t>
            </a:r>
            <a:r>
              <a:rPr sz="1050" dirty="0" err="1">
                <a:latin typeface="Arial"/>
                <a:ea typeface="Arial"/>
                <a:cs typeface="Arial"/>
                <a:sym typeface="Arial"/>
              </a:rPr>
              <a:t>usados</a:t>
            </a:r>
            <a:r>
              <a:rPr sz="1050" dirty="0">
                <a:latin typeface="Arial"/>
                <a:ea typeface="Arial"/>
                <a:cs typeface="Arial"/>
                <a:sym typeface="Arial"/>
              </a:rPr>
              <a:t> Swabs e </a:t>
            </a:r>
            <a:r>
              <a:rPr sz="1050" dirty="0" err="1">
                <a:latin typeface="Arial"/>
                <a:ea typeface="Arial"/>
                <a:cs typeface="Arial"/>
                <a:sym typeface="Arial"/>
              </a:rPr>
              <a:t>cotonetes</a:t>
            </a:r>
            <a:r>
              <a:rPr sz="1050" dirty="0">
                <a:latin typeface="Arial"/>
                <a:ea typeface="Arial"/>
                <a:cs typeface="Arial"/>
                <a:sym typeface="Arial"/>
              </a:rPr>
              <a:t> para a </a:t>
            </a:r>
            <a:r>
              <a:rPr sz="1050" dirty="0" err="1">
                <a:latin typeface="Arial"/>
                <a:ea typeface="Arial"/>
                <a:cs typeface="Arial"/>
                <a:sym typeface="Arial"/>
              </a:rPr>
              <a:t>realização</a:t>
            </a:r>
            <a:r>
              <a:rPr sz="1050" dirty="0">
                <a:latin typeface="Arial"/>
                <a:ea typeface="Arial"/>
                <a:cs typeface="Arial"/>
                <a:sym typeface="Arial"/>
              </a:rPr>
              <a:t> da </a:t>
            </a:r>
            <a:r>
              <a:rPr sz="1050" dirty="0" err="1">
                <a:latin typeface="Arial"/>
                <a:ea typeface="Arial"/>
                <a:cs typeface="Arial"/>
                <a:sym typeface="Arial"/>
              </a:rPr>
              <a:t>coleta</a:t>
            </a:r>
            <a:r>
              <a:rPr sz="1050" dirty="0">
                <a:latin typeface="Arial"/>
                <a:ea typeface="Arial"/>
                <a:cs typeface="Arial"/>
                <a:sym typeface="Arial"/>
              </a:rPr>
              <a:t>, com </a:t>
            </a:r>
            <a:r>
              <a:rPr sz="1050" dirty="0" err="1">
                <a:latin typeface="Arial"/>
                <a:ea typeface="Arial"/>
                <a:cs typeface="Arial"/>
                <a:sym typeface="Arial"/>
              </a:rPr>
              <a:t>uso</a:t>
            </a:r>
            <a:r>
              <a:rPr sz="1050" dirty="0">
                <a:latin typeface="Arial"/>
                <a:ea typeface="Arial"/>
                <a:cs typeface="Arial"/>
                <a:sym typeface="Arial"/>
              </a:rPr>
              <a:t> de </a:t>
            </a:r>
            <a:r>
              <a:rPr sz="1050" dirty="0" err="1">
                <a:latin typeface="Arial"/>
                <a:ea typeface="Arial"/>
                <a:cs typeface="Arial"/>
                <a:sym typeface="Arial"/>
              </a:rPr>
              <a:t>colírio</a:t>
            </a:r>
            <a:r>
              <a:rPr sz="1050" dirty="0">
                <a:latin typeface="Arial"/>
                <a:ea typeface="Arial"/>
                <a:cs typeface="Arial"/>
                <a:sym typeface="Arial"/>
              </a:rPr>
              <a:t> </a:t>
            </a:r>
            <a:r>
              <a:rPr sz="1050" dirty="0" err="1">
                <a:latin typeface="Arial"/>
                <a:ea typeface="Arial"/>
                <a:cs typeface="Arial"/>
                <a:sym typeface="Arial"/>
              </a:rPr>
              <a:t>anestésico</a:t>
            </a:r>
            <a:r>
              <a:rPr sz="1050" dirty="0">
                <a:latin typeface="Arial"/>
                <a:ea typeface="Arial"/>
                <a:cs typeface="Arial"/>
                <a:sym typeface="Arial"/>
              </a:rPr>
              <a:t> - </a:t>
            </a:r>
            <a:r>
              <a:rPr sz="1050" dirty="0" err="1">
                <a:latin typeface="Arial"/>
                <a:ea typeface="Arial"/>
                <a:cs typeface="Arial"/>
                <a:sym typeface="Arial"/>
              </a:rPr>
              <a:t>Cloridrato</a:t>
            </a:r>
            <a:r>
              <a:rPr sz="1050" dirty="0">
                <a:latin typeface="Arial"/>
                <a:ea typeface="Arial"/>
                <a:cs typeface="Arial"/>
                <a:sym typeface="Arial"/>
              </a:rPr>
              <a:t> de </a:t>
            </a:r>
            <a:r>
              <a:rPr sz="1050" dirty="0" err="1">
                <a:latin typeface="Arial"/>
                <a:ea typeface="Arial"/>
                <a:cs typeface="Arial"/>
                <a:sym typeface="Arial"/>
              </a:rPr>
              <a:t>Tetracaína</a:t>
            </a:r>
            <a:r>
              <a:rPr sz="1050" dirty="0">
                <a:latin typeface="Arial"/>
                <a:ea typeface="Arial"/>
                <a:cs typeface="Arial"/>
                <a:sym typeface="Arial"/>
              </a:rPr>
              <a:t> 10mg/ml + </a:t>
            </a:r>
            <a:r>
              <a:rPr sz="1050" dirty="0" err="1">
                <a:latin typeface="Arial"/>
                <a:ea typeface="Arial"/>
                <a:cs typeface="Arial"/>
                <a:sym typeface="Arial"/>
              </a:rPr>
              <a:t>Fenilefrina</a:t>
            </a:r>
            <a:r>
              <a:rPr sz="1050" dirty="0">
                <a:latin typeface="Arial"/>
                <a:ea typeface="Arial"/>
                <a:cs typeface="Arial"/>
                <a:sym typeface="Arial"/>
              </a:rPr>
              <a:t> 1mg/ml, 10ml. </a:t>
            </a:r>
            <a:r>
              <a:rPr sz="1050" dirty="0" err="1">
                <a:latin typeface="Arial"/>
                <a:ea typeface="Arial"/>
                <a:cs typeface="Arial"/>
                <a:sym typeface="Arial"/>
              </a:rPr>
              <a:t>Foram</a:t>
            </a:r>
            <a:r>
              <a:rPr sz="1050" dirty="0">
                <a:latin typeface="Arial"/>
                <a:ea typeface="Arial"/>
                <a:cs typeface="Arial"/>
                <a:sym typeface="Arial"/>
              </a:rPr>
              <a:t> </a:t>
            </a:r>
            <a:r>
              <a:rPr sz="1050" dirty="0" err="1">
                <a:latin typeface="Arial"/>
                <a:ea typeface="Arial"/>
                <a:cs typeface="Arial"/>
                <a:sym typeface="Arial"/>
              </a:rPr>
              <a:t>coletados</a:t>
            </a:r>
            <a:r>
              <a:rPr sz="1050" dirty="0">
                <a:latin typeface="Arial"/>
                <a:ea typeface="Arial"/>
                <a:cs typeface="Arial"/>
                <a:sym typeface="Arial"/>
              </a:rPr>
              <a:t> </a:t>
            </a:r>
            <a:r>
              <a:rPr sz="1050" dirty="0" err="1">
                <a:latin typeface="Arial"/>
                <a:ea typeface="Arial"/>
                <a:cs typeface="Arial"/>
                <a:sym typeface="Arial"/>
              </a:rPr>
              <a:t>materiais</a:t>
            </a:r>
            <a:r>
              <a:rPr sz="1050" dirty="0">
                <a:latin typeface="Arial"/>
                <a:ea typeface="Arial"/>
                <a:cs typeface="Arial"/>
                <a:sym typeface="Arial"/>
              </a:rPr>
              <a:t> </a:t>
            </a:r>
            <a:r>
              <a:rPr sz="1050" dirty="0" err="1">
                <a:latin typeface="Arial"/>
                <a:ea typeface="Arial"/>
                <a:cs typeface="Arial"/>
                <a:sym typeface="Arial"/>
              </a:rPr>
              <a:t>oriundos</a:t>
            </a:r>
            <a:r>
              <a:rPr sz="1050" dirty="0">
                <a:latin typeface="Arial"/>
                <a:ea typeface="Arial"/>
                <a:cs typeface="Arial"/>
                <a:sym typeface="Arial"/>
              </a:rPr>
              <a:t> da </a:t>
            </a:r>
            <a:r>
              <a:rPr sz="1050" dirty="0" err="1">
                <a:latin typeface="Arial"/>
                <a:ea typeface="Arial"/>
                <a:cs typeface="Arial"/>
                <a:sym typeface="Arial"/>
              </a:rPr>
              <a:t>conjuntiva</a:t>
            </a:r>
            <a:r>
              <a:rPr sz="1050" dirty="0">
                <a:latin typeface="Arial"/>
                <a:ea typeface="Arial"/>
                <a:cs typeface="Arial"/>
                <a:sym typeface="Arial"/>
              </a:rPr>
              <a:t> do </a:t>
            </a:r>
            <a:r>
              <a:rPr sz="1050" dirty="0" err="1">
                <a:latin typeface="Arial"/>
                <a:ea typeface="Arial"/>
                <a:cs typeface="Arial"/>
                <a:sym typeface="Arial"/>
              </a:rPr>
              <a:t>fórnice</a:t>
            </a:r>
            <a:r>
              <a:rPr sz="1050" dirty="0">
                <a:latin typeface="Arial"/>
                <a:ea typeface="Arial"/>
                <a:cs typeface="Arial"/>
                <a:sym typeface="Arial"/>
              </a:rPr>
              <a:t> inferior do </a:t>
            </a:r>
            <a:r>
              <a:rPr sz="1050" dirty="0" err="1">
                <a:latin typeface="Arial"/>
                <a:ea typeface="Arial"/>
                <a:cs typeface="Arial"/>
                <a:sym typeface="Arial"/>
              </a:rPr>
              <a:t>paciente</a:t>
            </a:r>
            <a:r>
              <a:rPr sz="1050" dirty="0">
                <a:latin typeface="Arial"/>
                <a:ea typeface="Arial"/>
                <a:cs typeface="Arial"/>
                <a:sym typeface="Arial"/>
              </a:rPr>
              <a:t> antes de </a:t>
            </a:r>
            <a:r>
              <a:rPr sz="1050" dirty="0" err="1">
                <a:latin typeface="Arial"/>
                <a:ea typeface="Arial"/>
                <a:cs typeface="Arial"/>
                <a:sym typeface="Arial"/>
              </a:rPr>
              <a:t>qualquer</a:t>
            </a:r>
            <a:r>
              <a:rPr sz="1050" dirty="0">
                <a:latin typeface="Arial"/>
                <a:ea typeface="Arial"/>
                <a:cs typeface="Arial"/>
                <a:sym typeface="Arial"/>
              </a:rPr>
              <a:t> </a:t>
            </a:r>
            <a:r>
              <a:rPr sz="1050" dirty="0" err="1">
                <a:latin typeface="Arial"/>
                <a:ea typeface="Arial"/>
                <a:cs typeface="Arial"/>
                <a:sym typeface="Arial"/>
              </a:rPr>
              <a:t>assepsia</a:t>
            </a:r>
            <a:r>
              <a:rPr sz="1050" dirty="0">
                <a:latin typeface="Arial"/>
                <a:ea typeface="Arial"/>
                <a:cs typeface="Arial"/>
                <a:sym typeface="Arial"/>
              </a:rPr>
              <a:t> </a:t>
            </a:r>
            <a:r>
              <a:rPr sz="1050" dirty="0" err="1">
                <a:latin typeface="Arial"/>
                <a:ea typeface="Arial"/>
                <a:cs typeface="Arial"/>
                <a:sym typeface="Arial"/>
              </a:rPr>
              <a:t>ou</a:t>
            </a:r>
            <a:r>
              <a:rPr sz="1050" dirty="0">
                <a:latin typeface="Arial"/>
                <a:ea typeface="Arial"/>
                <a:cs typeface="Arial"/>
                <a:sym typeface="Arial"/>
              </a:rPr>
              <a:t> </a:t>
            </a:r>
            <a:r>
              <a:rPr sz="1050" dirty="0" err="1">
                <a:latin typeface="Arial"/>
                <a:ea typeface="Arial"/>
                <a:cs typeface="Arial"/>
                <a:sym typeface="Arial"/>
              </a:rPr>
              <a:t>antissepsia</a:t>
            </a:r>
            <a:r>
              <a:rPr sz="1050" dirty="0">
                <a:latin typeface="Arial"/>
                <a:ea typeface="Arial"/>
                <a:cs typeface="Arial"/>
                <a:sym typeface="Arial"/>
              </a:rPr>
              <a:t>. A </a:t>
            </a:r>
            <a:r>
              <a:rPr sz="1050" dirty="0" err="1">
                <a:latin typeface="Arial"/>
                <a:ea typeface="Arial"/>
                <a:cs typeface="Arial"/>
                <a:sym typeface="Arial"/>
              </a:rPr>
              <a:t>coleta</a:t>
            </a:r>
            <a:r>
              <a:rPr sz="1050" dirty="0">
                <a:latin typeface="Arial"/>
                <a:ea typeface="Arial"/>
                <a:cs typeface="Arial"/>
                <a:sym typeface="Arial"/>
              </a:rPr>
              <a:t> se </a:t>
            </a:r>
            <a:r>
              <a:rPr sz="1050" dirty="0" err="1">
                <a:latin typeface="Arial"/>
                <a:ea typeface="Arial"/>
                <a:cs typeface="Arial"/>
                <a:sym typeface="Arial"/>
              </a:rPr>
              <a:t>deu</a:t>
            </a:r>
            <a:r>
              <a:rPr sz="1050" dirty="0">
                <a:latin typeface="Arial"/>
                <a:ea typeface="Arial"/>
                <a:cs typeface="Arial"/>
                <a:sym typeface="Arial"/>
              </a:rPr>
              <a:t> com o </a:t>
            </a:r>
            <a:r>
              <a:rPr sz="1050" dirty="0" err="1">
                <a:latin typeface="Arial"/>
                <a:ea typeface="Arial"/>
                <a:cs typeface="Arial"/>
                <a:sym typeface="Arial"/>
              </a:rPr>
              <a:t>uso</a:t>
            </a:r>
            <a:r>
              <a:rPr sz="1050" dirty="0">
                <a:latin typeface="Arial"/>
                <a:ea typeface="Arial"/>
                <a:cs typeface="Arial"/>
                <a:sym typeface="Arial"/>
              </a:rPr>
              <a:t> de </a:t>
            </a:r>
            <a:r>
              <a:rPr sz="1050" dirty="0" err="1">
                <a:latin typeface="Arial"/>
                <a:ea typeface="Arial"/>
                <a:cs typeface="Arial"/>
                <a:sym typeface="Arial"/>
              </a:rPr>
              <a:t>luvas</a:t>
            </a:r>
            <a:r>
              <a:rPr sz="1050" dirty="0">
                <a:latin typeface="Arial"/>
                <a:ea typeface="Arial"/>
                <a:cs typeface="Arial"/>
                <a:sym typeface="Arial"/>
              </a:rPr>
              <a:t> para </a:t>
            </a:r>
            <a:r>
              <a:rPr sz="1050" dirty="0" err="1">
                <a:latin typeface="Arial"/>
                <a:ea typeface="Arial"/>
                <a:cs typeface="Arial"/>
                <a:sym typeface="Arial"/>
              </a:rPr>
              <a:t>manipular</a:t>
            </a:r>
            <a:r>
              <a:rPr sz="1050" dirty="0">
                <a:latin typeface="Arial"/>
                <a:ea typeface="Arial"/>
                <a:cs typeface="Arial"/>
                <a:sym typeface="Arial"/>
              </a:rPr>
              <a:t> o swab e </a:t>
            </a:r>
            <a:r>
              <a:rPr sz="1050" dirty="0" err="1">
                <a:latin typeface="Arial"/>
                <a:ea typeface="Arial"/>
                <a:cs typeface="Arial"/>
                <a:sym typeface="Arial"/>
              </a:rPr>
              <a:t>cotonetes</a:t>
            </a:r>
            <a:r>
              <a:rPr sz="1050" dirty="0">
                <a:latin typeface="Arial"/>
                <a:ea typeface="Arial"/>
                <a:cs typeface="Arial"/>
                <a:sym typeface="Arial"/>
              </a:rPr>
              <a:t> </a:t>
            </a:r>
            <a:r>
              <a:rPr sz="1050" dirty="0" err="1">
                <a:latin typeface="Arial"/>
                <a:ea typeface="Arial"/>
                <a:cs typeface="Arial"/>
                <a:sym typeface="Arial"/>
              </a:rPr>
              <a:t>estéreis</a:t>
            </a:r>
            <a:r>
              <a:rPr sz="1050" dirty="0">
                <a:latin typeface="Arial"/>
                <a:ea typeface="Arial"/>
                <a:cs typeface="Arial"/>
                <a:sym typeface="Arial"/>
              </a:rPr>
              <a:t> que </a:t>
            </a:r>
            <a:r>
              <a:rPr sz="1050" dirty="0" err="1">
                <a:latin typeface="Arial"/>
                <a:ea typeface="Arial"/>
                <a:cs typeface="Arial"/>
                <a:sym typeface="Arial"/>
              </a:rPr>
              <a:t>foram</a:t>
            </a:r>
            <a:r>
              <a:rPr sz="1050" dirty="0">
                <a:latin typeface="Arial"/>
                <a:ea typeface="Arial"/>
                <a:cs typeface="Arial"/>
                <a:sym typeface="Arial"/>
              </a:rPr>
              <a:t> </a:t>
            </a:r>
            <a:r>
              <a:rPr sz="1050" dirty="0" err="1">
                <a:latin typeface="Arial"/>
                <a:ea typeface="Arial"/>
                <a:cs typeface="Arial"/>
                <a:sym typeface="Arial"/>
              </a:rPr>
              <a:t>esfregados</a:t>
            </a:r>
            <a:r>
              <a:rPr sz="1050" dirty="0">
                <a:latin typeface="Arial"/>
                <a:ea typeface="Arial"/>
                <a:cs typeface="Arial"/>
                <a:sym typeface="Arial"/>
              </a:rPr>
              <a:t> </a:t>
            </a:r>
            <a:r>
              <a:rPr sz="1050" dirty="0" err="1">
                <a:latin typeface="Arial"/>
                <a:ea typeface="Arial"/>
                <a:cs typeface="Arial"/>
                <a:sym typeface="Arial"/>
              </a:rPr>
              <a:t>delicadamente</a:t>
            </a:r>
            <a:r>
              <a:rPr sz="1050" dirty="0">
                <a:latin typeface="Arial"/>
                <a:ea typeface="Arial"/>
                <a:cs typeface="Arial"/>
                <a:sym typeface="Arial"/>
              </a:rPr>
              <a:t> </a:t>
            </a:r>
            <a:r>
              <a:rPr sz="1050" dirty="0" err="1">
                <a:latin typeface="Arial"/>
                <a:ea typeface="Arial"/>
                <a:cs typeface="Arial"/>
                <a:sym typeface="Arial"/>
              </a:rPr>
              <a:t>na</a:t>
            </a:r>
            <a:r>
              <a:rPr sz="1050" dirty="0">
                <a:latin typeface="Arial"/>
                <a:ea typeface="Arial"/>
                <a:cs typeface="Arial"/>
                <a:sym typeface="Arial"/>
              </a:rPr>
              <a:t> </a:t>
            </a:r>
            <a:r>
              <a:rPr sz="1050" dirty="0" err="1">
                <a:latin typeface="Arial"/>
                <a:ea typeface="Arial"/>
                <a:cs typeface="Arial"/>
                <a:sym typeface="Arial"/>
              </a:rPr>
              <a:t>conjuntiva</a:t>
            </a:r>
            <a:r>
              <a:rPr sz="1050" dirty="0">
                <a:latin typeface="Arial"/>
                <a:ea typeface="Arial"/>
                <a:cs typeface="Arial"/>
                <a:sym typeface="Arial"/>
              </a:rPr>
              <a:t> tarsal e bulbar inferior do </a:t>
            </a:r>
            <a:r>
              <a:rPr sz="1050" dirty="0" err="1">
                <a:latin typeface="Arial"/>
                <a:ea typeface="Arial"/>
                <a:cs typeface="Arial"/>
                <a:sym typeface="Arial"/>
              </a:rPr>
              <a:t>paciente</a:t>
            </a:r>
            <a:r>
              <a:rPr sz="1050" dirty="0">
                <a:latin typeface="Arial"/>
                <a:ea typeface="Arial"/>
                <a:cs typeface="Arial"/>
                <a:sym typeface="Arial"/>
              </a:rPr>
              <a:t> </a:t>
            </a:r>
            <a:r>
              <a:rPr sz="1050" dirty="0" err="1">
                <a:latin typeface="Arial"/>
                <a:ea typeface="Arial"/>
                <a:cs typeface="Arial"/>
                <a:sym typeface="Arial"/>
              </a:rPr>
              <a:t>atentando</a:t>
            </a:r>
            <a:r>
              <a:rPr sz="1050" dirty="0">
                <a:latin typeface="Arial"/>
                <a:ea typeface="Arial"/>
                <a:cs typeface="Arial"/>
                <a:sym typeface="Arial"/>
              </a:rPr>
              <a:t>-se para que </a:t>
            </a:r>
            <a:r>
              <a:rPr sz="1050" dirty="0" err="1">
                <a:latin typeface="Arial"/>
                <a:ea typeface="Arial"/>
                <a:cs typeface="Arial"/>
                <a:sym typeface="Arial"/>
              </a:rPr>
              <a:t>não</a:t>
            </a:r>
            <a:r>
              <a:rPr sz="1050" dirty="0">
                <a:latin typeface="Arial"/>
                <a:ea typeface="Arial"/>
                <a:cs typeface="Arial"/>
                <a:sym typeface="Arial"/>
              </a:rPr>
              <a:t> </a:t>
            </a:r>
            <a:r>
              <a:rPr sz="1050" dirty="0" err="1">
                <a:latin typeface="Arial"/>
                <a:ea typeface="Arial"/>
                <a:cs typeface="Arial"/>
                <a:sym typeface="Arial"/>
              </a:rPr>
              <a:t>contaminar</a:t>
            </a:r>
            <a:r>
              <a:rPr sz="1050" dirty="0">
                <a:latin typeface="Arial"/>
                <a:ea typeface="Arial"/>
                <a:cs typeface="Arial"/>
                <a:sym typeface="Arial"/>
              </a:rPr>
              <a:t> o material, </a:t>
            </a:r>
            <a:r>
              <a:rPr sz="1050" dirty="0" err="1">
                <a:latin typeface="Arial"/>
                <a:ea typeface="Arial"/>
                <a:cs typeface="Arial"/>
                <a:sym typeface="Arial"/>
              </a:rPr>
              <a:t>até</a:t>
            </a:r>
            <a:r>
              <a:rPr sz="1050" dirty="0">
                <a:latin typeface="Arial"/>
                <a:ea typeface="Arial"/>
                <a:cs typeface="Arial"/>
                <a:sym typeface="Arial"/>
              </a:rPr>
              <a:t> que </a:t>
            </a:r>
            <a:r>
              <a:rPr sz="1050" dirty="0" err="1">
                <a:latin typeface="Arial"/>
                <a:ea typeface="Arial"/>
                <a:cs typeface="Arial"/>
                <a:sym typeface="Arial"/>
              </a:rPr>
              <a:t>seja</a:t>
            </a:r>
            <a:r>
              <a:rPr sz="1050" dirty="0">
                <a:latin typeface="Arial"/>
                <a:ea typeface="Arial"/>
                <a:cs typeface="Arial"/>
                <a:sym typeface="Arial"/>
              </a:rPr>
              <a:t> </a:t>
            </a:r>
            <a:r>
              <a:rPr sz="1050" dirty="0" err="1">
                <a:latin typeface="Arial"/>
                <a:ea typeface="Arial"/>
                <a:cs typeface="Arial"/>
                <a:sym typeface="Arial"/>
              </a:rPr>
              <a:t>guardado</a:t>
            </a:r>
            <a:r>
              <a:rPr sz="1050" dirty="0">
                <a:latin typeface="Arial"/>
                <a:ea typeface="Arial"/>
                <a:cs typeface="Arial"/>
                <a:sym typeface="Arial"/>
              </a:rPr>
              <a:t> </a:t>
            </a:r>
            <a:r>
              <a:rPr sz="1050" dirty="0" err="1">
                <a:latin typeface="Arial"/>
                <a:ea typeface="Arial"/>
                <a:cs typeface="Arial"/>
                <a:sym typeface="Arial"/>
              </a:rPr>
              <a:t>em</a:t>
            </a:r>
            <a:r>
              <a:rPr sz="1050" dirty="0">
                <a:latin typeface="Arial"/>
                <a:ea typeface="Arial"/>
                <a:cs typeface="Arial"/>
                <a:sym typeface="Arial"/>
              </a:rPr>
              <a:t> </a:t>
            </a:r>
            <a:r>
              <a:rPr sz="1050" dirty="0" err="1">
                <a:latin typeface="Arial"/>
                <a:ea typeface="Arial"/>
                <a:cs typeface="Arial"/>
                <a:sym typeface="Arial"/>
              </a:rPr>
              <a:t>seu</a:t>
            </a:r>
            <a:r>
              <a:rPr sz="1050" dirty="0">
                <a:latin typeface="Arial"/>
                <a:ea typeface="Arial"/>
                <a:cs typeface="Arial"/>
                <a:sym typeface="Arial"/>
              </a:rPr>
              <a:t> </a:t>
            </a:r>
            <a:r>
              <a:rPr sz="1050" dirty="0" err="1">
                <a:latin typeface="Arial"/>
                <a:ea typeface="Arial"/>
                <a:cs typeface="Arial"/>
                <a:sym typeface="Arial"/>
              </a:rPr>
              <a:t>reservatório</a:t>
            </a:r>
            <a:r>
              <a:rPr sz="1050" dirty="0">
                <a:latin typeface="Arial"/>
                <a:ea typeface="Arial"/>
                <a:cs typeface="Arial"/>
                <a:sym typeface="Arial"/>
              </a:rPr>
              <a:t> </a:t>
            </a:r>
            <a:r>
              <a:rPr sz="1050" dirty="0" err="1">
                <a:latin typeface="Arial"/>
                <a:ea typeface="Arial"/>
                <a:cs typeface="Arial"/>
                <a:sym typeface="Arial"/>
              </a:rPr>
              <a:t>apropriado</a:t>
            </a:r>
            <a:r>
              <a:rPr sz="1050" dirty="0">
                <a:latin typeface="Arial"/>
                <a:ea typeface="Arial"/>
                <a:cs typeface="Arial"/>
                <a:sym typeface="Arial"/>
              </a:rPr>
              <a:t> e </a:t>
            </a:r>
            <a:r>
              <a:rPr sz="1050" dirty="0" err="1">
                <a:latin typeface="Arial"/>
                <a:ea typeface="Arial"/>
                <a:cs typeface="Arial"/>
                <a:sym typeface="Arial"/>
              </a:rPr>
              <a:t>vedado</a:t>
            </a:r>
            <a:r>
              <a:rPr sz="1050" dirty="0">
                <a:latin typeface="Arial"/>
                <a:ea typeface="Arial"/>
                <a:cs typeface="Arial"/>
                <a:sym typeface="Arial"/>
              </a:rPr>
              <a:t>. O kit de </a:t>
            </a:r>
            <a:r>
              <a:rPr sz="1050" dirty="0" err="1">
                <a:latin typeface="Arial"/>
                <a:ea typeface="Arial"/>
                <a:cs typeface="Arial"/>
                <a:sym typeface="Arial"/>
              </a:rPr>
              <a:t>cultura</a:t>
            </a:r>
            <a:r>
              <a:rPr sz="1050" dirty="0">
                <a:latin typeface="Arial"/>
                <a:ea typeface="Arial"/>
                <a:cs typeface="Arial"/>
                <a:sym typeface="Arial"/>
              </a:rPr>
              <a:t> </a:t>
            </a:r>
            <a:r>
              <a:rPr sz="1050" dirty="0" err="1">
                <a:latin typeface="Arial"/>
                <a:ea typeface="Arial"/>
                <a:cs typeface="Arial"/>
                <a:sym typeface="Arial"/>
              </a:rPr>
              <a:t>consistiu</a:t>
            </a:r>
            <a:r>
              <a:rPr sz="1050" dirty="0">
                <a:latin typeface="Arial"/>
                <a:ea typeface="Arial"/>
                <a:cs typeface="Arial"/>
                <a:sym typeface="Arial"/>
              </a:rPr>
              <a:t> </a:t>
            </a:r>
            <a:r>
              <a:rPr sz="1050" dirty="0" err="1">
                <a:latin typeface="Arial"/>
                <a:ea typeface="Arial"/>
                <a:cs typeface="Arial"/>
                <a:sym typeface="Arial"/>
              </a:rPr>
              <a:t>em</a:t>
            </a:r>
            <a:r>
              <a:rPr sz="1050" dirty="0">
                <a:latin typeface="Arial"/>
                <a:ea typeface="Arial"/>
                <a:cs typeface="Arial"/>
                <a:sym typeface="Arial"/>
              </a:rPr>
              <a:t> </a:t>
            </a:r>
            <a:r>
              <a:rPr sz="1050" dirty="0" err="1">
                <a:latin typeface="Arial"/>
                <a:ea typeface="Arial"/>
                <a:cs typeface="Arial"/>
                <a:sym typeface="Arial"/>
              </a:rPr>
              <a:t>uso</a:t>
            </a:r>
            <a:r>
              <a:rPr sz="1050" dirty="0">
                <a:latin typeface="Arial"/>
                <a:ea typeface="Arial"/>
                <a:cs typeface="Arial"/>
                <a:sym typeface="Arial"/>
              </a:rPr>
              <a:t> de um </a:t>
            </a:r>
            <a:r>
              <a:rPr sz="1050" dirty="0" err="1">
                <a:latin typeface="Arial"/>
                <a:ea typeface="Arial"/>
                <a:cs typeface="Arial"/>
                <a:sym typeface="Arial"/>
              </a:rPr>
              <a:t>meio</a:t>
            </a:r>
            <a:r>
              <a:rPr sz="1050" dirty="0">
                <a:latin typeface="Arial"/>
                <a:ea typeface="Arial"/>
                <a:cs typeface="Arial"/>
                <a:sym typeface="Arial"/>
              </a:rPr>
              <a:t> de </a:t>
            </a:r>
            <a:r>
              <a:rPr sz="1050" dirty="0" err="1">
                <a:latin typeface="Arial"/>
                <a:ea typeface="Arial"/>
                <a:cs typeface="Arial"/>
                <a:sym typeface="Arial"/>
              </a:rPr>
              <a:t>cultura</a:t>
            </a:r>
            <a:r>
              <a:rPr sz="1050" dirty="0">
                <a:latin typeface="Arial"/>
                <a:ea typeface="Arial"/>
                <a:cs typeface="Arial"/>
                <a:sym typeface="Arial"/>
              </a:rPr>
              <a:t> de Stewart. O </a:t>
            </a:r>
            <a:r>
              <a:rPr sz="1050" dirty="0" err="1">
                <a:latin typeface="Arial"/>
                <a:ea typeface="Arial"/>
                <a:cs typeface="Arial"/>
                <a:sym typeface="Arial"/>
              </a:rPr>
              <a:t>meio</a:t>
            </a:r>
            <a:r>
              <a:rPr sz="1050" dirty="0">
                <a:latin typeface="Arial"/>
                <a:ea typeface="Arial"/>
                <a:cs typeface="Arial"/>
                <a:sym typeface="Arial"/>
              </a:rPr>
              <a:t> de </a:t>
            </a:r>
            <a:r>
              <a:rPr sz="1050" dirty="0" err="1">
                <a:latin typeface="Arial"/>
                <a:ea typeface="Arial"/>
                <a:cs typeface="Arial"/>
                <a:sym typeface="Arial"/>
              </a:rPr>
              <a:t>cultura</a:t>
            </a:r>
            <a:r>
              <a:rPr sz="1050" dirty="0">
                <a:latin typeface="Arial"/>
                <a:ea typeface="Arial"/>
                <a:cs typeface="Arial"/>
                <a:sym typeface="Arial"/>
              </a:rPr>
              <a:t> era </a:t>
            </a:r>
            <a:r>
              <a:rPr sz="1050" dirty="0" err="1">
                <a:latin typeface="Arial"/>
                <a:ea typeface="Arial"/>
                <a:cs typeface="Arial"/>
                <a:sym typeface="Arial"/>
              </a:rPr>
              <a:t>então</a:t>
            </a:r>
            <a:r>
              <a:rPr sz="1050" dirty="0">
                <a:latin typeface="Arial"/>
                <a:ea typeface="Arial"/>
                <a:cs typeface="Arial"/>
                <a:sym typeface="Arial"/>
              </a:rPr>
              <a:t> </a:t>
            </a:r>
            <a:r>
              <a:rPr sz="1050" dirty="0" err="1">
                <a:latin typeface="Arial"/>
                <a:ea typeface="Arial"/>
                <a:cs typeface="Arial"/>
                <a:sym typeface="Arial"/>
              </a:rPr>
              <a:t>levado</a:t>
            </a:r>
            <a:r>
              <a:rPr sz="1050" dirty="0">
                <a:latin typeface="Arial"/>
                <a:ea typeface="Arial"/>
                <a:cs typeface="Arial"/>
                <a:sym typeface="Arial"/>
              </a:rPr>
              <a:t> para o </a:t>
            </a:r>
            <a:r>
              <a:rPr sz="1050" dirty="0" err="1">
                <a:latin typeface="Arial"/>
                <a:ea typeface="Arial"/>
                <a:cs typeface="Arial"/>
                <a:sym typeface="Arial"/>
              </a:rPr>
              <a:t>laboratório</a:t>
            </a:r>
            <a:r>
              <a:rPr sz="1050" dirty="0">
                <a:latin typeface="Arial"/>
                <a:ea typeface="Arial"/>
                <a:cs typeface="Arial"/>
                <a:sym typeface="Arial"/>
              </a:rPr>
              <a:t> </a:t>
            </a:r>
            <a:r>
              <a:rPr sz="1050" dirty="0" err="1">
                <a:latin typeface="Arial"/>
                <a:ea typeface="Arial"/>
                <a:cs typeface="Arial"/>
                <a:sym typeface="Arial"/>
              </a:rPr>
              <a:t>dentro</a:t>
            </a:r>
            <a:r>
              <a:rPr sz="1050" dirty="0">
                <a:latin typeface="Arial"/>
                <a:ea typeface="Arial"/>
                <a:cs typeface="Arial"/>
                <a:sym typeface="Arial"/>
              </a:rPr>
              <a:t> da </a:t>
            </a:r>
            <a:r>
              <a:rPr sz="1050" dirty="0" err="1">
                <a:latin typeface="Arial"/>
                <a:ea typeface="Arial"/>
                <a:cs typeface="Arial"/>
                <a:sym typeface="Arial"/>
              </a:rPr>
              <a:t>mesma</a:t>
            </a:r>
            <a:r>
              <a:rPr sz="1050" dirty="0">
                <a:latin typeface="Arial"/>
                <a:ea typeface="Arial"/>
                <a:cs typeface="Arial"/>
                <a:sym typeface="Arial"/>
              </a:rPr>
              <a:t> </a:t>
            </a:r>
            <a:r>
              <a:rPr sz="1050" dirty="0" err="1">
                <a:latin typeface="Arial"/>
                <a:ea typeface="Arial"/>
                <a:cs typeface="Arial"/>
                <a:sym typeface="Arial"/>
              </a:rPr>
              <a:t>faculdade</a:t>
            </a:r>
            <a:r>
              <a:rPr sz="1050" dirty="0">
                <a:latin typeface="Arial"/>
                <a:ea typeface="Arial"/>
                <a:cs typeface="Arial"/>
                <a:sym typeface="Arial"/>
              </a:rPr>
              <a:t>. </a:t>
            </a:r>
            <a:r>
              <a:rPr sz="1050" dirty="0" err="1">
                <a:latin typeface="Arial"/>
                <a:ea typeface="Arial"/>
                <a:cs typeface="Arial"/>
                <a:sym typeface="Arial"/>
              </a:rPr>
              <a:t>Os</a:t>
            </a:r>
            <a:r>
              <a:rPr sz="1050" dirty="0">
                <a:latin typeface="Arial"/>
                <a:ea typeface="Arial"/>
                <a:cs typeface="Arial"/>
                <a:sym typeface="Arial"/>
              </a:rPr>
              <a:t> </a:t>
            </a:r>
            <a:r>
              <a:rPr sz="1050" dirty="0" err="1">
                <a:latin typeface="Arial"/>
                <a:ea typeface="Arial"/>
                <a:cs typeface="Arial"/>
                <a:sym typeface="Arial"/>
              </a:rPr>
              <a:t>profissionais</a:t>
            </a:r>
            <a:r>
              <a:rPr sz="1050" dirty="0">
                <a:latin typeface="Arial"/>
                <a:ea typeface="Arial"/>
                <a:cs typeface="Arial"/>
                <a:sym typeface="Arial"/>
              </a:rPr>
              <a:t> do </a:t>
            </a:r>
            <a:r>
              <a:rPr sz="1050" dirty="0" err="1">
                <a:latin typeface="Arial"/>
                <a:ea typeface="Arial"/>
                <a:cs typeface="Arial"/>
                <a:sym typeface="Arial"/>
              </a:rPr>
              <a:t>laboratório</a:t>
            </a:r>
            <a:r>
              <a:rPr sz="1050" dirty="0">
                <a:latin typeface="Arial"/>
                <a:ea typeface="Arial"/>
                <a:cs typeface="Arial"/>
                <a:sym typeface="Arial"/>
              </a:rPr>
              <a:t> da </a:t>
            </a:r>
            <a:r>
              <a:rPr sz="1050" dirty="0" err="1">
                <a:latin typeface="Arial"/>
                <a:ea typeface="Arial"/>
                <a:cs typeface="Arial"/>
                <a:sym typeface="Arial"/>
              </a:rPr>
              <a:t>faculdade</a:t>
            </a:r>
            <a:r>
              <a:rPr sz="1050" dirty="0">
                <a:latin typeface="Arial"/>
                <a:ea typeface="Arial"/>
                <a:cs typeface="Arial"/>
                <a:sym typeface="Arial"/>
              </a:rPr>
              <a:t> </a:t>
            </a:r>
            <a:r>
              <a:rPr sz="1050" dirty="0" err="1">
                <a:latin typeface="Arial"/>
                <a:ea typeface="Arial"/>
                <a:cs typeface="Arial"/>
                <a:sym typeface="Arial"/>
              </a:rPr>
              <a:t>ficaram</a:t>
            </a:r>
            <a:r>
              <a:rPr sz="1050" dirty="0">
                <a:latin typeface="Arial"/>
                <a:ea typeface="Arial"/>
                <a:cs typeface="Arial"/>
                <a:sym typeface="Arial"/>
              </a:rPr>
              <a:t> </a:t>
            </a:r>
            <a:r>
              <a:rPr sz="1050" dirty="0" err="1">
                <a:latin typeface="Arial"/>
                <a:ea typeface="Arial"/>
                <a:cs typeface="Arial"/>
                <a:sym typeface="Arial"/>
              </a:rPr>
              <a:t>responsáveis</a:t>
            </a:r>
            <a:r>
              <a:rPr sz="1050" dirty="0">
                <a:latin typeface="Arial"/>
                <a:ea typeface="Arial"/>
                <a:cs typeface="Arial"/>
                <a:sym typeface="Arial"/>
              </a:rPr>
              <a:t> pela </a:t>
            </a:r>
            <a:r>
              <a:rPr sz="1050" dirty="0" err="1">
                <a:latin typeface="Arial"/>
                <a:ea typeface="Arial"/>
                <a:cs typeface="Arial"/>
                <a:sym typeface="Arial"/>
              </a:rPr>
              <a:t>realização</a:t>
            </a:r>
            <a:r>
              <a:rPr sz="1050" dirty="0">
                <a:latin typeface="Arial"/>
                <a:ea typeface="Arial"/>
                <a:cs typeface="Arial"/>
                <a:sym typeface="Arial"/>
              </a:rPr>
              <a:t> das </a:t>
            </a:r>
            <a:r>
              <a:rPr sz="1050" dirty="0" err="1">
                <a:latin typeface="Arial"/>
                <a:ea typeface="Arial"/>
                <a:cs typeface="Arial"/>
                <a:sym typeface="Arial"/>
              </a:rPr>
              <a:t>culturas</a:t>
            </a:r>
            <a:r>
              <a:rPr sz="1050" dirty="0">
                <a:latin typeface="Arial"/>
                <a:ea typeface="Arial"/>
                <a:cs typeface="Arial"/>
                <a:sym typeface="Arial"/>
              </a:rPr>
              <a:t> dos </a:t>
            </a:r>
            <a:r>
              <a:rPr sz="1050" dirty="0" err="1">
                <a:latin typeface="Arial"/>
                <a:ea typeface="Arial"/>
                <a:cs typeface="Arial"/>
                <a:sym typeface="Arial"/>
              </a:rPr>
              <a:t>materiais</a:t>
            </a:r>
            <a:r>
              <a:rPr sz="1050" dirty="0">
                <a:latin typeface="Arial"/>
                <a:ea typeface="Arial"/>
                <a:cs typeface="Arial"/>
                <a:sym typeface="Arial"/>
              </a:rPr>
              <a:t> </a:t>
            </a:r>
            <a:r>
              <a:rPr sz="1050" dirty="0" err="1">
                <a:latin typeface="Arial"/>
                <a:ea typeface="Arial"/>
                <a:cs typeface="Arial"/>
                <a:sym typeface="Arial"/>
              </a:rPr>
              <a:t>obtidos</a:t>
            </a:r>
            <a:r>
              <a:rPr sz="1050" dirty="0">
                <a:latin typeface="Arial"/>
                <a:ea typeface="Arial"/>
                <a:cs typeface="Arial"/>
                <a:sym typeface="Arial"/>
              </a:rPr>
              <a:t> para a </a:t>
            </a:r>
            <a:r>
              <a:rPr sz="1050" dirty="0" err="1">
                <a:latin typeface="Arial"/>
                <a:ea typeface="Arial"/>
                <a:cs typeface="Arial"/>
                <a:sym typeface="Arial"/>
              </a:rPr>
              <a:t>pesquisa</a:t>
            </a:r>
            <a:r>
              <a:rPr sz="1050" dirty="0">
                <a:latin typeface="Arial"/>
                <a:ea typeface="Arial"/>
                <a:cs typeface="Arial"/>
                <a:sym typeface="Arial"/>
              </a:rPr>
              <a:t>. A </a:t>
            </a:r>
            <a:r>
              <a:rPr sz="1050" dirty="0" err="1">
                <a:latin typeface="Arial"/>
                <a:ea typeface="Arial"/>
                <a:cs typeface="Arial"/>
                <a:sym typeface="Arial"/>
              </a:rPr>
              <a:t>cultura</a:t>
            </a:r>
            <a:r>
              <a:rPr sz="1050" dirty="0">
                <a:latin typeface="Arial"/>
                <a:ea typeface="Arial"/>
                <a:cs typeface="Arial"/>
                <a:sym typeface="Arial"/>
              </a:rPr>
              <a:t> </a:t>
            </a:r>
            <a:r>
              <a:rPr sz="1050" dirty="0" err="1">
                <a:latin typeface="Arial"/>
                <a:ea typeface="Arial"/>
                <a:cs typeface="Arial"/>
                <a:sym typeface="Arial"/>
              </a:rPr>
              <a:t>foi</a:t>
            </a:r>
            <a:r>
              <a:rPr sz="1050" dirty="0">
                <a:latin typeface="Arial"/>
                <a:ea typeface="Arial"/>
                <a:cs typeface="Arial"/>
                <a:sym typeface="Arial"/>
              </a:rPr>
              <a:t> </a:t>
            </a:r>
            <a:r>
              <a:rPr sz="1050" dirty="0" err="1">
                <a:latin typeface="Arial"/>
                <a:ea typeface="Arial"/>
                <a:cs typeface="Arial"/>
                <a:sym typeface="Arial"/>
              </a:rPr>
              <a:t>então</a:t>
            </a:r>
            <a:r>
              <a:rPr sz="1050" dirty="0">
                <a:latin typeface="Arial"/>
                <a:ea typeface="Arial"/>
                <a:cs typeface="Arial"/>
                <a:sym typeface="Arial"/>
              </a:rPr>
              <a:t> </a:t>
            </a:r>
            <a:r>
              <a:rPr sz="1050" dirty="0" err="1">
                <a:latin typeface="Arial"/>
                <a:ea typeface="Arial"/>
                <a:cs typeface="Arial"/>
                <a:sym typeface="Arial"/>
              </a:rPr>
              <a:t>realizada</a:t>
            </a:r>
            <a:r>
              <a:rPr sz="1050" dirty="0">
                <a:latin typeface="Arial"/>
                <a:ea typeface="Arial"/>
                <a:cs typeface="Arial"/>
                <a:sym typeface="Arial"/>
              </a:rPr>
              <a:t> </a:t>
            </a:r>
            <a:r>
              <a:rPr sz="1050" dirty="0" err="1">
                <a:latin typeface="Arial"/>
                <a:ea typeface="Arial"/>
                <a:cs typeface="Arial"/>
                <a:sym typeface="Arial"/>
              </a:rPr>
              <a:t>em</a:t>
            </a:r>
            <a:r>
              <a:rPr sz="1050" dirty="0">
                <a:latin typeface="Arial"/>
                <a:ea typeface="Arial"/>
                <a:cs typeface="Arial"/>
                <a:sym typeface="Arial"/>
              </a:rPr>
              <a:t> Hagar </a:t>
            </a:r>
            <a:r>
              <a:rPr sz="1050" dirty="0" err="1">
                <a:latin typeface="Arial"/>
                <a:ea typeface="Arial"/>
                <a:cs typeface="Arial"/>
                <a:sym typeface="Arial"/>
              </a:rPr>
              <a:t>sangue</a:t>
            </a:r>
            <a:r>
              <a:rPr sz="1050" dirty="0">
                <a:latin typeface="Arial"/>
                <a:ea typeface="Arial"/>
                <a:cs typeface="Arial"/>
                <a:sym typeface="Arial"/>
              </a:rPr>
              <a:t> e chocolate. O </a:t>
            </a:r>
            <a:r>
              <a:rPr sz="1050" dirty="0" err="1">
                <a:latin typeface="Arial"/>
                <a:ea typeface="Arial"/>
                <a:cs typeface="Arial"/>
                <a:sym typeface="Arial"/>
              </a:rPr>
              <a:t>antibiograma</a:t>
            </a:r>
            <a:r>
              <a:rPr sz="1050" dirty="0">
                <a:latin typeface="Arial"/>
                <a:ea typeface="Arial"/>
                <a:cs typeface="Arial"/>
                <a:sym typeface="Arial"/>
              </a:rPr>
              <a:t> </a:t>
            </a:r>
            <a:r>
              <a:rPr sz="1050" dirty="0" err="1">
                <a:latin typeface="Arial"/>
                <a:ea typeface="Arial"/>
                <a:cs typeface="Arial"/>
                <a:sym typeface="Arial"/>
              </a:rPr>
              <a:t>foi</a:t>
            </a:r>
            <a:r>
              <a:rPr sz="1050" dirty="0">
                <a:latin typeface="Arial"/>
                <a:ea typeface="Arial"/>
                <a:cs typeface="Arial"/>
                <a:sym typeface="Arial"/>
              </a:rPr>
              <a:t> </a:t>
            </a:r>
            <a:r>
              <a:rPr sz="1050" dirty="0" err="1">
                <a:latin typeface="Arial"/>
                <a:ea typeface="Arial"/>
                <a:cs typeface="Arial"/>
                <a:sym typeface="Arial"/>
              </a:rPr>
              <a:t>realizado</a:t>
            </a:r>
            <a:r>
              <a:rPr sz="1050" dirty="0">
                <a:latin typeface="Arial"/>
                <a:ea typeface="Arial"/>
                <a:cs typeface="Arial"/>
                <a:sym typeface="Arial"/>
              </a:rPr>
              <a:t>  </a:t>
            </a:r>
            <a:r>
              <a:rPr sz="1050" dirty="0" err="1">
                <a:latin typeface="Arial"/>
                <a:ea typeface="Arial"/>
                <a:cs typeface="Arial"/>
                <a:sym typeface="Arial"/>
              </a:rPr>
              <a:t>após</a:t>
            </a:r>
            <a:r>
              <a:rPr sz="1050" dirty="0">
                <a:latin typeface="Arial"/>
                <a:ea typeface="Arial"/>
                <a:cs typeface="Arial"/>
                <a:sym typeface="Arial"/>
              </a:rPr>
              <a:t> a </a:t>
            </a:r>
            <a:r>
              <a:rPr sz="1050" dirty="0" err="1">
                <a:latin typeface="Arial"/>
                <a:ea typeface="Arial"/>
                <a:cs typeface="Arial"/>
                <a:sym typeface="Arial"/>
              </a:rPr>
              <a:t>cultura</a:t>
            </a:r>
            <a:r>
              <a:rPr sz="1050" dirty="0">
                <a:latin typeface="Arial"/>
                <a:ea typeface="Arial"/>
                <a:cs typeface="Arial"/>
                <a:sym typeface="Arial"/>
              </a:rPr>
              <a:t> </a:t>
            </a:r>
            <a:r>
              <a:rPr sz="1050" dirty="0" err="1">
                <a:latin typeface="Arial"/>
                <a:ea typeface="Arial"/>
                <a:cs typeface="Arial"/>
                <a:sym typeface="Arial"/>
              </a:rPr>
              <a:t>positiva</a:t>
            </a:r>
            <a:r>
              <a:rPr sz="1050" dirty="0">
                <a:latin typeface="Arial"/>
                <a:ea typeface="Arial"/>
                <a:cs typeface="Arial"/>
                <a:sym typeface="Arial"/>
              </a:rPr>
              <a:t> e </a:t>
            </a:r>
            <a:r>
              <a:rPr sz="1050" dirty="0" err="1">
                <a:latin typeface="Arial"/>
                <a:ea typeface="Arial"/>
                <a:cs typeface="Arial"/>
                <a:sym typeface="Arial"/>
              </a:rPr>
              <a:t>voltado</a:t>
            </a:r>
            <a:r>
              <a:rPr sz="1050" dirty="0">
                <a:latin typeface="Arial"/>
                <a:ea typeface="Arial"/>
                <a:cs typeface="Arial"/>
                <a:sym typeface="Arial"/>
              </a:rPr>
              <a:t> para </a:t>
            </a:r>
            <a:r>
              <a:rPr sz="1050" dirty="0" err="1">
                <a:latin typeface="Arial"/>
                <a:ea typeface="Arial"/>
                <a:cs typeface="Arial"/>
                <a:sym typeface="Arial"/>
              </a:rPr>
              <a:t>os</a:t>
            </a:r>
            <a:r>
              <a:rPr sz="1050" dirty="0">
                <a:latin typeface="Arial"/>
                <a:ea typeface="Arial"/>
                <a:cs typeface="Arial"/>
                <a:sym typeface="Arial"/>
              </a:rPr>
              <a:t> </a:t>
            </a:r>
            <a:r>
              <a:rPr sz="1050" dirty="0" err="1">
                <a:latin typeface="Arial"/>
                <a:ea typeface="Arial"/>
                <a:cs typeface="Arial"/>
                <a:sym typeface="Arial"/>
              </a:rPr>
              <a:t>seguintes</a:t>
            </a:r>
            <a:r>
              <a:rPr sz="1050" dirty="0">
                <a:latin typeface="Arial"/>
                <a:ea typeface="Arial"/>
                <a:cs typeface="Arial"/>
                <a:sym typeface="Arial"/>
              </a:rPr>
              <a:t> </a:t>
            </a:r>
            <a:r>
              <a:rPr sz="1050" dirty="0" err="1">
                <a:latin typeface="Arial"/>
                <a:ea typeface="Arial"/>
                <a:cs typeface="Arial"/>
                <a:sym typeface="Arial"/>
              </a:rPr>
              <a:t>antibióticos</a:t>
            </a:r>
            <a:r>
              <a:rPr sz="1050" dirty="0">
                <a:latin typeface="Arial"/>
                <a:ea typeface="Arial"/>
                <a:cs typeface="Arial"/>
                <a:sym typeface="Arial"/>
              </a:rPr>
              <a:t>: </a:t>
            </a:r>
            <a:r>
              <a:rPr sz="1050" dirty="0" err="1">
                <a:latin typeface="Arial"/>
                <a:ea typeface="Arial"/>
                <a:cs typeface="Arial"/>
                <a:sym typeface="Arial"/>
              </a:rPr>
              <a:t>Azitromicina</a:t>
            </a:r>
            <a:r>
              <a:rPr sz="1050" dirty="0">
                <a:latin typeface="Arial"/>
                <a:ea typeface="Arial"/>
                <a:cs typeface="Arial"/>
                <a:sym typeface="Arial"/>
              </a:rPr>
              <a:t>, </a:t>
            </a:r>
            <a:r>
              <a:rPr sz="1050" dirty="0" err="1">
                <a:latin typeface="Arial"/>
                <a:ea typeface="Arial"/>
                <a:cs typeface="Arial"/>
                <a:sym typeface="Arial"/>
              </a:rPr>
              <a:t>claritromicina</a:t>
            </a:r>
            <a:r>
              <a:rPr sz="1050" dirty="0">
                <a:latin typeface="Arial"/>
                <a:ea typeface="Arial"/>
                <a:cs typeface="Arial"/>
                <a:sym typeface="Arial"/>
              </a:rPr>
              <a:t>, </a:t>
            </a:r>
            <a:r>
              <a:rPr sz="1050" dirty="0" err="1">
                <a:latin typeface="Arial"/>
                <a:ea typeface="Arial"/>
                <a:cs typeface="Arial"/>
                <a:sym typeface="Arial"/>
              </a:rPr>
              <a:t>eritromicina</a:t>
            </a:r>
            <a:r>
              <a:rPr sz="1050" dirty="0">
                <a:latin typeface="Arial"/>
                <a:ea typeface="Arial"/>
                <a:cs typeface="Arial"/>
                <a:sym typeface="Arial"/>
              </a:rPr>
              <a:t>, </a:t>
            </a:r>
            <a:r>
              <a:rPr sz="1050" dirty="0" err="1">
                <a:latin typeface="Arial"/>
                <a:ea typeface="Arial"/>
                <a:cs typeface="Arial"/>
                <a:sym typeface="Arial"/>
              </a:rPr>
              <a:t>penicilina</a:t>
            </a:r>
            <a:r>
              <a:rPr sz="1050" dirty="0">
                <a:latin typeface="Arial"/>
                <a:ea typeface="Arial"/>
                <a:cs typeface="Arial"/>
                <a:sym typeface="Arial"/>
              </a:rPr>
              <a:t>, </a:t>
            </a:r>
            <a:r>
              <a:rPr sz="1050" dirty="0" err="1">
                <a:latin typeface="Arial"/>
                <a:ea typeface="Arial"/>
                <a:cs typeface="Arial"/>
                <a:sym typeface="Arial"/>
              </a:rPr>
              <a:t>ciprofloxacino</a:t>
            </a:r>
            <a:r>
              <a:rPr sz="1050" dirty="0">
                <a:latin typeface="Arial"/>
                <a:ea typeface="Arial"/>
                <a:cs typeface="Arial"/>
                <a:sym typeface="Arial"/>
              </a:rPr>
              <a:t>, </a:t>
            </a:r>
            <a:r>
              <a:rPr sz="1050" dirty="0" err="1">
                <a:latin typeface="Arial"/>
                <a:ea typeface="Arial"/>
                <a:cs typeface="Arial"/>
                <a:sym typeface="Arial"/>
              </a:rPr>
              <a:t>oxacilina</a:t>
            </a:r>
            <a:r>
              <a:rPr sz="1050" dirty="0">
                <a:latin typeface="Arial"/>
                <a:ea typeface="Arial"/>
                <a:cs typeface="Arial"/>
                <a:sym typeface="Arial"/>
              </a:rPr>
              <a:t> e </a:t>
            </a:r>
            <a:r>
              <a:rPr sz="1050" dirty="0" err="1">
                <a:latin typeface="Arial"/>
                <a:ea typeface="Arial"/>
                <a:cs typeface="Arial"/>
                <a:sym typeface="Arial"/>
              </a:rPr>
              <a:t>clindamicina</a:t>
            </a:r>
            <a:r>
              <a:rPr sz="1050" dirty="0">
                <a:latin typeface="Arial"/>
                <a:ea typeface="Arial"/>
                <a:cs typeface="Arial"/>
                <a:sym typeface="Arial"/>
              </a:rPr>
              <a:t>. O </a:t>
            </a:r>
            <a:r>
              <a:rPr sz="1050" dirty="0" err="1">
                <a:latin typeface="Arial"/>
                <a:ea typeface="Arial"/>
                <a:cs typeface="Arial"/>
                <a:sym typeface="Arial"/>
              </a:rPr>
              <a:t>cálculo</a:t>
            </a:r>
            <a:r>
              <a:rPr sz="1050" dirty="0">
                <a:latin typeface="Arial"/>
                <a:ea typeface="Arial"/>
                <a:cs typeface="Arial"/>
                <a:sym typeface="Arial"/>
              </a:rPr>
              <a:t> da </a:t>
            </a:r>
            <a:r>
              <a:rPr sz="1050" dirty="0" err="1">
                <a:latin typeface="Arial"/>
                <a:ea typeface="Arial"/>
                <a:cs typeface="Arial"/>
                <a:sym typeface="Arial"/>
              </a:rPr>
              <a:t>concentração</a:t>
            </a:r>
            <a:r>
              <a:rPr sz="1050" dirty="0">
                <a:latin typeface="Arial"/>
                <a:ea typeface="Arial"/>
                <a:cs typeface="Arial"/>
                <a:sym typeface="Arial"/>
              </a:rPr>
              <a:t> </a:t>
            </a:r>
            <a:r>
              <a:rPr sz="1050" dirty="0" err="1">
                <a:latin typeface="Arial"/>
                <a:ea typeface="Arial"/>
                <a:cs typeface="Arial"/>
                <a:sym typeface="Arial"/>
              </a:rPr>
              <a:t>mínima</a:t>
            </a:r>
            <a:r>
              <a:rPr sz="1050" dirty="0">
                <a:latin typeface="Arial"/>
                <a:ea typeface="Arial"/>
                <a:cs typeface="Arial"/>
                <a:sym typeface="Arial"/>
              </a:rPr>
              <a:t> </a:t>
            </a:r>
            <a:r>
              <a:rPr sz="1050" dirty="0" err="1">
                <a:latin typeface="Arial"/>
                <a:ea typeface="Arial"/>
                <a:cs typeface="Arial"/>
                <a:sym typeface="Arial"/>
              </a:rPr>
              <a:t>inibitória</a:t>
            </a:r>
            <a:r>
              <a:rPr sz="1050" dirty="0">
                <a:latin typeface="Arial"/>
                <a:ea typeface="Arial"/>
                <a:cs typeface="Arial"/>
                <a:sym typeface="Arial"/>
              </a:rPr>
              <a:t> (MIC) </a:t>
            </a:r>
            <a:r>
              <a:rPr sz="1050" dirty="0" err="1">
                <a:latin typeface="Arial"/>
                <a:ea typeface="Arial"/>
                <a:cs typeface="Arial"/>
                <a:sym typeface="Arial"/>
              </a:rPr>
              <a:t>foi</a:t>
            </a:r>
            <a:r>
              <a:rPr sz="1050" dirty="0">
                <a:latin typeface="Arial"/>
                <a:ea typeface="Arial"/>
                <a:cs typeface="Arial"/>
                <a:sym typeface="Arial"/>
              </a:rPr>
              <a:t> </a:t>
            </a:r>
            <a:r>
              <a:rPr sz="1050" dirty="0" err="1">
                <a:latin typeface="Arial"/>
                <a:ea typeface="Arial"/>
                <a:cs typeface="Arial"/>
                <a:sym typeface="Arial"/>
              </a:rPr>
              <a:t>realizado</a:t>
            </a:r>
            <a:r>
              <a:rPr sz="1050" dirty="0">
                <a:latin typeface="Arial"/>
                <a:ea typeface="Arial"/>
                <a:cs typeface="Arial"/>
                <a:sym typeface="Arial"/>
              </a:rPr>
              <a:t> a </a:t>
            </a:r>
            <a:r>
              <a:rPr sz="1050" dirty="0" err="1">
                <a:latin typeface="Arial"/>
                <a:ea typeface="Arial"/>
                <a:cs typeface="Arial"/>
                <a:sym typeface="Arial"/>
              </a:rPr>
              <a:t>partir</a:t>
            </a:r>
            <a:r>
              <a:rPr sz="1050" dirty="0">
                <a:latin typeface="Arial"/>
                <a:ea typeface="Arial"/>
                <a:cs typeface="Arial"/>
                <a:sym typeface="Arial"/>
              </a:rPr>
              <a:t> do teste de </a:t>
            </a:r>
            <a:r>
              <a:rPr sz="1050" dirty="0" err="1">
                <a:latin typeface="Arial"/>
                <a:ea typeface="Arial"/>
                <a:cs typeface="Arial"/>
                <a:sym typeface="Arial"/>
              </a:rPr>
              <a:t>difusão</a:t>
            </a:r>
            <a:r>
              <a:rPr sz="1050" dirty="0">
                <a:latin typeface="Arial"/>
                <a:ea typeface="Arial"/>
                <a:cs typeface="Arial"/>
                <a:sym typeface="Arial"/>
              </a:rPr>
              <a:t> </a:t>
            </a:r>
            <a:r>
              <a:rPr sz="1050" dirty="0" err="1">
                <a:latin typeface="Arial"/>
                <a:ea typeface="Arial"/>
                <a:cs typeface="Arial"/>
                <a:sym typeface="Arial"/>
              </a:rPr>
              <a:t>dupla</a:t>
            </a:r>
            <a:r>
              <a:rPr sz="1050" dirty="0">
                <a:latin typeface="Arial"/>
                <a:ea typeface="Arial"/>
                <a:cs typeface="Arial"/>
                <a:sym typeface="Arial"/>
              </a:rPr>
              <a:t> do disco </a:t>
            </a:r>
            <a:r>
              <a:rPr sz="1050" dirty="0" err="1">
                <a:latin typeface="Arial"/>
                <a:ea typeface="Arial"/>
                <a:cs typeface="Arial"/>
                <a:sym typeface="Arial"/>
              </a:rPr>
              <a:t>na</a:t>
            </a:r>
            <a:r>
              <a:rPr sz="1050" dirty="0">
                <a:latin typeface="Arial"/>
                <a:ea typeface="Arial"/>
                <a:cs typeface="Arial"/>
                <a:sym typeface="Arial"/>
              </a:rPr>
              <a:t> </a:t>
            </a:r>
            <a:r>
              <a:rPr sz="1050" dirty="0" err="1">
                <a:latin typeface="Arial"/>
                <a:ea typeface="Arial"/>
                <a:cs typeface="Arial"/>
                <a:sym typeface="Arial"/>
              </a:rPr>
              <a:t>máquina</a:t>
            </a:r>
            <a:r>
              <a:rPr sz="1050" dirty="0">
                <a:latin typeface="Arial"/>
                <a:ea typeface="Arial"/>
                <a:cs typeface="Arial"/>
                <a:sym typeface="Arial"/>
              </a:rPr>
              <a:t> Phoenix (Becton Dickinson). </a:t>
            </a:r>
            <a:r>
              <a:rPr sz="1050" dirty="0" err="1">
                <a:latin typeface="Arial"/>
                <a:ea typeface="Arial"/>
                <a:cs typeface="Arial"/>
                <a:sym typeface="Arial"/>
              </a:rPr>
              <a:t>Foram</a:t>
            </a:r>
            <a:r>
              <a:rPr sz="1050" dirty="0">
                <a:latin typeface="Arial"/>
                <a:ea typeface="Arial"/>
                <a:cs typeface="Arial"/>
                <a:sym typeface="Arial"/>
              </a:rPr>
              <a:t> </a:t>
            </a:r>
            <a:r>
              <a:rPr sz="1050" dirty="0" err="1">
                <a:latin typeface="Arial"/>
                <a:ea typeface="Arial"/>
                <a:cs typeface="Arial"/>
                <a:sym typeface="Arial"/>
              </a:rPr>
              <a:t>posteriormente</a:t>
            </a:r>
            <a:r>
              <a:rPr sz="1050" dirty="0">
                <a:latin typeface="Arial"/>
                <a:ea typeface="Arial"/>
                <a:cs typeface="Arial"/>
                <a:sym typeface="Arial"/>
              </a:rPr>
              <a:t> </a:t>
            </a:r>
            <a:r>
              <a:rPr sz="1050" dirty="0" err="1">
                <a:latin typeface="Arial"/>
                <a:ea typeface="Arial"/>
                <a:cs typeface="Arial"/>
                <a:sym typeface="Arial"/>
              </a:rPr>
              <a:t>classificadas</a:t>
            </a:r>
            <a:r>
              <a:rPr sz="1050" dirty="0">
                <a:latin typeface="Arial"/>
                <a:ea typeface="Arial"/>
                <a:cs typeface="Arial"/>
                <a:sym typeface="Arial"/>
              </a:rPr>
              <a:t> as </a:t>
            </a:r>
            <a:r>
              <a:rPr sz="1050" dirty="0" err="1">
                <a:latin typeface="Arial"/>
                <a:ea typeface="Arial"/>
                <a:cs typeface="Arial"/>
                <a:sym typeface="Arial"/>
              </a:rPr>
              <a:t>amostras</a:t>
            </a:r>
            <a:r>
              <a:rPr sz="1050" dirty="0">
                <a:latin typeface="Arial"/>
                <a:ea typeface="Arial"/>
                <a:cs typeface="Arial"/>
                <a:sym typeface="Arial"/>
              </a:rPr>
              <a:t> </a:t>
            </a:r>
            <a:r>
              <a:rPr sz="1050" dirty="0" err="1">
                <a:latin typeface="Arial"/>
                <a:ea typeface="Arial"/>
                <a:cs typeface="Arial"/>
                <a:sym typeface="Arial"/>
              </a:rPr>
              <a:t>em</a:t>
            </a:r>
            <a:r>
              <a:rPr sz="1050" dirty="0">
                <a:latin typeface="Arial"/>
                <a:ea typeface="Arial"/>
                <a:cs typeface="Arial"/>
                <a:sym typeface="Arial"/>
              </a:rPr>
              <a:t> </a:t>
            </a:r>
            <a:r>
              <a:rPr sz="1050" dirty="0">
                <a:latin typeface="Arial Unicode MS"/>
                <a:ea typeface="Arial Unicode MS"/>
                <a:cs typeface="Arial Unicode MS"/>
                <a:sym typeface="Arial Unicode MS"/>
              </a:rPr>
              <a:t>“</a:t>
            </a:r>
            <a:r>
              <a:rPr sz="1050" dirty="0" err="1">
                <a:latin typeface="Arial"/>
                <a:ea typeface="Arial"/>
                <a:cs typeface="Arial"/>
                <a:sym typeface="Arial"/>
              </a:rPr>
              <a:t>susceptíveis</a:t>
            </a:r>
            <a:r>
              <a:rPr sz="1050" dirty="0">
                <a:latin typeface="Arial"/>
                <a:ea typeface="Arial"/>
                <a:cs typeface="Arial"/>
                <a:sym typeface="Arial"/>
              </a:rPr>
              <a:t>”, </a:t>
            </a:r>
            <a:r>
              <a:rPr sz="1050" dirty="0">
                <a:latin typeface="Arial Unicode MS"/>
                <a:ea typeface="Arial Unicode MS"/>
                <a:cs typeface="Arial Unicode MS"/>
                <a:sym typeface="Arial Unicode MS"/>
              </a:rPr>
              <a:t>“</a:t>
            </a:r>
            <a:r>
              <a:rPr sz="1050" dirty="0" err="1">
                <a:latin typeface="Arial"/>
                <a:ea typeface="Arial"/>
                <a:cs typeface="Arial"/>
                <a:sym typeface="Arial"/>
              </a:rPr>
              <a:t>intermediárias</a:t>
            </a:r>
            <a:r>
              <a:rPr sz="1050" dirty="0">
                <a:latin typeface="Arial"/>
                <a:ea typeface="Arial"/>
                <a:cs typeface="Arial"/>
                <a:sym typeface="Arial"/>
              </a:rPr>
              <a:t>” e </a:t>
            </a:r>
            <a:r>
              <a:rPr sz="1050" dirty="0">
                <a:latin typeface="Arial Unicode MS"/>
                <a:ea typeface="Arial Unicode MS"/>
                <a:cs typeface="Arial Unicode MS"/>
                <a:sym typeface="Arial Unicode MS"/>
              </a:rPr>
              <a:t>“</a:t>
            </a:r>
            <a:r>
              <a:rPr sz="1050" dirty="0" err="1">
                <a:latin typeface="Arial"/>
                <a:ea typeface="Arial"/>
                <a:cs typeface="Arial"/>
                <a:sym typeface="Arial"/>
              </a:rPr>
              <a:t>resistentes</a:t>
            </a:r>
            <a:r>
              <a:rPr sz="1050" dirty="0">
                <a:latin typeface="Arial"/>
                <a:ea typeface="Arial"/>
                <a:cs typeface="Arial"/>
                <a:sym typeface="Arial"/>
              </a:rPr>
              <a:t>” de </a:t>
            </a:r>
            <a:r>
              <a:rPr sz="1050" dirty="0" err="1">
                <a:latin typeface="Arial"/>
                <a:ea typeface="Arial"/>
                <a:cs typeface="Arial"/>
                <a:sym typeface="Arial"/>
              </a:rPr>
              <a:t>acordo</a:t>
            </a:r>
            <a:r>
              <a:rPr sz="1050" dirty="0">
                <a:latin typeface="Arial"/>
                <a:ea typeface="Arial"/>
                <a:cs typeface="Arial"/>
                <a:sym typeface="Arial"/>
              </a:rPr>
              <a:t> com o MIC e o </a:t>
            </a:r>
            <a:r>
              <a:rPr sz="1050" dirty="0" err="1">
                <a:latin typeface="Arial"/>
                <a:ea typeface="Arial"/>
                <a:cs typeface="Arial"/>
                <a:sym typeface="Arial"/>
              </a:rPr>
              <a:t>diâmetro</a:t>
            </a:r>
            <a:r>
              <a:rPr sz="1050" dirty="0">
                <a:latin typeface="Arial"/>
                <a:ea typeface="Arial"/>
                <a:cs typeface="Arial"/>
                <a:sym typeface="Arial"/>
              </a:rPr>
              <a:t> do halo </a:t>
            </a:r>
            <a:r>
              <a:rPr sz="1050" dirty="0" err="1">
                <a:latin typeface="Arial"/>
                <a:ea typeface="Arial"/>
                <a:cs typeface="Arial"/>
                <a:sym typeface="Arial"/>
              </a:rPr>
              <a:t>encontrado</a:t>
            </a:r>
            <a:r>
              <a:rPr sz="1050" dirty="0">
                <a:latin typeface="Arial"/>
                <a:ea typeface="Arial"/>
                <a:cs typeface="Arial"/>
                <a:sym typeface="Arial"/>
              </a:rPr>
              <a:t>. As </a:t>
            </a:r>
            <a:r>
              <a:rPr sz="1050" dirty="0" err="1">
                <a:latin typeface="Arial"/>
                <a:ea typeface="Arial"/>
                <a:cs typeface="Arial"/>
                <a:sym typeface="Arial"/>
              </a:rPr>
              <a:t>referências</a:t>
            </a:r>
            <a:r>
              <a:rPr sz="1050" dirty="0">
                <a:latin typeface="Arial"/>
                <a:ea typeface="Arial"/>
                <a:cs typeface="Arial"/>
                <a:sym typeface="Arial"/>
              </a:rPr>
              <a:t> </a:t>
            </a:r>
            <a:r>
              <a:rPr sz="1050" dirty="0" err="1">
                <a:latin typeface="Arial"/>
                <a:ea typeface="Arial"/>
                <a:cs typeface="Arial"/>
                <a:sym typeface="Arial"/>
              </a:rPr>
              <a:t>foram</a:t>
            </a:r>
            <a:r>
              <a:rPr sz="1050" dirty="0">
                <a:latin typeface="Arial"/>
                <a:ea typeface="Arial"/>
                <a:cs typeface="Arial"/>
                <a:sym typeface="Arial"/>
              </a:rPr>
              <a:t> </a:t>
            </a:r>
            <a:r>
              <a:rPr sz="1050" dirty="0" err="1">
                <a:latin typeface="Arial"/>
                <a:ea typeface="Arial"/>
                <a:cs typeface="Arial"/>
                <a:sym typeface="Arial"/>
              </a:rPr>
              <a:t>os</a:t>
            </a:r>
            <a:r>
              <a:rPr sz="1050" dirty="0">
                <a:latin typeface="Arial"/>
                <a:ea typeface="Arial"/>
                <a:cs typeface="Arial"/>
                <a:sym typeface="Arial"/>
              </a:rPr>
              <a:t> </a:t>
            </a:r>
            <a:r>
              <a:rPr sz="1050" dirty="0" err="1">
                <a:latin typeface="Arial"/>
                <a:ea typeface="Arial"/>
                <a:cs typeface="Arial"/>
                <a:sym typeface="Arial"/>
              </a:rPr>
              <a:t>valores</a:t>
            </a:r>
            <a:r>
              <a:rPr sz="1050" dirty="0">
                <a:latin typeface="Arial"/>
                <a:ea typeface="Arial"/>
                <a:cs typeface="Arial"/>
                <a:sym typeface="Arial"/>
              </a:rPr>
              <a:t> </a:t>
            </a:r>
            <a:r>
              <a:rPr sz="1050" dirty="0" err="1">
                <a:latin typeface="Arial"/>
                <a:ea typeface="Arial"/>
                <a:cs typeface="Arial"/>
                <a:sym typeface="Arial"/>
              </a:rPr>
              <a:t>encontrados</a:t>
            </a:r>
            <a:r>
              <a:rPr sz="1050" dirty="0">
                <a:latin typeface="Arial"/>
                <a:ea typeface="Arial"/>
                <a:cs typeface="Arial"/>
                <a:sym typeface="Arial"/>
              </a:rPr>
              <a:t> </a:t>
            </a:r>
            <a:r>
              <a:rPr sz="1050" dirty="0" err="1">
                <a:latin typeface="Arial"/>
                <a:ea typeface="Arial"/>
                <a:cs typeface="Arial"/>
                <a:sym typeface="Arial"/>
              </a:rPr>
              <a:t>nas</a:t>
            </a:r>
            <a:r>
              <a:rPr sz="1050" dirty="0">
                <a:latin typeface="Arial"/>
                <a:ea typeface="Arial"/>
                <a:cs typeface="Arial"/>
                <a:sym typeface="Arial"/>
              </a:rPr>
              <a:t> </a:t>
            </a:r>
            <a:r>
              <a:rPr sz="1050" dirty="0" err="1">
                <a:latin typeface="Arial"/>
                <a:ea typeface="Arial"/>
                <a:cs typeface="Arial"/>
                <a:sym typeface="Arial"/>
              </a:rPr>
              <a:t>tabelas</a:t>
            </a:r>
            <a:r>
              <a:rPr sz="1050" dirty="0">
                <a:latin typeface="Arial"/>
                <a:ea typeface="Arial"/>
                <a:cs typeface="Arial"/>
                <a:sym typeface="Arial"/>
              </a:rPr>
              <a:t> da Brazilian Committee on Antimicrobial Susceptibility Testing (</a:t>
            </a:r>
            <a:r>
              <a:rPr sz="1050" dirty="0" err="1">
                <a:latin typeface="Arial"/>
                <a:ea typeface="Arial"/>
                <a:cs typeface="Arial"/>
                <a:sym typeface="Arial"/>
              </a:rPr>
              <a:t>BrCAST</a:t>
            </a:r>
            <a:r>
              <a:rPr sz="1050" dirty="0">
                <a:latin typeface="Arial"/>
                <a:ea typeface="Arial"/>
                <a:cs typeface="Arial"/>
                <a:sym typeface="Arial"/>
              </a:rPr>
              <a:t>) e da European Committee on Antimicrobial Susceptibility Testing (EUCAST).</a:t>
            </a:r>
            <a:endParaRPr sz="1050" b="1" dirty="0">
              <a:latin typeface="Arial"/>
              <a:ea typeface="Arial"/>
              <a:cs typeface="Arial"/>
              <a:sym typeface="Arial"/>
            </a:endParaRPr>
          </a:p>
          <a:p>
            <a:pPr algn="just" defTabSz="457200">
              <a:defRPr sz="1100">
                <a:solidFill>
                  <a:srgbClr val="000000"/>
                </a:solidFill>
                <a:uFill>
                  <a:solidFill>
                    <a:srgbClr val="000000"/>
                  </a:solidFill>
                </a:uFill>
              </a:defRPr>
            </a:pPr>
            <a:r>
              <a:rPr sz="1050" b="1" dirty="0">
                <a:latin typeface="Arial"/>
                <a:ea typeface="Arial"/>
                <a:cs typeface="Arial"/>
                <a:sym typeface="Arial"/>
              </a:rPr>
              <a:t>	</a:t>
            </a:r>
            <a:r>
              <a:rPr sz="1050" dirty="0">
                <a:latin typeface="Arial"/>
                <a:ea typeface="Arial"/>
                <a:cs typeface="Arial"/>
                <a:sym typeface="Arial"/>
              </a:rPr>
              <a:t>	A </a:t>
            </a:r>
            <a:r>
              <a:rPr sz="1050" dirty="0" err="1">
                <a:latin typeface="Arial"/>
                <a:ea typeface="Arial"/>
                <a:cs typeface="Arial"/>
                <a:sym typeface="Arial"/>
              </a:rPr>
              <a:t>análise</a:t>
            </a:r>
            <a:r>
              <a:rPr sz="1050" dirty="0">
                <a:latin typeface="Arial"/>
                <a:ea typeface="Arial"/>
                <a:cs typeface="Arial"/>
                <a:sym typeface="Arial"/>
              </a:rPr>
              <a:t> </a:t>
            </a:r>
            <a:r>
              <a:rPr sz="1050" dirty="0" err="1">
                <a:latin typeface="Arial"/>
                <a:ea typeface="Arial"/>
                <a:cs typeface="Arial"/>
                <a:sym typeface="Arial"/>
              </a:rPr>
              <a:t>estatística</a:t>
            </a:r>
            <a:r>
              <a:rPr sz="1050" dirty="0">
                <a:latin typeface="Arial"/>
                <a:ea typeface="Arial"/>
                <a:cs typeface="Arial"/>
                <a:sym typeface="Arial"/>
              </a:rPr>
              <a:t> </a:t>
            </a:r>
            <a:r>
              <a:rPr sz="1050" dirty="0" err="1">
                <a:latin typeface="Arial"/>
                <a:ea typeface="Arial"/>
                <a:cs typeface="Arial"/>
                <a:sym typeface="Arial"/>
              </a:rPr>
              <a:t>realizada</a:t>
            </a:r>
            <a:r>
              <a:rPr sz="1050" dirty="0">
                <a:latin typeface="Arial"/>
                <a:ea typeface="Arial"/>
                <a:cs typeface="Arial"/>
                <a:sym typeface="Arial"/>
              </a:rPr>
              <a:t> </a:t>
            </a:r>
            <a:r>
              <a:rPr sz="1050" dirty="0" err="1">
                <a:latin typeface="Arial"/>
                <a:ea typeface="Arial"/>
                <a:cs typeface="Arial"/>
                <a:sym typeface="Arial"/>
              </a:rPr>
              <a:t>foi</a:t>
            </a:r>
            <a:r>
              <a:rPr sz="1050" dirty="0">
                <a:latin typeface="Arial"/>
                <a:ea typeface="Arial"/>
                <a:cs typeface="Arial"/>
                <a:sym typeface="Arial"/>
              </a:rPr>
              <a:t> </a:t>
            </a:r>
            <a:r>
              <a:rPr sz="1050" dirty="0" err="1">
                <a:latin typeface="Arial"/>
                <a:ea typeface="Arial"/>
                <a:cs typeface="Arial"/>
                <a:sym typeface="Arial"/>
              </a:rPr>
              <a:t>inicialmente</a:t>
            </a:r>
            <a:r>
              <a:rPr sz="1050" dirty="0">
                <a:latin typeface="Arial"/>
                <a:ea typeface="Arial"/>
                <a:cs typeface="Arial"/>
                <a:sym typeface="Arial"/>
              </a:rPr>
              <a:t> de </a:t>
            </a:r>
            <a:r>
              <a:rPr sz="1050" dirty="0" err="1">
                <a:latin typeface="Arial"/>
                <a:ea typeface="Arial"/>
                <a:cs typeface="Arial"/>
                <a:sym typeface="Arial"/>
              </a:rPr>
              <a:t>todas</a:t>
            </a:r>
            <a:r>
              <a:rPr sz="1050" dirty="0">
                <a:latin typeface="Arial"/>
                <a:ea typeface="Arial"/>
                <a:cs typeface="Arial"/>
                <a:sym typeface="Arial"/>
              </a:rPr>
              <a:t> as </a:t>
            </a:r>
            <a:r>
              <a:rPr sz="1050" dirty="0" err="1">
                <a:latin typeface="Arial"/>
                <a:ea typeface="Arial"/>
                <a:cs typeface="Arial"/>
                <a:sym typeface="Arial"/>
              </a:rPr>
              <a:t>variáveis</a:t>
            </a:r>
            <a:r>
              <a:rPr sz="1050" dirty="0">
                <a:latin typeface="Arial"/>
                <a:ea typeface="Arial"/>
                <a:cs typeface="Arial"/>
                <a:sym typeface="Arial"/>
              </a:rPr>
              <a:t> </a:t>
            </a:r>
            <a:r>
              <a:rPr sz="1050" dirty="0" err="1">
                <a:latin typeface="Arial"/>
                <a:ea typeface="Arial"/>
                <a:cs typeface="Arial"/>
                <a:sym typeface="Arial"/>
              </a:rPr>
              <a:t>descritivamente</a:t>
            </a:r>
            <a:r>
              <a:rPr sz="1050" dirty="0">
                <a:latin typeface="Arial"/>
                <a:ea typeface="Arial"/>
                <a:cs typeface="Arial"/>
                <a:sym typeface="Arial"/>
              </a:rPr>
              <a:t>. Para as </a:t>
            </a:r>
            <a:r>
              <a:rPr sz="1050" dirty="0" err="1">
                <a:latin typeface="Arial"/>
                <a:ea typeface="Arial"/>
                <a:cs typeface="Arial"/>
                <a:sym typeface="Arial"/>
              </a:rPr>
              <a:t>variáveis</a:t>
            </a:r>
            <a:r>
              <a:rPr sz="1050" dirty="0">
                <a:latin typeface="Arial"/>
                <a:ea typeface="Arial"/>
                <a:cs typeface="Arial"/>
                <a:sym typeface="Arial"/>
              </a:rPr>
              <a:t> </a:t>
            </a:r>
            <a:r>
              <a:rPr sz="1050" dirty="0" err="1">
                <a:latin typeface="Arial"/>
                <a:ea typeface="Arial"/>
                <a:cs typeface="Arial"/>
                <a:sym typeface="Arial"/>
              </a:rPr>
              <a:t>quantitativas</a:t>
            </a:r>
            <a:r>
              <a:rPr sz="1050" dirty="0">
                <a:latin typeface="Arial"/>
                <a:ea typeface="Arial"/>
                <a:cs typeface="Arial"/>
                <a:sym typeface="Arial"/>
              </a:rPr>
              <a:t> </a:t>
            </a:r>
            <a:r>
              <a:rPr sz="1050" dirty="0" err="1">
                <a:latin typeface="Arial"/>
                <a:ea typeface="Arial"/>
                <a:cs typeface="Arial"/>
                <a:sym typeface="Arial"/>
              </a:rPr>
              <a:t>esta</a:t>
            </a:r>
            <a:r>
              <a:rPr sz="1050" dirty="0">
                <a:latin typeface="Arial"/>
                <a:ea typeface="Arial"/>
                <a:cs typeface="Arial"/>
                <a:sym typeface="Arial"/>
              </a:rPr>
              <a:t> </a:t>
            </a:r>
            <a:r>
              <a:rPr sz="1050" dirty="0" err="1">
                <a:latin typeface="Arial"/>
                <a:ea typeface="Arial"/>
                <a:cs typeface="Arial"/>
                <a:sym typeface="Arial"/>
              </a:rPr>
              <a:t>análise</a:t>
            </a:r>
            <a:r>
              <a:rPr sz="1050" dirty="0">
                <a:latin typeface="Arial"/>
                <a:ea typeface="Arial"/>
                <a:cs typeface="Arial"/>
                <a:sym typeface="Arial"/>
              </a:rPr>
              <a:t> </a:t>
            </a:r>
            <a:r>
              <a:rPr sz="1050" dirty="0" err="1">
                <a:latin typeface="Arial"/>
                <a:ea typeface="Arial"/>
                <a:cs typeface="Arial"/>
                <a:sym typeface="Arial"/>
              </a:rPr>
              <a:t>foi</a:t>
            </a:r>
            <a:r>
              <a:rPr sz="1050" dirty="0">
                <a:latin typeface="Arial"/>
                <a:ea typeface="Arial"/>
                <a:cs typeface="Arial"/>
                <a:sym typeface="Arial"/>
              </a:rPr>
              <a:t> </a:t>
            </a:r>
            <a:r>
              <a:rPr sz="1050" dirty="0" err="1">
                <a:latin typeface="Arial"/>
                <a:ea typeface="Arial"/>
                <a:cs typeface="Arial"/>
                <a:sym typeface="Arial"/>
              </a:rPr>
              <a:t>feita</a:t>
            </a:r>
            <a:r>
              <a:rPr sz="1050" dirty="0">
                <a:latin typeface="Arial"/>
                <a:ea typeface="Arial"/>
                <a:cs typeface="Arial"/>
                <a:sym typeface="Arial"/>
              </a:rPr>
              <a:t> </a:t>
            </a:r>
            <a:r>
              <a:rPr sz="1050" dirty="0" err="1">
                <a:latin typeface="Arial"/>
                <a:ea typeface="Arial"/>
                <a:cs typeface="Arial"/>
                <a:sym typeface="Arial"/>
              </a:rPr>
              <a:t>através</a:t>
            </a:r>
            <a:r>
              <a:rPr sz="1050" dirty="0">
                <a:latin typeface="Arial"/>
                <a:ea typeface="Arial"/>
                <a:cs typeface="Arial"/>
                <a:sym typeface="Arial"/>
              </a:rPr>
              <a:t> da </a:t>
            </a:r>
            <a:r>
              <a:rPr sz="1050" dirty="0" err="1">
                <a:latin typeface="Arial"/>
                <a:ea typeface="Arial"/>
                <a:cs typeface="Arial"/>
                <a:sym typeface="Arial"/>
              </a:rPr>
              <a:t>observação</a:t>
            </a:r>
            <a:r>
              <a:rPr sz="1050" dirty="0">
                <a:latin typeface="Arial"/>
                <a:ea typeface="Arial"/>
                <a:cs typeface="Arial"/>
                <a:sym typeface="Arial"/>
              </a:rPr>
              <a:t> dos </a:t>
            </a:r>
            <a:r>
              <a:rPr sz="1050" dirty="0" err="1">
                <a:latin typeface="Arial"/>
                <a:ea typeface="Arial"/>
                <a:cs typeface="Arial"/>
                <a:sym typeface="Arial"/>
              </a:rPr>
              <a:t>valores</a:t>
            </a:r>
            <a:r>
              <a:rPr sz="1050" dirty="0">
                <a:latin typeface="Arial"/>
                <a:ea typeface="Arial"/>
                <a:cs typeface="Arial"/>
                <a:sym typeface="Arial"/>
              </a:rPr>
              <a:t> </a:t>
            </a:r>
            <a:r>
              <a:rPr sz="1050" dirty="0" err="1">
                <a:latin typeface="Arial"/>
                <a:ea typeface="Arial"/>
                <a:cs typeface="Arial"/>
                <a:sym typeface="Arial"/>
              </a:rPr>
              <a:t>mínimos</a:t>
            </a:r>
            <a:r>
              <a:rPr sz="1050" dirty="0">
                <a:latin typeface="Arial"/>
                <a:ea typeface="Arial"/>
                <a:cs typeface="Arial"/>
                <a:sym typeface="Arial"/>
              </a:rPr>
              <a:t> e </a:t>
            </a:r>
            <a:r>
              <a:rPr sz="1050" dirty="0" err="1">
                <a:latin typeface="Arial"/>
                <a:ea typeface="Arial"/>
                <a:cs typeface="Arial"/>
                <a:sym typeface="Arial"/>
              </a:rPr>
              <a:t>máximos</a:t>
            </a:r>
            <a:r>
              <a:rPr sz="1050" dirty="0">
                <a:latin typeface="Arial"/>
                <a:ea typeface="Arial"/>
                <a:cs typeface="Arial"/>
                <a:sym typeface="Arial"/>
              </a:rPr>
              <a:t>, e do </a:t>
            </a:r>
            <a:r>
              <a:rPr sz="1050" dirty="0" err="1">
                <a:latin typeface="Arial"/>
                <a:ea typeface="Arial"/>
                <a:cs typeface="Arial"/>
                <a:sym typeface="Arial"/>
              </a:rPr>
              <a:t>cálculo</a:t>
            </a:r>
            <a:r>
              <a:rPr sz="1050" dirty="0">
                <a:latin typeface="Arial"/>
                <a:ea typeface="Arial"/>
                <a:cs typeface="Arial"/>
                <a:sym typeface="Arial"/>
              </a:rPr>
              <a:t> de </a:t>
            </a:r>
            <a:r>
              <a:rPr sz="1050" dirty="0" err="1">
                <a:latin typeface="Arial"/>
                <a:ea typeface="Arial"/>
                <a:cs typeface="Arial"/>
                <a:sym typeface="Arial"/>
              </a:rPr>
              <a:t>médias</a:t>
            </a:r>
            <a:r>
              <a:rPr sz="1050" dirty="0">
                <a:latin typeface="Arial"/>
                <a:ea typeface="Arial"/>
                <a:cs typeface="Arial"/>
                <a:sym typeface="Arial"/>
              </a:rPr>
              <a:t>, </a:t>
            </a:r>
            <a:r>
              <a:rPr sz="1050" dirty="0" err="1">
                <a:latin typeface="Arial"/>
                <a:ea typeface="Arial"/>
                <a:cs typeface="Arial"/>
                <a:sym typeface="Arial"/>
              </a:rPr>
              <a:t>desvios-padrão</a:t>
            </a:r>
            <a:r>
              <a:rPr sz="1050" dirty="0">
                <a:latin typeface="Arial"/>
                <a:ea typeface="Arial"/>
                <a:cs typeface="Arial"/>
                <a:sym typeface="Arial"/>
              </a:rPr>
              <a:t> e </a:t>
            </a:r>
            <a:r>
              <a:rPr sz="1050" dirty="0" err="1">
                <a:latin typeface="Arial"/>
                <a:ea typeface="Arial"/>
                <a:cs typeface="Arial"/>
                <a:sym typeface="Arial"/>
              </a:rPr>
              <a:t>mediana</a:t>
            </a:r>
            <a:r>
              <a:rPr sz="1050" dirty="0">
                <a:latin typeface="Arial"/>
                <a:ea typeface="Arial"/>
                <a:cs typeface="Arial"/>
                <a:sym typeface="Arial"/>
              </a:rPr>
              <a:t>. Para as </a:t>
            </a:r>
            <a:r>
              <a:rPr sz="1050" dirty="0" err="1">
                <a:latin typeface="Arial"/>
                <a:ea typeface="Arial"/>
                <a:cs typeface="Arial"/>
                <a:sym typeface="Arial"/>
              </a:rPr>
              <a:t>variáveis</a:t>
            </a:r>
            <a:r>
              <a:rPr sz="1050" dirty="0">
                <a:latin typeface="Arial"/>
                <a:ea typeface="Arial"/>
                <a:cs typeface="Arial"/>
                <a:sym typeface="Arial"/>
              </a:rPr>
              <a:t> </a:t>
            </a:r>
            <a:r>
              <a:rPr sz="1050" dirty="0" err="1">
                <a:latin typeface="Arial"/>
                <a:ea typeface="Arial"/>
                <a:cs typeface="Arial"/>
                <a:sym typeface="Arial"/>
              </a:rPr>
              <a:t>qualitativas</a:t>
            </a:r>
            <a:r>
              <a:rPr sz="1050" dirty="0">
                <a:latin typeface="Arial"/>
                <a:ea typeface="Arial"/>
                <a:cs typeface="Arial"/>
                <a:sym typeface="Arial"/>
              </a:rPr>
              <a:t> </a:t>
            </a:r>
            <a:r>
              <a:rPr sz="1050" dirty="0" err="1">
                <a:latin typeface="Arial"/>
                <a:ea typeface="Arial"/>
                <a:cs typeface="Arial"/>
                <a:sym typeface="Arial"/>
              </a:rPr>
              <a:t>foram</a:t>
            </a:r>
            <a:r>
              <a:rPr sz="1050" dirty="0">
                <a:latin typeface="Arial"/>
                <a:ea typeface="Arial"/>
                <a:cs typeface="Arial"/>
                <a:sym typeface="Arial"/>
              </a:rPr>
              <a:t> </a:t>
            </a:r>
            <a:r>
              <a:rPr sz="1050" dirty="0" err="1">
                <a:latin typeface="Arial"/>
                <a:ea typeface="Arial"/>
                <a:cs typeface="Arial"/>
                <a:sym typeface="Arial"/>
              </a:rPr>
              <a:t>calculadas</a:t>
            </a:r>
            <a:r>
              <a:rPr sz="1050" dirty="0">
                <a:latin typeface="Arial"/>
                <a:ea typeface="Arial"/>
                <a:cs typeface="Arial"/>
                <a:sym typeface="Arial"/>
              </a:rPr>
              <a:t> as </a:t>
            </a:r>
            <a:r>
              <a:rPr sz="1050" dirty="0" err="1">
                <a:latin typeface="Arial"/>
                <a:ea typeface="Arial"/>
                <a:cs typeface="Arial"/>
                <a:sym typeface="Arial"/>
              </a:rPr>
              <a:t>frequências</a:t>
            </a:r>
            <a:r>
              <a:rPr sz="1050" dirty="0">
                <a:latin typeface="Arial"/>
                <a:ea typeface="Arial"/>
                <a:cs typeface="Arial"/>
                <a:sym typeface="Arial"/>
              </a:rPr>
              <a:t> </a:t>
            </a:r>
            <a:r>
              <a:rPr sz="1050" dirty="0" err="1">
                <a:latin typeface="Arial"/>
                <a:ea typeface="Arial"/>
                <a:cs typeface="Arial"/>
                <a:sym typeface="Arial"/>
              </a:rPr>
              <a:t>absolutas</a:t>
            </a:r>
            <a:r>
              <a:rPr sz="1050" dirty="0">
                <a:latin typeface="Arial"/>
                <a:ea typeface="Arial"/>
                <a:cs typeface="Arial"/>
                <a:sym typeface="Arial"/>
              </a:rPr>
              <a:t> e </a:t>
            </a:r>
            <a:r>
              <a:rPr sz="1050" dirty="0" err="1">
                <a:latin typeface="Arial"/>
                <a:ea typeface="Arial"/>
                <a:cs typeface="Arial"/>
                <a:sym typeface="Arial"/>
              </a:rPr>
              <a:t>relativas</a:t>
            </a:r>
            <a:r>
              <a:rPr sz="1050" dirty="0">
                <a:latin typeface="Arial"/>
                <a:ea typeface="Arial"/>
                <a:cs typeface="Arial"/>
                <a:sym typeface="Arial"/>
              </a:rPr>
              <a:t>. Para se </a:t>
            </a:r>
            <a:r>
              <a:rPr sz="1050" dirty="0" err="1">
                <a:latin typeface="Arial"/>
                <a:ea typeface="Arial"/>
                <a:cs typeface="Arial"/>
                <a:sym typeface="Arial"/>
              </a:rPr>
              <a:t>testar</a:t>
            </a:r>
            <a:r>
              <a:rPr sz="1050" dirty="0">
                <a:latin typeface="Arial"/>
                <a:ea typeface="Arial"/>
                <a:cs typeface="Arial"/>
                <a:sym typeface="Arial"/>
              </a:rPr>
              <a:t> a </a:t>
            </a:r>
            <a:r>
              <a:rPr sz="1050" dirty="0" err="1">
                <a:latin typeface="Arial"/>
                <a:ea typeface="Arial"/>
                <a:cs typeface="Arial"/>
                <a:sym typeface="Arial"/>
              </a:rPr>
              <a:t>homogeneidade</a:t>
            </a:r>
            <a:r>
              <a:rPr sz="1050" dirty="0">
                <a:latin typeface="Arial"/>
                <a:ea typeface="Arial"/>
                <a:cs typeface="Arial"/>
                <a:sym typeface="Arial"/>
              </a:rPr>
              <a:t> entre as </a:t>
            </a:r>
            <a:r>
              <a:rPr sz="1050" dirty="0" err="1">
                <a:latin typeface="Arial"/>
                <a:ea typeface="Arial"/>
                <a:cs typeface="Arial"/>
                <a:sym typeface="Arial"/>
              </a:rPr>
              <a:t>proporções</a:t>
            </a:r>
            <a:r>
              <a:rPr sz="1050" dirty="0">
                <a:latin typeface="Arial"/>
                <a:ea typeface="Arial"/>
                <a:cs typeface="Arial"/>
                <a:sym typeface="Arial"/>
              </a:rPr>
              <a:t> </a:t>
            </a:r>
            <a:r>
              <a:rPr sz="1050" dirty="0" err="1">
                <a:latin typeface="Arial"/>
                <a:ea typeface="Arial"/>
                <a:cs typeface="Arial"/>
                <a:sym typeface="Arial"/>
              </a:rPr>
              <a:t>foi</a:t>
            </a:r>
            <a:r>
              <a:rPr sz="1050" dirty="0">
                <a:latin typeface="Arial"/>
                <a:ea typeface="Arial"/>
                <a:cs typeface="Arial"/>
                <a:sym typeface="Arial"/>
              </a:rPr>
              <a:t> </a:t>
            </a:r>
            <a:r>
              <a:rPr sz="1050" dirty="0" err="1">
                <a:latin typeface="Arial"/>
                <a:ea typeface="Arial"/>
                <a:cs typeface="Arial"/>
                <a:sym typeface="Arial"/>
              </a:rPr>
              <a:t>utilizado</a:t>
            </a:r>
            <a:r>
              <a:rPr sz="1050" dirty="0">
                <a:latin typeface="Arial"/>
                <a:ea typeface="Arial"/>
                <a:cs typeface="Arial"/>
                <a:sym typeface="Arial"/>
              </a:rPr>
              <a:t> o teste </a:t>
            </a:r>
            <a:r>
              <a:rPr sz="1050" dirty="0" err="1">
                <a:latin typeface="Arial"/>
                <a:ea typeface="Arial"/>
                <a:cs typeface="Arial"/>
                <a:sym typeface="Arial"/>
              </a:rPr>
              <a:t>quiquadrado</a:t>
            </a:r>
            <a:r>
              <a:rPr sz="700" dirty="0">
                <a:latin typeface="Arial"/>
                <a:ea typeface="Arial"/>
                <a:cs typeface="Arial"/>
                <a:sym typeface="Arial"/>
              </a:rPr>
              <a:t> </a:t>
            </a:r>
            <a:r>
              <a:rPr sz="1050" dirty="0" err="1">
                <a:latin typeface="Arial"/>
                <a:ea typeface="Arial"/>
                <a:cs typeface="Arial"/>
                <a:sym typeface="Arial"/>
              </a:rPr>
              <a:t>ou</a:t>
            </a:r>
            <a:r>
              <a:rPr sz="1050" dirty="0">
                <a:latin typeface="Arial"/>
                <a:ea typeface="Arial"/>
                <a:cs typeface="Arial"/>
                <a:sym typeface="Arial"/>
              </a:rPr>
              <a:t> o teste </a:t>
            </a:r>
            <a:r>
              <a:rPr sz="1050" dirty="0" err="1">
                <a:latin typeface="Arial"/>
                <a:ea typeface="Arial"/>
                <a:cs typeface="Arial"/>
                <a:sym typeface="Arial"/>
              </a:rPr>
              <a:t>exato</a:t>
            </a:r>
            <a:r>
              <a:rPr sz="1050" dirty="0">
                <a:latin typeface="Arial"/>
                <a:ea typeface="Arial"/>
                <a:cs typeface="Arial"/>
                <a:sym typeface="Arial"/>
              </a:rPr>
              <a:t> de Fisher</a:t>
            </a:r>
            <a:r>
              <a:rPr sz="700" dirty="0">
                <a:latin typeface="Arial"/>
                <a:ea typeface="Arial"/>
                <a:cs typeface="Arial"/>
                <a:sym typeface="Arial"/>
              </a:rPr>
              <a:t>. </a:t>
            </a:r>
            <a:r>
              <a:rPr sz="1050" dirty="0">
                <a:latin typeface="Arial"/>
                <a:ea typeface="Arial"/>
                <a:cs typeface="Arial"/>
                <a:sym typeface="Arial"/>
              </a:rPr>
              <a:t>Para o </a:t>
            </a:r>
            <a:r>
              <a:rPr sz="1050" dirty="0" err="1">
                <a:latin typeface="Arial"/>
                <a:ea typeface="Arial"/>
                <a:cs typeface="Arial"/>
                <a:sym typeface="Arial"/>
              </a:rPr>
              <a:t>estudo</a:t>
            </a:r>
            <a:r>
              <a:rPr sz="1050" dirty="0">
                <a:latin typeface="Arial"/>
                <a:ea typeface="Arial"/>
                <a:cs typeface="Arial"/>
                <a:sym typeface="Arial"/>
              </a:rPr>
              <a:t> de </a:t>
            </a:r>
            <a:r>
              <a:rPr sz="1050" dirty="0" err="1">
                <a:latin typeface="Arial"/>
                <a:ea typeface="Arial"/>
                <a:cs typeface="Arial"/>
                <a:sym typeface="Arial"/>
              </a:rPr>
              <a:t>correlações</a:t>
            </a:r>
            <a:r>
              <a:rPr sz="1050" dirty="0">
                <a:latin typeface="Arial"/>
                <a:ea typeface="Arial"/>
                <a:cs typeface="Arial"/>
                <a:sym typeface="Arial"/>
              </a:rPr>
              <a:t> entre </a:t>
            </a:r>
            <a:r>
              <a:rPr sz="1050" dirty="0" err="1">
                <a:latin typeface="Arial"/>
                <a:ea typeface="Arial"/>
                <a:cs typeface="Arial"/>
                <a:sym typeface="Arial"/>
              </a:rPr>
              <a:t>variáveis</a:t>
            </a:r>
            <a:r>
              <a:rPr sz="1050" dirty="0">
                <a:latin typeface="Arial"/>
                <a:ea typeface="Arial"/>
                <a:cs typeface="Arial"/>
                <a:sym typeface="Arial"/>
              </a:rPr>
              <a:t> </a:t>
            </a:r>
            <a:r>
              <a:rPr sz="1050" dirty="0" err="1">
                <a:latin typeface="Arial"/>
                <a:ea typeface="Arial"/>
                <a:cs typeface="Arial"/>
                <a:sym typeface="Arial"/>
              </a:rPr>
              <a:t>foi</a:t>
            </a:r>
            <a:r>
              <a:rPr sz="1050" dirty="0">
                <a:latin typeface="Arial"/>
                <a:ea typeface="Arial"/>
                <a:cs typeface="Arial"/>
                <a:sym typeface="Arial"/>
              </a:rPr>
              <a:t> </a:t>
            </a:r>
            <a:r>
              <a:rPr sz="1050" dirty="0" err="1">
                <a:latin typeface="Arial"/>
                <a:ea typeface="Arial"/>
                <a:cs typeface="Arial"/>
                <a:sym typeface="Arial"/>
              </a:rPr>
              <a:t>utilizado</a:t>
            </a:r>
            <a:r>
              <a:rPr sz="1050" dirty="0">
                <a:latin typeface="Arial"/>
                <a:ea typeface="Arial"/>
                <a:cs typeface="Arial"/>
                <a:sym typeface="Arial"/>
              </a:rPr>
              <a:t> o </a:t>
            </a:r>
            <a:r>
              <a:rPr sz="1050" dirty="0" err="1">
                <a:latin typeface="Arial"/>
                <a:ea typeface="Arial"/>
                <a:cs typeface="Arial"/>
                <a:sym typeface="Arial"/>
              </a:rPr>
              <a:t>coeficiente</a:t>
            </a:r>
            <a:r>
              <a:rPr sz="1050" dirty="0">
                <a:latin typeface="Arial"/>
                <a:ea typeface="Arial"/>
                <a:cs typeface="Arial"/>
                <a:sym typeface="Arial"/>
              </a:rPr>
              <a:t> de </a:t>
            </a:r>
            <a:r>
              <a:rPr sz="1050" dirty="0" err="1">
                <a:latin typeface="Arial"/>
                <a:ea typeface="Arial"/>
                <a:cs typeface="Arial"/>
                <a:sym typeface="Arial"/>
              </a:rPr>
              <a:t>correlação</a:t>
            </a:r>
            <a:r>
              <a:rPr sz="1050" dirty="0">
                <a:latin typeface="Arial"/>
                <a:ea typeface="Arial"/>
                <a:cs typeface="Arial"/>
                <a:sym typeface="Arial"/>
              </a:rPr>
              <a:t> de Pearson</a:t>
            </a:r>
            <a:r>
              <a:rPr sz="700" dirty="0">
                <a:latin typeface="Arial"/>
                <a:ea typeface="Arial"/>
                <a:cs typeface="Arial"/>
                <a:sym typeface="Arial"/>
              </a:rPr>
              <a:t> </a:t>
            </a:r>
            <a:r>
              <a:rPr sz="1050" dirty="0" err="1">
                <a:latin typeface="Arial"/>
                <a:ea typeface="Arial"/>
                <a:cs typeface="Arial"/>
                <a:sym typeface="Arial"/>
              </a:rPr>
              <a:t>ou</a:t>
            </a:r>
            <a:r>
              <a:rPr sz="1050" dirty="0">
                <a:latin typeface="Arial"/>
                <a:ea typeface="Arial"/>
                <a:cs typeface="Arial"/>
                <a:sym typeface="Arial"/>
              </a:rPr>
              <a:t> o </a:t>
            </a:r>
            <a:r>
              <a:rPr sz="1050" dirty="0" err="1">
                <a:latin typeface="Arial"/>
                <a:ea typeface="Arial"/>
                <a:cs typeface="Arial"/>
                <a:sym typeface="Arial"/>
              </a:rPr>
              <a:t>coeficiente</a:t>
            </a:r>
            <a:r>
              <a:rPr sz="1050" dirty="0">
                <a:latin typeface="Arial"/>
                <a:ea typeface="Arial"/>
                <a:cs typeface="Arial"/>
                <a:sym typeface="Arial"/>
              </a:rPr>
              <a:t> de </a:t>
            </a:r>
            <a:r>
              <a:rPr sz="1050" dirty="0" err="1">
                <a:latin typeface="Arial"/>
                <a:ea typeface="Arial"/>
                <a:cs typeface="Arial"/>
                <a:sym typeface="Arial"/>
              </a:rPr>
              <a:t>correlação</a:t>
            </a:r>
            <a:r>
              <a:rPr sz="1050" dirty="0">
                <a:latin typeface="Arial"/>
                <a:ea typeface="Arial"/>
                <a:cs typeface="Arial"/>
                <a:sym typeface="Arial"/>
              </a:rPr>
              <a:t> de Spearman</a:t>
            </a:r>
            <a:r>
              <a:rPr sz="700" dirty="0">
                <a:latin typeface="Arial"/>
                <a:ea typeface="Arial"/>
                <a:cs typeface="Arial"/>
                <a:sym typeface="Arial"/>
              </a:rPr>
              <a:t> </a:t>
            </a:r>
            <a:r>
              <a:rPr sz="1050" dirty="0">
                <a:latin typeface="Arial"/>
                <a:ea typeface="Arial"/>
                <a:cs typeface="Arial"/>
                <a:sym typeface="Arial"/>
              </a:rPr>
              <a:t>(</a:t>
            </a:r>
            <a:r>
              <a:rPr sz="1050" dirty="0" err="1">
                <a:latin typeface="Arial"/>
                <a:ea typeface="Arial"/>
                <a:cs typeface="Arial"/>
                <a:sym typeface="Arial"/>
              </a:rPr>
              <a:t>quando</a:t>
            </a:r>
            <a:r>
              <a:rPr sz="1050" dirty="0">
                <a:latin typeface="Arial"/>
                <a:ea typeface="Arial"/>
                <a:cs typeface="Arial"/>
                <a:sym typeface="Arial"/>
              </a:rPr>
              <a:t> a </a:t>
            </a:r>
            <a:r>
              <a:rPr sz="1050" dirty="0" err="1">
                <a:latin typeface="Arial"/>
                <a:ea typeface="Arial"/>
                <a:cs typeface="Arial"/>
                <a:sym typeface="Arial"/>
              </a:rPr>
              <a:t>suposição</a:t>
            </a:r>
            <a:r>
              <a:rPr sz="1050" dirty="0">
                <a:latin typeface="Arial"/>
                <a:ea typeface="Arial"/>
                <a:cs typeface="Arial"/>
                <a:sym typeface="Arial"/>
              </a:rPr>
              <a:t> de </a:t>
            </a:r>
            <a:r>
              <a:rPr sz="1050" dirty="0" err="1">
                <a:latin typeface="Arial"/>
                <a:ea typeface="Arial"/>
                <a:cs typeface="Arial"/>
                <a:sym typeface="Arial"/>
              </a:rPr>
              <a:t>normalidade</a:t>
            </a:r>
            <a:r>
              <a:rPr sz="1050" dirty="0">
                <a:latin typeface="Arial"/>
                <a:ea typeface="Arial"/>
                <a:cs typeface="Arial"/>
                <a:sym typeface="Arial"/>
              </a:rPr>
              <a:t> dos dados for </a:t>
            </a:r>
            <a:r>
              <a:rPr sz="1050" dirty="0" err="1">
                <a:latin typeface="Arial"/>
                <a:ea typeface="Arial"/>
                <a:cs typeface="Arial"/>
                <a:sym typeface="Arial"/>
              </a:rPr>
              <a:t>rejeitada</a:t>
            </a:r>
            <a:r>
              <a:rPr sz="1050" dirty="0">
                <a:latin typeface="Arial"/>
                <a:ea typeface="Arial"/>
                <a:cs typeface="Arial"/>
                <a:sym typeface="Arial"/>
              </a:rPr>
              <a:t>). O </a:t>
            </a:r>
            <a:r>
              <a:rPr sz="1050" dirty="0" err="1">
                <a:latin typeface="Arial"/>
                <a:ea typeface="Arial"/>
                <a:cs typeface="Arial"/>
                <a:sym typeface="Arial"/>
              </a:rPr>
              <a:t>nível</a:t>
            </a:r>
            <a:r>
              <a:rPr sz="1050" dirty="0">
                <a:latin typeface="Arial"/>
                <a:ea typeface="Arial"/>
                <a:cs typeface="Arial"/>
                <a:sym typeface="Arial"/>
              </a:rPr>
              <a:t> de </a:t>
            </a:r>
            <a:r>
              <a:rPr sz="1050" dirty="0" err="1">
                <a:latin typeface="Arial"/>
                <a:ea typeface="Arial"/>
                <a:cs typeface="Arial"/>
                <a:sym typeface="Arial"/>
              </a:rPr>
              <a:t>significância</a:t>
            </a:r>
            <a:r>
              <a:rPr sz="1050" dirty="0">
                <a:latin typeface="Arial"/>
                <a:ea typeface="Arial"/>
                <a:cs typeface="Arial"/>
                <a:sym typeface="Arial"/>
              </a:rPr>
              <a:t> </a:t>
            </a:r>
            <a:r>
              <a:rPr sz="1050" dirty="0" err="1">
                <a:latin typeface="Arial"/>
                <a:ea typeface="Arial"/>
                <a:cs typeface="Arial"/>
                <a:sym typeface="Arial"/>
              </a:rPr>
              <a:t>utilizado</a:t>
            </a:r>
            <a:r>
              <a:rPr sz="1050" dirty="0">
                <a:latin typeface="Arial"/>
                <a:ea typeface="Arial"/>
                <a:cs typeface="Arial"/>
                <a:sym typeface="Arial"/>
              </a:rPr>
              <a:t> para </a:t>
            </a:r>
            <a:r>
              <a:rPr sz="1050" dirty="0" err="1">
                <a:latin typeface="Arial"/>
                <a:ea typeface="Arial"/>
                <a:cs typeface="Arial"/>
                <a:sym typeface="Arial"/>
              </a:rPr>
              <a:t>os</a:t>
            </a:r>
            <a:r>
              <a:rPr sz="1050" dirty="0">
                <a:latin typeface="Arial"/>
                <a:ea typeface="Arial"/>
                <a:cs typeface="Arial"/>
                <a:sym typeface="Arial"/>
              </a:rPr>
              <a:t> testes </a:t>
            </a:r>
            <a:r>
              <a:rPr sz="1050" dirty="0" err="1">
                <a:latin typeface="Arial"/>
                <a:ea typeface="Arial"/>
                <a:cs typeface="Arial"/>
                <a:sym typeface="Arial"/>
              </a:rPr>
              <a:t>foi</a:t>
            </a:r>
            <a:r>
              <a:rPr sz="1050" dirty="0">
                <a:latin typeface="Arial"/>
                <a:ea typeface="Arial"/>
                <a:cs typeface="Arial"/>
                <a:sym typeface="Arial"/>
              </a:rPr>
              <a:t> de 5%.</a:t>
            </a:r>
          </a:p>
        </p:txBody>
      </p:sp>
      <p:grpSp>
        <p:nvGrpSpPr>
          <p:cNvPr id="187" name="DISCUSSÃO"/>
          <p:cNvGrpSpPr/>
          <p:nvPr/>
        </p:nvGrpSpPr>
        <p:grpSpPr>
          <a:xfrm>
            <a:off x="6265695" y="4599614"/>
            <a:ext cx="7237850" cy="561176"/>
            <a:chOff x="0" y="0"/>
            <a:chExt cx="7237849" cy="561174"/>
          </a:xfrm>
        </p:grpSpPr>
        <p:sp>
          <p:nvSpPr>
            <p:cNvPr id="185" name="Rectangle"/>
            <p:cNvSpPr/>
            <p:nvPr/>
          </p:nvSpPr>
          <p:spPr>
            <a:xfrm>
              <a:off x="-1" y="-1"/>
              <a:ext cx="7237851" cy="561176"/>
            </a:xfrm>
            <a:prstGeom prst="rect">
              <a:avLst/>
            </a:prstGeom>
            <a:solidFill>
              <a:srgbClr val="004D80"/>
            </a:solidFill>
            <a:ln w="12700" cap="flat">
              <a:noFill/>
              <a:miter lim="400000"/>
            </a:ln>
            <a:effectLst/>
          </p:spPr>
          <p:txBody>
            <a:bodyPr wrap="square" lIns="28575" tIns="28575" rIns="28575" bIns="28575" numCol="1" anchor="ctr">
              <a:noAutofit/>
            </a:bodyPr>
            <a:lstStyle/>
            <a:p>
              <a:pPr defTabSz="1467554">
                <a:defRPr sz="1700" b="1">
                  <a:solidFill>
                    <a:srgbClr val="FFFFFF"/>
                  </a:solidFill>
                  <a:latin typeface="Arial"/>
                  <a:ea typeface="Arial"/>
                  <a:cs typeface="Arial"/>
                  <a:sym typeface="Arial"/>
                </a:defRPr>
              </a:pPr>
              <a:endParaRPr/>
            </a:p>
          </p:txBody>
        </p:sp>
        <p:sp>
          <p:nvSpPr>
            <p:cNvPr id="186" name="RESULTADOS"/>
            <p:cNvSpPr txBox="1"/>
            <p:nvPr/>
          </p:nvSpPr>
          <p:spPr>
            <a:xfrm>
              <a:off x="2717070" y="145048"/>
              <a:ext cx="1803709" cy="271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575" tIns="28575" rIns="28575" bIns="28575" numCol="1" anchor="ctr">
              <a:noAutofit/>
            </a:bodyPr>
            <a:lstStyle>
              <a:lvl1pPr defTabSz="1467554">
                <a:defRPr sz="1700" b="1">
                  <a:solidFill>
                    <a:srgbClr val="FFFFFF"/>
                  </a:solidFill>
                  <a:latin typeface="Arial"/>
                  <a:ea typeface="Arial"/>
                  <a:cs typeface="Arial"/>
                  <a:sym typeface="Arial"/>
                </a:defRPr>
              </a:lvl1pPr>
            </a:lstStyle>
            <a:p>
              <a:r>
                <a:t>RESULTADOS</a:t>
              </a:r>
            </a:p>
          </p:txBody>
        </p:sp>
      </p:grpSp>
      <p:graphicFrame>
        <p:nvGraphicFramePr>
          <p:cNvPr id="188" name="Table"/>
          <p:cNvGraphicFramePr/>
          <p:nvPr/>
        </p:nvGraphicFramePr>
        <p:xfrm>
          <a:off x="6229001" y="5358731"/>
          <a:ext cx="3426107" cy="1890269"/>
        </p:xfrm>
        <a:graphic>
          <a:graphicData uri="http://schemas.openxmlformats.org/drawingml/2006/table">
            <a:tbl>
              <a:tblPr bandRow="1">
                <a:tableStyleId>{4C3C2611-4C71-4FC5-86AE-919BDF0F9419}</a:tableStyleId>
              </a:tblPr>
              <a:tblGrid>
                <a:gridCol w="2230198">
                  <a:extLst>
                    <a:ext uri="{9D8B030D-6E8A-4147-A177-3AD203B41FA5}">
                      <a16:colId xmlns:a16="http://schemas.microsoft.com/office/drawing/2014/main" val="20000"/>
                    </a:ext>
                  </a:extLst>
                </a:gridCol>
                <a:gridCol w="1195909">
                  <a:extLst>
                    <a:ext uri="{9D8B030D-6E8A-4147-A177-3AD203B41FA5}">
                      <a16:colId xmlns:a16="http://schemas.microsoft.com/office/drawing/2014/main" val="20001"/>
                    </a:ext>
                  </a:extLst>
                </a:gridCol>
              </a:tblGrid>
              <a:tr h="262586">
                <a:tc gridSpan="2">
                  <a:txBody>
                    <a:bodyPr/>
                    <a:lstStyle/>
                    <a:p>
                      <a:pPr defTabSz="457200">
                        <a:defRPr sz="1800"/>
                      </a:pPr>
                      <a:r>
                        <a:rPr sz="1100" b="1">
                          <a:uFill>
                            <a:solidFill>
                              <a:srgbClr val="000000"/>
                            </a:solidFill>
                          </a:uFill>
                          <a:latin typeface="Arial"/>
                          <a:ea typeface="Arial"/>
                          <a:cs typeface="Arial"/>
                          <a:sym typeface="Arial"/>
                        </a:rPr>
                        <a:t>Tabela 1</a:t>
                      </a:r>
                    </a:p>
                  </a:txBody>
                  <a:tcPr marL="50800" marR="50800" marT="50800" marB="50800" anchor="b" horzOverflow="overflow">
                    <a:lnL w="0">
                      <a:miter lim="400000"/>
                    </a:lnL>
                    <a:lnR w="0">
                      <a:miter lim="400000"/>
                    </a:lnR>
                    <a:lnT w="0">
                      <a:miter lim="400000"/>
                    </a:lnT>
                    <a:lnB w="25400">
                      <a:solidFill>
                        <a:srgbClr val="000000"/>
                      </a:solidFill>
                      <a:miter lim="400000"/>
                    </a:lnB>
                  </a:tcPr>
                </a:tc>
                <a:tc hMerge="1">
                  <a:txBody>
                    <a:bodyPr/>
                    <a:lstStyle/>
                    <a:p>
                      <a:endParaRPr lang="pt-BR"/>
                    </a:p>
                  </a:txBody>
                  <a:tcPr/>
                </a:tc>
                <a:extLst>
                  <a:ext uri="{0D108BD9-81ED-4DB2-BD59-A6C34878D82A}">
                    <a16:rowId xmlns:a16="http://schemas.microsoft.com/office/drawing/2014/main" val="10000"/>
                  </a:ext>
                </a:extLst>
              </a:tr>
              <a:tr h="274829">
                <a:tc>
                  <a:txBody>
                    <a:bodyPr/>
                    <a:lstStyle/>
                    <a:p>
                      <a:pPr defTabSz="457200">
                        <a:defRPr sz="1100" b="1">
                          <a:uFill>
                            <a:solidFill>
                              <a:srgbClr val="000000"/>
                            </a:solidFill>
                          </a:uFill>
                          <a:latin typeface="Arial"/>
                          <a:ea typeface="Arial"/>
                          <a:cs typeface="Arial"/>
                          <a:sym typeface="Arial"/>
                        </a:defRPr>
                      </a:pPr>
                      <a:r>
                        <a:t>COLETAS</a:t>
                      </a:r>
                    </a:p>
                  </a:txBody>
                  <a:tcPr marL="50800" marR="50800" marT="50800" marB="50800" anchor="b" horzOverflow="overflow">
                    <a:lnL w="0">
                      <a:miter lim="400000"/>
                    </a:lnL>
                    <a:lnR w="0">
                      <a:miter lim="400000"/>
                    </a:lnR>
                    <a:lnT w="25400">
                      <a:solidFill>
                        <a:srgbClr val="000000"/>
                      </a:solidFill>
                      <a:miter lim="400000"/>
                    </a:lnT>
                    <a:lnB w="25400">
                      <a:solidFill>
                        <a:srgbClr val="000000"/>
                      </a:solidFill>
                      <a:miter lim="400000"/>
                    </a:lnB>
                    <a:solidFill>
                      <a:srgbClr val="DDDDDD"/>
                    </a:solidFill>
                  </a:tcPr>
                </a:tc>
                <a:tc>
                  <a:txBody>
                    <a:bodyPr/>
                    <a:lstStyle/>
                    <a:p>
                      <a:pPr defTabSz="457200">
                        <a:defRPr sz="1100" b="1">
                          <a:uFill>
                            <a:solidFill>
                              <a:srgbClr val="000000"/>
                            </a:solidFill>
                          </a:uFill>
                          <a:latin typeface="Arial"/>
                          <a:ea typeface="Arial"/>
                          <a:cs typeface="Arial"/>
                          <a:sym typeface="Arial"/>
                        </a:defRPr>
                      </a:pPr>
                      <a:r>
                        <a:t>Pacientes (n, %)</a:t>
                      </a:r>
                    </a:p>
                  </a:txBody>
                  <a:tcPr marL="50800" marR="50800" marT="50800" marB="50800" anchor="b" horzOverflow="overflow">
                    <a:lnL w="0">
                      <a:miter lim="400000"/>
                    </a:lnL>
                    <a:lnR w="0">
                      <a:miter lim="400000"/>
                    </a:lnR>
                    <a:lnT w="25400">
                      <a:solidFill>
                        <a:srgbClr val="000000"/>
                      </a:solidFill>
                      <a:miter lim="400000"/>
                    </a:lnT>
                    <a:lnB w="25400">
                      <a:solidFill>
                        <a:srgbClr val="000000"/>
                      </a:solidFill>
                      <a:miter lim="400000"/>
                    </a:lnB>
                    <a:solidFill>
                      <a:srgbClr val="DDDDDD"/>
                    </a:solidFill>
                  </a:tcPr>
                </a:tc>
                <a:extLst>
                  <a:ext uri="{0D108BD9-81ED-4DB2-BD59-A6C34878D82A}">
                    <a16:rowId xmlns:a16="http://schemas.microsoft.com/office/drawing/2014/main" val="10001"/>
                  </a:ext>
                </a:extLst>
              </a:tr>
              <a:tr h="262586">
                <a:tc>
                  <a:txBody>
                    <a:bodyPr/>
                    <a:lstStyle/>
                    <a:p>
                      <a:pPr defTabSz="457200">
                        <a:defRPr sz="1100">
                          <a:uFill>
                            <a:solidFill>
                              <a:srgbClr val="000000"/>
                            </a:solidFill>
                          </a:uFill>
                          <a:latin typeface="Arial"/>
                          <a:ea typeface="Arial"/>
                          <a:cs typeface="Arial"/>
                          <a:sym typeface="Arial"/>
                        </a:defRPr>
                      </a:pPr>
                      <a:r>
                        <a:t>&lt;3</a:t>
                      </a:r>
                    </a:p>
                  </a:txBody>
                  <a:tcPr marL="50800" marR="50800" marT="50800" marB="50800" anchor="b" horzOverflow="overflow">
                    <a:lnL w="0">
                      <a:miter lim="400000"/>
                    </a:lnL>
                    <a:lnR w="0">
                      <a:miter lim="400000"/>
                    </a:lnR>
                    <a:lnT w="25400">
                      <a:solidFill>
                        <a:srgbClr val="000000"/>
                      </a:solidFill>
                      <a:miter lim="400000"/>
                    </a:lnT>
                    <a:lnB w="0">
                      <a:miter lim="400000"/>
                    </a:lnB>
                  </a:tcPr>
                </a:tc>
                <a:tc>
                  <a:txBody>
                    <a:bodyPr/>
                    <a:lstStyle/>
                    <a:p>
                      <a:pPr defTabSz="457200">
                        <a:defRPr sz="1100">
                          <a:uFill>
                            <a:solidFill>
                              <a:srgbClr val="000000"/>
                            </a:solidFill>
                          </a:uFill>
                          <a:latin typeface="Arial"/>
                          <a:ea typeface="Arial"/>
                          <a:cs typeface="Arial"/>
                          <a:sym typeface="Arial"/>
                        </a:defRPr>
                      </a:pPr>
                      <a:r>
                        <a:t>14 (11,5)</a:t>
                      </a:r>
                    </a:p>
                  </a:txBody>
                  <a:tcPr marL="50800" marR="50800" marT="50800" marB="50800" anchor="b" horzOverflow="overflow">
                    <a:lnL w="0">
                      <a:miter lim="400000"/>
                    </a:lnL>
                    <a:lnR w="0">
                      <a:miter lim="400000"/>
                    </a:lnR>
                    <a:lnT w="25400">
                      <a:solidFill>
                        <a:srgbClr val="000000"/>
                      </a:solidFill>
                      <a:miter lim="400000"/>
                    </a:lnT>
                    <a:lnB w="0">
                      <a:miter lim="400000"/>
                    </a:lnB>
                  </a:tcPr>
                </a:tc>
                <a:extLst>
                  <a:ext uri="{0D108BD9-81ED-4DB2-BD59-A6C34878D82A}">
                    <a16:rowId xmlns:a16="http://schemas.microsoft.com/office/drawing/2014/main" val="10002"/>
                  </a:ext>
                </a:extLst>
              </a:tr>
              <a:tr h="256304">
                <a:tc>
                  <a:txBody>
                    <a:bodyPr/>
                    <a:lstStyle/>
                    <a:p>
                      <a:pPr defTabSz="457200">
                        <a:defRPr sz="1100">
                          <a:uFill>
                            <a:solidFill>
                              <a:srgbClr val="000000"/>
                            </a:solidFill>
                          </a:uFill>
                          <a:latin typeface="Arial"/>
                          <a:ea typeface="Arial"/>
                          <a:cs typeface="Arial"/>
                          <a:sym typeface="Arial"/>
                        </a:defRPr>
                      </a:pPr>
                      <a:r>
                        <a:t>&gt;=3</a:t>
                      </a:r>
                    </a:p>
                  </a:txBody>
                  <a:tcPr marL="50800" marR="50800" marT="50800" marB="50800" anchor="b" horzOverflow="overflow">
                    <a:lnL w="0">
                      <a:miter lim="400000"/>
                    </a:lnL>
                    <a:lnR w="0">
                      <a:miter lim="400000"/>
                    </a:lnR>
                    <a:lnT w="0">
                      <a:miter lim="400000"/>
                    </a:lnT>
                    <a:lnB w="0">
                      <a:miter lim="400000"/>
                    </a:lnB>
                    <a:noFill/>
                  </a:tcPr>
                </a:tc>
                <a:tc>
                  <a:txBody>
                    <a:bodyPr/>
                    <a:lstStyle/>
                    <a:p>
                      <a:pPr defTabSz="457200">
                        <a:defRPr sz="1100">
                          <a:uFill>
                            <a:solidFill>
                              <a:srgbClr val="000000"/>
                            </a:solidFill>
                          </a:uFill>
                          <a:latin typeface="Arial"/>
                          <a:ea typeface="Arial"/>
                          <a:cs typeface="Arial"/>
                          <a:sym typeface="Arial"/>
                        </a:defRPr>
                      </a:pPr>
                      <a:r>
                        <a:t>89 (73,5)</a:t>
                      </a:r>
                    </a:p>
                  </a:txBody>
                  <a:tcPr marL="50800" marR="50800" marT="50800" marB="50800" anchor="b" horzOverflow="overflow">
                    <a:lnL w="0">
                      <a:miter lim="400000"/>
                    </a:lnL>
                    <a:lnR w="0">
                      <a:miter lim="400000"/>
                    </a:lnR>
                    <a:lnT w="0">
                      <a:miter lim="400000"/>
                    </a:lnT>
                    <a:lnB w="0">
                      <a:miter lim="400000"/>
                    </a:lnB>
                    <a:noFill/>
                  </a:tcPr>
                </a:tc>
                <a:extLst>
                  <a:ext uri="{0D108BD9-81ED-4DB2-BD59-A6C34878D82A}">
                    <a16:rowId xmlns:a16="http://schemas.microsoft.com/office/drawing/2014/main" val="10003"/>
                  </a:ext>
                </a:extLst>
              </a:tr>
              <a:tr h="256304">
                <a:tc>
                  <a:txBody>
                    <a:bodyPr/>
                    <a:lstStyle/>
                    <a:p>
                      <a:pPr defTabSz="457200">
                        <a:defRPr sz="1100">
                          <a:uFill>
                            <a:solidFill>
                              <a:srgbClr val="000000"/>
                            </a:solidFill>
                          </a:uFill>
                          <a:latin typeface="Arial"/>
                          <a:ea typeface="Arial"/>
                          <a:cs typeface="Arial"/>
                          <a:sym typeface="Arial"/>
                        </a:defRPr>
                      </a:pPr>
                      <a:r>
                        <a:t>Não coletou</a:t>
                      </a:r>
                    </a:p>
                  </a:txBody>
                  <a:tcPr marL="50800" marR="50800" marT="50800" marB="50800" anchor="b" horzOverflow="overflow">
                    <a:lnL w="0">
                      <a:miter lim="400000"/>
                    </a:lnL>
                    <a:lnR w="0">
                      <a:miter lim="400000"/>
                    </a:lnR>
                    <a:lnT w="0">
                      <a:miter lim="400000"/>
                    </a:lnT>
                    <a:lnB w="0">
                      <a:miter lim="400000"/>
                    </a:lnB>
                  </a:tcPr>
                </a:tc>
                <a:tc>
                  <a:txBody>
                    <a:bodyPr/>
                    <a:lstStyle/>
                    <a:p>
                      <a:pPr defTabSz="457200">
                        <a:defRPr sz="1100">
                          <a:uFill>
                            <a:solidFill>
                              <a:srgbClr val="000000"/>
                            </a:solidFill>
                          </a:uFill>
                          <a:latin typeface="Arial"/>
                          <a:ea typeface="Arial"/>
                          <a:cs typeface="Arial"/>
                          <a:sym typeface="Arial"/>
                        </a:defRPr>
                      </a:pPr>
                      <a:r>
                        <a:t>16 (13,3)</a:t>
                      </a:r>
                    </a:p>
                  </a:txBody>
                  <a:tcPr marL="50800" marR="50800" marT="50800" marB="50800" anchor="b" horzOverflow="overflow">
                    <a:lnL w="0">
                      <a:miter lim="400000"/>
                    </a:lnL>
                    <a:lnR w="0">
                      <a:miter lim="400000"/>
                    </a:lnR>
                    <a:lnT w="0">
                      <a:miter lim="400000"/>
                    </a:lnT>
                    <a:lnB w="0">
                      <a:miter lim="400000"/>
                    </a:lnB>
                  </a:tcPr>
                </a:tc>
                <a:extLst>
                  <a:ext uri="{0D108BD9-81ED-4DB2-BD59-A6C34878D82A}">
                    <a16:rowId xmlns:a16="http://schemas.microsoft.com/office/drawing/2014/main" val="10004"/>
                  </a:ext>
                </a:extLst>
              </a:tr>
              <a:tr h="256304">
                <a:tc>
                  <a:txBody>
                    <a:bodyPr/>
                    <a:lstStyle/>
                    <a:p>
                      <a:pPr defTabSz="457200">
                        <a:defRPr sz="1100">
                          <a:uFill>
                            <a:solidFill>
                              <a:srgbClr val="000000"/>
                            </a:solidFill>
                          </a:uFill>
                          <a:latin typeface="Arial"/>
                          <a:ea typeface="Arial"/>
                          <a:cs typeface="Arial"/>
                          <a:sym typeface="Arial"/>
                        </a:defRPr>
                      </a:pPr>
                      <a:r>
                        <a:t>Cada olho um tipo </a:t>
                      </a:r>
                    </a:p>
                  </a:txBody>
                  <a:tcPr marL="50800" marR="50800" marT="50800" marB="50800" anchor="b" horzOverflow="overflow">
                    <a:lnL w="0">
                      <a:miter lim="400000"/>
                    </a:lnL>
                    <a:lnR w="0">
                      <a:miter lim="400000"/>
                    </a:lnR>
                    <a:lnT w="0">
                      <a:miter lim="400000"/>
                    </a:lnT>
                    <a:lnB w="6350">
                      <a:solidFill>
                        <a:srgbClr val="000000"/>
                      </a:solidFill>
                      <a:miter lim="400000"/>
                    </a:lnB>
                    <a:noFill/>
                  </a:tcPr>
                </a:tc>
                <a:tc>
                  <a:txBody>
                    <a:bodyPr/>
                    <a:lstStyle/>
                    <a:p>
                      <a:pPr defTabSz="457200">
                        <a:defRPr sz="1100">
                          <a:uFill>
                            <a:solidFill>
                              <a:srgbClr val="000000"/>
                            </a:solidFill>
                          </a:uFill>
                          <a:latin typeface="Arial"/>
                          <a:ea typeface="Arial"/>
                          <a:cs typeface="Arial"/>
                          <a:sym typeface="Arial"/>
                        </a:defRPr>
                      </a:pPr>
                      <a:r>
                        <a:t>2 (1,7)</a:t>
                      </a:r>
                    </a:p>
                  </a:txBody>
                  <a:tcPr marL="50800" marR="50800" marT="50800" marB="50800" anchor="b" horzOverflow="overflow">
                    <a:lnL w="0">
                      <a:miter lim="400000"/>
                    </a:lnL>
                    <a:lnR w="0">
                      <a:miter lim="400000"/>
                    </a:lnR>
                    <a:lnT w="0">
                      <a:miter lim="400000"/>
                    </a:lnT>
                    <a:lnB w="6350">
                      <a:solidFill>
                        <a:srgbClr val="000000"/>
                      </a:solidFill>
                      <a:miter lim="400000"/>
                    </a:lnB>
                    <a:noFill/>
                  </a:tcPr>
                </a:tc>
                <a:extLst>
                  <a:ext uri="{0D108BD9-81ED-4DB2-BD59-A6C34878D82A}">
                    <a16:rowId xmlns:a16="http://schemas.microsoft.com/office/drawing/2014/main" val="10005"/>
                  </a:ext>
                </a:extLst>
              </a:tr>
              <a:tr h="262586">
                <a:tc>
                  <a:txBody>
                    <a:bodyPr/>
                    <a:lstStyle/>
                    <a:p>
                      <a:pPr defTabSz="457200">
                        <a:defRPr sz="1100" b="1">
                          <a:uFill>
                            <a:solidFill>
                              <a:srgbClr val="000000"/>
                            </a:solidFill>
                          </a:uFill>
                          <a:latin typeface="Arial"/>
                          <a:ea typeface="Arial"/>
                          <a:cs typeface="Arial"/>
                          <a:sym typeface="Arial"/>
                        </a:defRPr>
                      </a:pPr>
                      <a:r>
                        <a:t>TOTAL</a:t>
                      </a:r>
                    </a:p>
                  </a:txBody>
                  <a:tcPr marL="50800" marR="50800" marT="50800" marB="50800" anchor="b" horzOverflow="overflow">
                    <a:lnL w="0">
                      <a:miter lim="400000"/>
                    </a:lnL>
                    <a:lnR w="0">
                      <a:miter lim="400000"/>
                    </a:lnR>
                    <a:lnT w="6350">
                      <a:solidFill>
                        <a:srgbClr val="000000"/>
                      </a:solidFill>
                      <a:miter lim="400000"/>
                    </a:lnT>
                    <a:lnB w="6350">
                      <a:solidFill>
                        <a:srgbClr val="000000"/>
                      </a:solidFill>
                      <a:miter lim="400000"/>
                    </a:lnB>
                  </a:tcPr>
                </a:tc>
                <a:tc>
                  <a:txBody>
                    <a:bodyPr/>
                    <a:lstStyle/>
                    <a:p>
                      <a:pPr defTabSz="457200">
                        <a:defRPr sz="1100" b="1">
                          <a:uFill>
                            <a:solidFill>
                              <a:srgbClr val="000000"/>
                            </a:solidFill>
                          </a:uFill>
                          <a:latin typeface="Arial"/>
                          <a:ea typeface="Arial"/>
                          <a:cs typeface="Arial"/>
                          <a:sym typeface="Arial"/>
                        </a:defRPr>
                      </a:pPr>
                      <a:r>
                        <a:t>121 (100)</a:t>
                      </a:r>
                    </a:p>
                  </a:txBody>
                  <a:tcPr marL="50800" marR="50800" marT="50800" marB="50800" anchor="b" horzOverflow="overflow">
                    <a:lnL w="0">
                      <a:miter lim="400000"/>
                    </a:lnL>
                    <a:lnR w="0">
                      <a:miter lim="400000"/>
                    </a:lnR>
                    <a:lnT w="6350">
                      <a:solidFill>
                        <a:srgbClr val="000000"/>
                      </a:solidFill>
                      <a:miter lim="400000"/>
                    </a:lnT>
                    <a:lnB w="6350">
                      <a:solidFill>
                        <a:srgbClr val="000000"/>
                      </a:solidFill>
                      <a:miter lim="400000"/>
                    </a:lnB>
                  </a:tcPr>
                </a:tc>
                <a:extLst>
                  <a:ext uri="{0D108BD9-81ED-4DB2-BD59-A6C34878D82A}">
                    <a16:rowId xmlns:a16="http://schemas.microsoft.com/office/drawing/2014/main" val="10006"/>
                  </a:ext>
                </a:extLst>
              </a:tr>
            </a:tbl>
          </a:graphicData>
        </a:graphic>
      </p:graphicFrame>
      <p:graphicFrame>
        <p:nvGraphicFramePr>
          <p:cNvPr id="189" name="Table"/>
          <p:cNvGraphicFramePr/>
          <p:nvPr/>
        </p:nvGraphicFramePr>
        <p:xfrm>
          <a:off x="10591904" y="5224669"/>
          <a:ext cx="2970108" cy="2159509"/>
        </p:xfrm>
        <a:graphic>
          <a:graphicData uri="http://schemas.openxmlformats.org/drawingml/2006/table">
            <a:tbl>
              <a:tblPr bandRow="1">
                <a:tableStyleId>{4C3C2611-4C71-4FC5-86AE-919BDF0F9419}</a:tableStyleId>
              </a:tblPr>
              <a:tblGrid>
                <a:gridCol w="1933400">
                  <a:extLst>
                    <a:ext uri="{9D8B030D-6E8A-4147-A177-3AD203B41FA5}">
                      <a16:colId xmlns:a16="http://schemas.microsoft.com/office/drawing/2014/main" val="20000"/>
                    </a:ext>
                  </a:extLst>
                </a:gridCol>
                <a:gridCol w="1036708">
                  <a:extLst>
                    <a:ext uri="{9D8B030D-6E8A-4147-A177-3AD203B41FA5}">
                      <a16:colId xmlns:a16="http://schemas.microsoft.com/office/drawing/2014/main" val="20001"/>
                    </a:ext>
                  </a:extLst>
                </a:gridCol>
              </a:tblGrid>
              <a:tr h="264766">
                <a:tc gridSpan="2">
                  <a:txBody>
                    <a:bodyPr/>
                    <a:lstStyle/>
                    <a:p>
                      <a:pPr defTabSz="457200">
                        <a:defRPr sz="1800"/>
                      </a:pPr>
                      <a:r>
                        <a:rPr sz="1100" b="1">
                          <a:uFill>
                            <a:solidFill>
                              <a:srgbClr val="000000"/>
                            </a:solidFill>
                          </a:uFill>
                          <a:latin typeface="Arial"/>
                          <a:ea typeface="Arial"/>
                          <a:cs typeface="Arial"/>
                          <a:sym typeface="Arial"/>
                        </a:rPr>
                        <a:t>Tabela 2</a:t>
                      </a:r>
                    </a:p>
                  </a:txBody>
                  <a:tcPr marL="50800" marR="50800" marT="50800" marB="50800" anchor="b" horzOverflow="overflow">
                    <a:lnL w="0">
                      <a:miter lim="400000"/>
                    </a:lnL>
                    <a:lnR w="0">
                      <a:miter lim="400000"/>
                    </a:lnR>
                    <a:lnT w="0">
                      <a:miter lim="400000"/>
                    </a:lnT>
                    <a:lnB w="25400">
                      <a:solidFill>
                        <a:srgbClr val="000000"/>
                      </a:solidFill>
                      <a:miter lim="400000"/>
                    </a:lnB>
                  </a:tcPr>
                </a:tc>
                <a:tc hMerge="1">
                  <a:txBody>
                    <a:bodyPr/>
                    <a:lstStyle/>
                    <a:p>
                      <a:endParaRPr lang="pt-BR"/>
                    </a:p>
                  </a:txBody>
                  <a:tcPr/>
                </a:tc>
                <a:extLst>
                  <a:ext uri="{0D108BD9-81ED-4DB2-BD59-A6C34878D82A}">
                    <a16:rowId xmlns:a16="http://schemas.microsoft.com/office/drawing/2014/main" val="10000"/>
                  </a:ext>
                </a:extLst>
              </a:tr>
              <a:tr h="274829">
                <a:tc>
                  <a:txBody>
                    <a:bodyPr/>
                    <a:lstStyle/>
                    <a:p>
                      <a:pPr defTabSz="457200">
                        <a:defRPr sz="1100" b="1">
                          <a:uFill>
                            <a:solidFill>
                              <a:srgbClr val="000000"/>
                            </a:solidFill>
                          </a:uFill>
                          <a:latin typeface="Arial"/>
                          <a:ea typeface="Arial"/>
                          <a:cs typeface="Arial"/>
                          <a:sym typeface="Arial"/>
                        </a:defRPr>
                      </a:pPr>
                      <a:r>
                        <a:t>COLETAS ANTIBIOGRAMA</a:t>
                      </a:r>
                    </a:p>
                  </a:txBody>
                  <a:tcPr marL="50800" marR="50800" marT="50800" marB="50800" anchor="b" horzOverflow="overflow">
                    <a:lnL w="0">
                      <a:miter lim="400000"/>
                    </a:lnL>
                    <a:lnR w="0">
                      <a:miter lim="400000"/>
                    </a:lnR>
                    <a:lnT w="25400">
                      <a:solidFill>
                        <a:srgbClr val="000000"/>
                      </a:solidFill>
                      <a:miter lim="400000"/>
                    </a:lnT>
                    <a:lnB w="25400">
                      <a:solidFill>
                        <a:srgbClr val="000000"/>
                      </a:solidFill>
                      <a:miter lim="400000"/>
                    </a:lnB>
                    <a:solidFill>
                      <a:srgbClr val="DDDDDD"/>
                    </a:solidFill>
                  </a:tcPr>
                </a:tc>
                <a:tc>
                  <a:txBody>
                    <a:bodyPr/>
                    <a:lstStyle/>
                    <a:p>
                      <a:pPr defTabSz="457200">
                        <a:defRPr sz="1100" b="1">
                          <a:uFill>
                            <a:solidFill>
                              <a:srgbClr val="000000"/>
                            </a:solidFill>
                          </a:uFill>
                          <a:latin typeface="Arial"/>
                          <a:ea typeface="Arial"/>
                          <a:cs typeface="Arial"/>
                          <a:sym typeface="Arial"/>
                        </a:defRPr>
                      </a:pPr>
                      <a:r>
                        <a:t>Olhos (n, %)</a:t>
                      </a:r>
                    </a:p>
                  </a:txBody>
                  <a:tcPr marL="50800" marR="50800" marT="50800" marB="50800" anchor="b" horzOverflow="overflow">
                    <a:lnL w="0">
                      <a:miter lim="400000"/>
                    </a:lnL>
                    <a:lnR w="0">
                      <a:miter lim="400000"/>
                    </a:lnR>
                    <a:lnT w="25400">
                      <a:solidFill>
                        <a:srgbClr val="000000"/>
                      </a:solidFill>
                      <a:miter lim="400000"/>
                    </a:lnT>
                    <a:lnB w="25400">
                      <a:solidFill>
                        <a:srgbClr val="000000"/>
                      </a:solidFill>
                      <a:miter lim="400000"/>
                    </a:lnB>
                    <a:solidFill>
                      <a:srgbClr val="DDDDDD"/>
                    </a:solidFill>
                  </a:tcPr>
                </a:tc>
                <a:extLst>
                  <a:ext uri="{0D108BD9-81ED-4DB2-BD59-A6C34878D82A}">
                    <a16:rowId xmlns:a16="http://schemas.microsoft.com/office/drawing/2014/main" val="10001"/>
                  </a:ext>
                </a:extLst>
              </a:tr>
              <a:tr h="264766">
                <a:tc>
                  <a:txBody>
                    <a:bodyPr/>
                    <a:lstStyle/>
                    <a:p>
                      <a:pPr defTabSz="457200">
                        <a:defRPr sz="1100">
                          <a:uFill>
                            <a:solidFill>
                              <a:srgbClr val="000000"/>
                            </a:solidFill>
                          </a:uFill>
                          <a:latin typeface="Arial"/>
                          <a:ea typeface="Arial"/>
                          <a:cs typeface="Arial"/>
                          <a:sym typeface="Arial"/>
                        </a:defRPr>
                      </a:pPr>
                      <a:r>
                        <a:t>Positivas para resistência</a:t>
                      </a:r>
                    </a:p>
                  </a:txBody>
                  <a:tcPr marL="50800" marR="50800" marT="50800" marB="50800" anchor="b" horzOverflow="overflow">
                    <a:lnL w="0">
                      <a:miter lim="400000"/>
                    </a:lnL>
                    <a:lnR w="0">
                      <a:miter lim="400000"/>
                    </a:lnR>
                    <a:lnT w="25400">
                      <a:solidFill>
                        <a:srgbClr val="000000"/>
                      </a:solidFill>
                      <a:miter lim="400000"/>
                    </a:lnT>
                    <a:lnB w="0">
                      <a:miter lim="400000"/>
                    </a:lnB>
                  </a:tcPr>
                </a:tc>
                <a:tc>
                  <a:txBody>
                    <a:bodyPr/>
                    <a:lstStyle/>
                    <a:p>
                      <a:pPr defTabSz="457200">
                        <a:defRPr sz="1100">
                          <a:uFill>
                            <a:solidFill>
                              <a:srgbClr val="000000"/>
                            </a:solidFill>
                          </a:uFill>
                          <a:latin typeface="Arial"/>
                          <a:ea typeface="Arial"/>
                          <a:cs typeface="Arial"/>
                          <a:sym typeface="Arial"/>
                        </a:defRPr>
                      </a:pPr>
                      <a:r>
                        <a:t>130 (85,5)</a:t>
                      </a:r>
                    </a:p>
                  </a:txBody>
                  <a:tcPr marL="50800" marR="50800" marT="50800" marB="50800" anchor="b" horzOverflow="overflow">
                    <a:lnL w="0">
                      <a:miter lim="400000"/>
                    </a:lnL>
                    <a:lnR w="0">
                      <a:miter lim="400000"/>
                    </a:lnR>
                    <a:lnT w="25400">
                      <a:solidFill>
                        <a:srgbClr val="000000"/>
                      </a:solidFill>
                      <a:miter lim="400000"/>
                    </a:lnT>
                    <a:lnB w="0">
                      <a:miter lim="400000"/>
                    </a:lnB>
                  </a:tcPr>
                </a:tc>
                <a:extLst>
                  <a:ext uri="{0D108BD9-81ED-4DB2-BD59-A6C34878D82A}">
                    <a16:rowId xmlns:a16="http://schemas.microsoft.com/office/drawing/2014/main" val="10002"/>
                  </a:ext>
                </a:extLst>
              </a:tr>
              <a:tr h="258417">
                <a:tc>
                  <a:txBody>
                    <a:bodyPr/>
                    <a:lstStyle/>
                    <a:p>
                      <a:pPr defTabSz="457200">
                        <a:defRPr sz="1100">
                          <a:uFill>
                            <a:solidFill>
                              <a:srgbClr val="000000"/>
                            </a:solidFill>
                          </a:uFill>
                          <a:latin typeface="Arial"/>
                          <a:ea typeface="Arial"/>
                          <a:cs typeface="Arial"/>
                          <a:sym typeface="Arial"/>
                        </a:defRPr>
                      </a:pPr>
                      <a:r>
                        <a:t>Negativas para resistência</a:t>
                      </a:r>
                    </a:p>
                  </a:txBody>
                  <a:tcPr marL="50800" marR="50800" marT="50800" marB="50800" anchor="b" horzOverflow="overflow">
                    <a:lnL w="0">
                      <a:miter lim="400000"/>
                    </a:lnL>
                    <a:lnR w="0">
                      <a:miter lim="400000"/>
                    </a:lnR>
                    <a:lnT w="0">
                      <a:miter lim="400000"/>
                    </a:lnT>
                    <a:lnB w="0">
                      <a:miter lim="400000"/>
                    </a:lnB>
                    <a:noFill/>
                  </a:tcPr>
                </a:tc>
                <a:tc>
                  <a:txBody>
                    <a:bodyPr/>
                    <a:lstStyle/>
                    <a:p>
                      <a:pPr defTabSz="457200">
                        <a:defRPr sz="1100">
                          <a:uFill>
                            <a:solidFill>
                              <a:srgbClr val="000000"/>
                            </a:solidFill>
                          </a:uFill>
                          <a:latin typeface="Arial"/>
                          <a:ea typeface="Arial"/>
                          <a:cs typeface="Arial"/>
                          <a:sym typeface="Arial"/>
                        </a:defRPr>
                      </a:pPr>
                      <a:r>
                        <a:t>12 (7,9)</a:t>
                      </a:r>
                    </a:p>
                  </a:txBody>
                  <a:tcPr marL="50800" marR="50800" marT="50800" marB="50800" anchor="b" horzOverflow="overflow">
                    <a:lnL w="0">
                      <a:miter lim="400000"/>
                    </a:lnL>
                    <a:lnR w="0">
                      <a:miter lim="400000"/>
                    </a:lnR>
                    <a:lnT w="0">
                      <a:miter lim="400000"/>
                    </a:lnT>
                    <a:lnB w="0">
                      <a:miter lim="400000"/>
                    </a:lnB>
                    <a:noFill/>
                  </a:tcPr>
                </a:tc>
                <a:extLst>
                  <a:ext uri="{0D108BD9-81ED-4DB2-BD59-A6C34878D82A}">
                    <a16:rowId xmlns:a16="http://schemas.microsoft.com/office/drawing/2014/main" val="10003"/>
                  </a:ext>
                </a:extLst>
              </a:tr>
              <a:tr h="258417">
                <a:tc>
                  <a:txBody>
                    <a:bodyPr/>
                    <a:lstStyle/>
                    <a:p>
                      <a:pPr defTabSz="457200">
                        <a:defRPr sz="1100">
                          <a:uFill>
                            <a:solidFill>
                              <a:srgbClr val="000000"/>
                            </a:solidFill>
                          </a:uFill>
                          <a:latin typeface="Arial"/>
                          <a:ea typeface="Arial"/>
                          <a:cs typeface="Arial"/>
                          <a:sym typeface="Arial"/>
                        </a:defRPr>
                      </a:pPr>
                      <a:r>
                        <a:t>Positivas para sensibilidade</a:t>
                      </a:r>
                    </a:p>
                  </a:txBody>
                  <a:tcPr marL="50800" marR="50800" marT="50800" marB="50800" anchor="b" horzOverflow="overflow">
                    <a:lnL w="0">
                      <a:miter lim="400000"/>
                    </a:lnL>
                    <a:lnR w="0">
                      <a:miter lim="400000"/>
                    </a:lnR>
                    <a:lnT w="0">
                      <a:miter lim="400000"/>
                    </a:lnT>
                    <a:lnB w="0">
                      <a:miter lim="400000"/>
                    </a:lnB>
                  </a:tcPr>
                </a:tc>
                <a:tc>
                  <a:txBody>
                    <a:bodyPr/>
                    <a:lstStyle/>
                    <a:p>
                      <a:pPr defTabSz="457200">
                        <a:defRPr sz="1100">
                          <a:uFill>
                            <a:solidFill>
                              <a:srgbClr val="000000"/>
                            </a:solidFill>
                          </a:uFill>
                          <a:latin typeface="Arial"/>
                          <a:ea typeface="Arial"/>
                          <a:cs typeface="Arial"/>
                          <a:sym typeface="Arial"/>
                        </a:defRPr>
                      </a:pPr>
                      <a:r>
                        <a:t>6 (3,9)</a:t>
                      </a:r>
                    </a:p>
                  </a:txBody>
                  <a:tcPr marL="50800" marR="50800" marT="50800" marB="50800" anchor="b" horzOverflow="overflow">
                    <a:lnL w="0">
                      <a:miter lim="400000"/>
                    </a:lnL>
                    <a:lnR w="0">
                      <a:miter lim="400000"/>
                    </a:lnR>
                    <a:lnT w="0">
                      <a:miter lim="400000"/>
                    </a:lnT>
                    <a:lnB w="0">
                      <a:miter lim="400000"/>
                    </a:lnB>
                  </a:tcPr>
                </a:tc>
                <a:extLst>
                  <a:ext uri="{0D108BD9-81ED-4DB2-BD59-A6C34878D82A}">
                    <a16:rowId xmlns:a16="http://schemas.microsoft.com/office/drawing/2014/main" val="10004"/>
                  </a:ext>
                </a:extLst>
              </a:tr>
              <a:tr h="258417">
                <a:tc>
                  <a:txBody>
                    <a:bodyPr/>
                    <a:lstStyle/>
                    <a:p>
                      <a:pPr defTabSz="457200">
                        <a:defRPr sz="1100">
                          <a:uFill>
                            <a:solidFill>
                              <a:srgbClr val="000000"/>
                            </a:solidFill>
                          </a:uFill>
                          <a:latin typeface="Arial"/>
                          <a:ea typeface="Arial"/>
                          <a:cs typeface="Arial"/>
                          <a:sym typeface="Arial"/>
                        </a:defRPr>
                      </a:pPr>
                      <a:r>
                        <a:t>Não coletou</a:t>
                      </a:r>
                    </a:p>
                  </a:txBody>
                  <a:tcPr marL="50800" marR="50800" marT="50800" marB="50800" anchor="b" horzOverflow="overflow">
                    <a:lnL w="0">
                      <a:miter lim="400000"/>
                    </a:lnL>
                    <a:lnR w="0">
                      <a:miter lim="400000"/>
                    </a:lnR>
                    <a:lnT w="0">
                      <a:miter lim="400000"/>
                    </a:lnT>
                    <a:lnB w="0">
                      <a:miter lim="400000"/>
                    </a:lnB>
                    <a:noFill/>
                  </a:tcPr>
                </a:tc>
                <a:tc>
                  <a:txBody>
                    <a:bodyPr/>
                    <a:lstStyle/>
                    <a:p>
                      <a:pPr defTabSz="457200">
                        <a:defRPr sz="1100">
                          <a:uFill>
                            <a:solidFill>
                              <a:srgbClr val="000000"/>
                            </a:solidFill>
                          </a:uFill>
                          <a:latin typeface="Arial"/>
                          <a:ea typeface="Arial"/>
                          <a:cs typeface="Arial"/>
                          <a:sym typeface="Arial"/>
                        </a:defRPr>
                      </a:pPr>
                      <a:r>
                        <a:t>1 (0,6)</a:t>
                      </a:r>
                    </a:p>
                  </a:txBody>
                  <a:tcPr marL="50800" marR="50800" marT="50800" marB="50800" anchor="b" horzOverflow="overflow">
                    <a:lnL w="0">
                      <a:miter lim="400000"/>
                    </a:lnL>
                    <a:lnR w="0">
                      <a:miter lim="400000"/>
                    </a:lnR>
                    <a:lnT w="0">
                      <a:miter lim="400000"/>
                    </a:lnT>
                    <a:lnB w="0">
                      <a:miter lim="400000"/>
                    </a:lnB>
                    <a:noFill/>
                  </a:tcPr>
                </a:tc>
                <a:extLst>
                  <a:ext uri="{0D108BD9-81ED-4DB2-BD59-A6C34878D82A}">
                    <a16:rowId xmlns:a16="http://schemas.microsoft.com/office/drawing/2014/main" val="10005"/>
                  </a:ext>
                </a:extLst>
              </a:tr>
              <a:tr h="258417">
                <a:tc>
                  <a:txBody>
                    <a:bodyPr/>
                    <a:lstStyle/>
                    <a:p>
                      <a:pPr defTabSz="457200">
                        <a:defRPr sz="1100">
                          <a:uFill>
                            <a:solidFill>
                              <a:srgbClr val="000000"/>
                            </a:solidFill>
                          </a:uFill>
                          <a:latin typeface="Arial"/>
                          <a:ea typeface="Arial"/>
                          <a:cs typeface="Arial"/>
                          <a:sym typeface="Arial"/>
                        </a:defRPr>
                      </a:pPr>
                      <a:r>
                        <a:t>Sem resultado</a:t>
                      </a:r>
                    </a:p>
                  </a:txBody>
                  <a:tcPr marL="50800" marR="50800" marT="50800" marB="50800" anchor="b" horzOverflow="overflow">
                    <a:lnL w="0">
                      <a:miter lim="400000"/>
                    </a:lnL>
                    <a:lnR w="0">
                      <a:miter lim="400000"/>
                    </a:lnR>
                    <a:lnT w="0">
                      <a:miter lim="400000"/>
                    </a:lnT>
                    <a:lnB w="6350">
                      <a:solidFill>
                        <a:srgbClr val="000000"/>
                      </a:solidFill>
                      <a:miter lim="400000"/>
                    </a:lnB>
                  </a:tcPr>
                </a:tc>
                <a:tc>
                  <a:txBody>
                    <a:bodyPr/>
                    <a:lstStyle/>
                    <a:p>
                      <a:pPr defTabSz="457200">
                        <a:defRPr sz="1100">
                          <a:uFill>
                            <a:solidFill>
                              <a:srgbClr val="000000"/>
                            </a:solidFill>
                          </a:uFill>
                          <a:latin typeface="Arial"/>
                          <a:ea typeface="Arial"/>
                          <a:cs typeface="Arial"/>
                          <a:sym typeface="Arial"/>
                        </a:defRPr>
                      </a:pPr>
                      <a:r>
                        <a:t>3 (1,9)</a:t>
                      </a:r>
                    </a:p>
                  </a:txBody>
                  <a:tcPr marL="50800" marR="50800" marT="50800" marB="50800" anchor="b" horzOverflow="overflow">
                    <a:lnL w="0">
                      <a:miter lim="400000"/>
                    </a:lnL>
                    <a:lnR w="0">
                      <a:miter lim="400000"/>
                    </a:lnR>
                    <a:lnT w="0">
                      <a:miter lim="400000"/>
                    </a:lnT>
                    <a:lnB w="6350">
                      <a:solidFill>
                        <a:srgbClr val="000000"/>
                      </a:solidFill>
                      <a:miter lim="400000"/>
                    </a:lnB>
                  </a:tcPr>
                </a:tc>
                <a:extLst>
                  <a:ext uri="{0D108BD9-81ED-4DB2-BD59-A6C34878D82A}">
                    <a16:rowId xmlns:a16="http://schemas.microsoft.com/office/drawing/2014/main" val="10006"/>
                  </a:ext>
                </a:extLst>
              </a:tr>
              <a:tr h="258417">
                <a:tc>
                  <a:txBody>
                    <a:bodyPr/>
                    <a:lstStyle/>
                    <a:p>
                      <a:pPr defTabSz="457200">
                        <a:defRPr sz="1100" b="1">
                          <a:uFill>
                            <a:solidFill>
                              <a:srgbClr val="000000"/>
                            </a:solidFill>
                          </a:uFill>
                          <a:latin typeface="Arial"/>
                          <a:ea typeface="Arial"/>
                          <a:cs typeface="Arial"/>
                          <a:sym typeface="Arial"/>
                        </a:defRPr>
                      </a:pPr>
                      <a:r>
                        <a:t>TOTAL</a:t>
                      </a:r>
                    </a:p>
                  </a:txBody>
                  <a:tcPr marL="50800" marR="50800" marT="50800" marB="50800" anchor="b" horzOverflow="overflow">
                    <a:lnL w="0">
                      <a:miter lim="400000"/>
                    </a:lnL>
                    <a:lnR w="0">
                      <a:miter lim="400000"/>
                    </a:lnR>
                    <a:lnT w="6350">
                      <a:solidFill>
                        <a:srgbClr val="000000"/>
                      </a:solidFill>
                      <a:miter lim="400000"/>
                    </a:lnT>
                    <a:lnB w="6350">
                      <a:solidFill>
                        <a:srgbClr val="000000"/>
                      </a:solidFill>
                      <a:miter lim="400000"/>
                    </a:lnB>
                    <a:noFill/>
                  </a:tcPr>
                </a:tc>
                <a:tc>
                  <a:txBody>
                    <a:bodyPr/>
                    <a:lstStyle/>
                    <a:p>
                      <a:pPr defTabSz="457200">
                        <a:defRPr sz="1100" b="1">
                          <a:uFill>
                            <a:solidFill>
                              <a:srgbClr val="000000"/>
                            </a:solidFill>
                          </a:uFill>
                          <a:latin typeface="Arial"/>
                          <a:ea typeface="Arial"/>
                          <a:cs typeface="Arial"/>
                          <a:sym typeface="Arial"/>
                        </a:defRPr>
                      </a:pPr>
                      <a:r>
                        <a:t>152 (100)</a:t>
                      </a:r>
                    </a:p>
                  </a:txBody>
                  <a:tcPr marL="50800" marR="50800" marT="50800" marB="50800" anchor="b" horzOverflow="overflow">
                    <a:lnL w="0">
                      <a:miter lim="400000"/>
                    </a:lnL>
                    <a:lnR w="0">
                      <a:miter lim="400000"/>
                    </a:lnR>
                    <a:lnT w="6350">
                      <a:solidFill>
                        <a:srgbClr val="000000"/>
                      </a:solidFill>
                      <a:miter lim="400000"/>
                    </a:lnT>
                    <a:lnB w="6350">
                      <a:solidFill>
                        <a:srgbClr val="000000"/>
                      </a:solidFill>
                      <a:miter lim="400000"/>
                    </a:lnB>
                    <a:noFill/>
                  </a:tcPr>
                </a:tc>
                <a:extLst>
                  <a:ext uri="{0D108BD9-81ED-4DB2-BD59-A6C34878D82A}">
                    <a16:rowId xmlns:a16="http://schemas.microsoft.com/office/drawing/2014/main" val="10007"/>
                  </a:ext>
                </a:extLst>
              </a:tr>
            </a:tbl>
          </a:graphicData>
        </a:graphic>
      </p:graphicFrame>
      <p:sp>
        <p:nvSpPr>
          <p:cNvPr id="190" name="Ceratopatia lipídica é uma doença que advém do acúmulo de depósitos de gordura na córnea com posterior opacificação e, possivelmente, acometimento da acuidade visual. Esta doença pode ser idiopática ou secundária a doenças corneanas traumáticas, inflamat"/>
          <p:cNvSpPr txBox="1"/>
          <p:nvPr/>
        </p:nvSpPr>
        <p:spPr>
          <a:xfrm>
            <a:off x="6133545" y="7448910"/>
            <a:ext cx="7374244" cy="2186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nchor="ctr">
            <a:spAutoFit/>
          </a:bodyPr>
          <a:lstStyle/>
          <a:p>
            <a:pPr indent="457200" algn="just" defTabSz="457200">
              <a:spcBef>
                <a:spcPts val="800"/>
              </a:spcBef>
              <a:defRPr sz="1100">
                <a:solidFill>
                  <a:srgbClr val="000000"/>
                </a:solidFill>
                <a:uFill>
                  <a:solidFill>
                    <a:srgbClr val="000000"/>
                  </a:solidFill>
                </a:uFill>
                <a:latin typeface="Calibri"/>
                <a:ea typeface="Calibri"/>
                <a:cs typeface="Calibri"/>
                <a:sym typeface="Calibri"/>
              </a:defRPr>
            </a:pPr>
            <a:r>
              <a:rPr>
                <a:latin typeface="Arial"/>
                <a:ea typeface="Arial"/>
                <a:cs typeface="Arial"/>
                <a:sym typeface="Arial"/>
              </a:rPr>
              <a:t>As coletas foram realizadas entre o período de 15 de maio de 2023 a 14 de agosto de 2023. Foram recrutados um total de 121 pacientes no período, sendo 60 (51,2%) mulheres e 58 (48,8%) homens. Dos olhos avaliados foram 46 (38%) ambos os olhos, 31 (25,6%) olhos direitos e 29 (23,9%) olhos esquerdos, totalizando 152 olhos. Em relação à adesão à coleta, 105 (86,8%) pacientes aceitaram coletar o material biológico para o estudo e 16 (13,2%) não aceitaram ou não foi possível coletar.</a:t>
            </a:r>
          </a:p>
          <a:p>
            <a:pPr indent="457200" algn="just" defTabSz="457200">
              <a:spcBef>
                <a:spcPts val="800"/>
              </a:spcBef>
              <a:defRPr sz="1100">
                <a:solidFill>
                  <a:srgbClr val="000000"/>
                </a:solidFill>
                <a:uFill>
                  <a:solidFill>
                    <a:srgbClr val="000000"/>
                  </a:solidFill>
                </a:uFill>
                <a:latin typeface="Calibri"/>
                <a:ea typeface="Calibri"/>
                <a:cs typeface="Calibri"/>
                <a:sym typeface="Calibri"/>
              </a:defRPr>
            </a:pPr>
            <a:r>
              <a:rPr>
                <a:latin typeface="Arial"/>
                <a:ea typeface="Arial"/>
                <a:cs typeface="Arial"/>
                <a:sym typeface="Arial"/>
              </a:rPr>
              <a:t>Das 121 coletas realizadas foi observado que 14 pacientes receberam menos que 3 aplicações, 89 pacientes receberam ≥3 aplicações, 16 pacientes não coletaram e 2 coletaram de cada olho individualmente.</a:t>
            </a:r>
          </a:p>
          <a:p>
            <a:pPr indent="457200" algn="just" defTabSz="457200">
              <a:spcBef>
                <a:spcPts val="800"/>
              </a:spcBef>
              <a:defRPr sz="1100">
                <a:solidFill>
                  <a:srgbClr val="000000"/>
                </a:solidFill>
                <a:uFill>
                  <a:solidFill>
                    <a:srgbClr val="000000"/>
                  </a:solidFill>
                </a:uFill>
                <a:latin typeface="Calibri"/>
                <a:ea typeface="Calibri"/>
                <a:cs typeface="Calibri"/>
                <a:sym typeface="Calibri"/>
              </a:defRPr>
            </a:pPr>
            <a:r>
              <a:rPr>
                <a:latin typeface="Arial"/>
                <a:ea typeface="Arial"/>
                <a:cs typeface="Arial"/>
                <a:sym typeface="Arial"/>
              </a:rPr>
              <a:t>Dos 89 pacientes que realizaram ≥3 aplicações 86 (96,3%) destes pacientes demonstraram alguma forma de resistência antibiótica, 100% deles a fluorquinolonas e 84 (97,6%) a penicilinas.</a:t>
            </a:r>
          </a:p>
          <a:p>
            <a:pPr indent="457200" algn="just" defTabSz="457200">
              <a:spcBef>
                <a:spcPts val="800"/>
              </a:spcBef>
              <a:defRPr sz="1100">
                <a:solidFill>
                  <a:srgbClr val="000000"/>
                </a:solidFill>
                <a:uFill>
                  <a:solidFill>
                    <a:srgbClr val="000000"/>
                  </a:solidFill>
                </a:uFill>
                <a:latin typeface="Calibri"/>
                <a:ea typeface="Calibri"/>
                <a:cs typeface="Calibri"/>
                <a:sym typeface="Calibri"/>
              </a:defRPr>
            </a:pPr>
            <a:r>
              <a:rPr>
                <a:latin typeface="Arial"/>
                <a:ea typeface="Arial"/>
                <a:cs typeface="Arial"/>
                <a:sym typeface="Arial"/>
              </a:rPr>
              <a:t>Das coletas e dos antibiogramas realizados em todos os olhos estudados se observou que 130 (85,5%) amostras deram positivo para resistência, 12 (7,9%) deram negativo, 6 (3,9%) foram positivas para sensibilidade aos antibióticos testados e apenas 1 (0,6%) não coletou, sem resultado</a:t>
            </a:r>
          </a:p>
        </p:txBody>
      </p:sp>
      <p:sp>
        <p:nvSpPr>
          <p:cNvPr id="191" name="Ceratopatia lipídica é uma doença que advém do acúmulo de depósitos de gordura na córnea com posterior opacificação e, possivelmente, acometimento da acuidade visual. Esta doença pode ser idiopática ou secundária a doenças corneanas traumáticas, inflamat"/>
          <p:cNvSpPr txBox="1"/>
          <p:nvPr/>
        </p:nvSpPr>
        <p:spPr>
          <a:xfrm>
            <a:off x="6197498" y="10516711"/>
            <a:ext cx="7374244" cy="5996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nchor="ctr">
            <a:spAutoFit/>
          </a:bodyPr>
          <a:lstStyle/>
          <a:p>
            <a:pPr algn="just" defTabSz="457200">
              <a:defRPr sz="1100">
                <a:solidFill>
                  <a:srgbClr val="000000"/>
                </a:solidFill>
                <a:latin typeface="Arial"/>
                <a:ea typeface="Arial"/>
                <a:cs typeface="Arial"/>
                <a:sym typeface="Arial"/>
              </a:defRPr>
            </a:pPr>
            <a:r>
              <a:rPr dirty="0"/>
              <a:t>Dado o </a:t>
            </a:r>
            <a:r>
              <a:rPr dirty="0" err="1"/>
              <a:t>avanço</a:t>
            </a:r>
            <a:r>
              <a:rPr dirty="0"/>
              <a:t> </a:t>
            </a:r>
            <a:r>
              <a:rPr dirty="0" err="1"/>
              <a:t>tecnológico</a:t>
            </a:r>
            <a:r>
              <a:rPr dirty="0"/>
              <a:t> </a:t>
            </a:r>
            <a:r>
              <a:rPr dirty="0" err="1"/>
              <a:t>na</a:t>
            </a:r>
            <a:r>
              <a:rPr dirty="0"/>
              <a:t> </a:t>
            </a:r>
            <a:r>
              <a:rPr dirty="0" err="1"/>
              <a:t>subespecialidade</a:t>
            </a:r>
            <a:r>
              <a:rPr dirty="0"/>
              <a:t> de retina e </a:t>
            </a:r>
            <a:r>
              <a:rPr dirty="0" err="1"/>
              <a:t>vítreo</a:t>
            </a:r>
            <a:r>
              <a:rPr dirty="0"/>
              <a:t>, um </a:t>
            </a:r>
            <a:r>
              <a:rPr dirty="0" err="1"/>
              <a:t>número</a:t>
            </a:r>
            <a:r>
              <a:rPr dirty="0"/>
              <a:t> </a:t>
            </a:r>
            <a:r>
              <a:rPr dirty="0" err="1"/>
              <a:t>crescente</a:t>
            </a:r>
            <a:r>
              <a:rPr dirty="0"/>
              <a:t> de </a:t>
            </a:r>
            <a:r>
              <a:rPr dirty="0" err="1"/>
              <a:t>diagnósticos</a:t>
            </a:r>
            <a:r>
              <a:rPr dirty="0"/>
              <a:t> e </a:t>
            </a:r>
            <a:r>
              <a:rPr dirty="0" err="1"/>
              <a:t>indicações</a:t>
            </a:r>
            <a:r>
              <a:rPr dirty="0"/>
              <a:t> de </a:t>
            </a:r>
            <a:r>
              <a:rPr dirty="0" err="1"/>
              <a:t>injeções</a:t>
            </a:r>
            <a:r>
              <a:rPr dirty="0"/>
              <a:t> </a:t>
            </a:r>
            <a:r>
              <a:rPr dirty="0" err="1"/>
              <a:t>vem</a:t>
            </a:r>
            <a:r>
              <a:rPr dirty="0"/>
              <a:t> </a:t>
            </a:r>
            <a:r>
              <a:rPr dirty="0" err="1"/>
              <a:t>sendo</a:t>
            </a:r>
            <a:r>
              <a:rPr dirty="0"/>
              <a:t> </a:t>
            </a:r>
            <a:r>
              <a:rPr dirty="0" err="1"/>
              <a:t>feitos</a:t>
            </a:r>
            <a:r>
              <a:rPr dirty="0"/>
              <a:t>. Fora </a:t>
            </a:r>
            <a:r>
              <a:rPr dirty="0" err="1"/>
              <a:t>isso</a:t>
            </a:r>
            <a:r>
              <a:rPr dirty="0"/>
              <a:t>, </a:t>
            </a:r>
            <a:r>
              <a:rPr dirty="0" err="1"/>
              <a:t>doenças</a:t>
            </a:r>
            <a:r>
              <a:rPr dirty="0"/>
              <a:t> com </a:t>
            </a:r>
            <a:r>
              <a:rPr dirty="0" err="1"/>
              <a:t>indicações</a:t>
            </a:r>
            <a:r>
              <a:rPr dirty="0"/>
              <a:t> de </a:t>
            </a:r>
            <a:r>
              <a:rPr dirty="0" err="1"/>
              <a:t>tratamentos</a:t>
            </a:r>
            <a:r>
              <a:rPr dirty="0"/>
              <a:t> </a:t>
            </a:r>
            <a:r>
              <a:rPr dirty="0" err="1"/>
              <a:t>intravítreos</a:t>
            </a:r>
            <a:r>
              <a:rPr dirty="0"/>
              <a:t> a </a:t>
            </a:r>
            <a:r>
              <a:rPr dirty="0" err="1"/>
              <a:t>longo</a:t>
            </a:r>
            <a:r>
              <a:rPr dirty="0"/>
              <a:t> </a:t>
            </a:r>
            <a:r>
              <a:rPr dirty="0" err="1"/>
              <a:t>prazo</a:t>
            </a:r>
            <a:r>
              <a:rPr dirty="0"/>
              <a:t> </a:t>
            </a:r>
            <a:r>
              <a:rPr dirty="0" err="1"/>
              <a:t>vêm</a:t>
            </a:r>
            <a:r>
              <a:rPr dirty="0"/>
              <a:t> crescendo. </a:t>
            </a:r>
            <a:r>
              <a:rPr dirty="0" err="1"/>
              <a:t>Determinando</a:t>
            </a:r>
            <a:r>
              <a:rPr dirty="0"/>
              <a:t> </a:t>
            </a:r>
            <a:r>
              <a:rPr dirty="0" err="1"/>
              <a:t>assim</a:t>
            </a:r>
            <a:r>
              <a:rPr dirty="0"/>
              <a:t>, a </a:t>
            </a:r>
            <a:r>
              <a:rPr dirty="0" err="1"/>
              <a:t>expansão</a:t>
            </a:r>
            <a:r>
              <a:rPr dirty="0"/>
              <a:t> da </a:t>
            </a:r>
            <a:r>
              <a:rPr dirty="0" err="1"/>
              <a:t>realização</a:t>
            </a:r>
            <a:r>
              <a:rPr dirty="0"/>
              <a:t> de </a:t>
            </a:r>
            <a:r>
              <a:rPr dirty="0" err="1"/>
              <a:t>injeções</a:t>
            </a:r>
            <a:r>
              <a:rPr dirty="0"/>
              <a:t> </a:t>
            </a:r>
            <a:r>
              <a:rPr dirty="0" err="1"/>
              <a:t>intravítreas</a:t>
            </a:r>
            <a:r>
              <a:rPr dirty="0"/>
              <a:t> </a:t>
            </a:r>
            <a:r>
              <a:rPr dirty="0" err="1"/>
              <a:t>ao</a:t>
            </a:r>
            <a:r>
              <a:rPr dirty="0"/>
              <a:t> </a:t>
            </a:r>
            <a:r>
              <a:rPr dirty="0" err="1"/>
              <a:t>redor</a:t>
            </a:r>
            <a:r>
              <a:rPr dirty="0"/>
              <a:t> do mundo</a:t>
            </a:r>
            <a:r>
              <a:rPr baseline="31999" dirty="0"/>
              <a:t>31</a:t>
            </a:r>
            <a:r>
              <a:rPr dirty="0"/>
              <a:t>. </a:t>
            </a:r>
          </a:p>
          <a:p>
            <a:pPr algn="just" defTabSz="457200">
              <a:defRPr sz="1100">
                <a:solidFill>
                  <a:srgbClr val="000000"/>
                </a:solidFill>
                <a:latin typeface="Arial"/>
                <a:ea typeface="Arial"/>
                <a:cs typeface="Arial"/>
                <a:sym typeface="Arial"/>
              </a:defRPr>
            </a:pPr>
            <a:r>
              <a:rPr dirty="0"/>
              <a:t>	O </a:t>
            </a:r>
            <a:r>
              <a:rPr dirty="0" err="1"/>
              <a:t>uso</a:t>
            </a:r>
            <a:r>
              <a:rPr dirty="0"/>
              <a:t> de </a:t>
            </a:r>
            <a:r>
              <a:rPr dirty="0" err="1"/>
              <a:t>antibioticoterapia</a:t>
            </a:r>
            <a:r>
              <a:rPr dirty="0"/>
              <a:t> </a:t>
            </a:r>
            <a:r>
              <a:rPr dirty="0" err="1"/>
              <a:t>tópica</a:t>
            </a:r>
            <a:r>
              <a:rPr dirty="0"/>
              <a:t> </a:t>
            </a:r>
            <a:r>
              <a:rPr dirty="0" err="1"/>
              <a:t>profilática</a:t>
            </a:r>
            <a:r>
              <a:rPr dirty="0"/>
              <a:t> </a:t>
            </a:r>
            <a:r>
              <a:rPr dirty="0" err="1"/>
              <a:t>por</a:t>
            </a:r>
            <a:r>
              <a:rPr dirty="0"/>
              <a:t> </a:t>
            </a:r>
            <a:r>
              <a:rPr dirty="0" err="1"/>
              <a:t>alguns</a:t>
            </a:r>
            <a:r>
              <a:rPr dirty="0"/>
              <a:t> </a:t>
            </a:r>
            <a:r>
              <a:rPr dirty="0" err="1"/>
              <a:t>dias</a:t>
            </a:r>
            <a:r>
              <a:rPr dirty="0"/>
              <a:t> </a:t>
            </a:r>
            <a:r>
              <a:rPr dirty="0" err="1"/>
              <a:t>após</a:t>
            </a:r>
            <a:r>
              <a:rPr dirty="0"/>
              <a:t> a </a:t>
            </a:r>
            <a:r>
              <a:rPr dirty="0" err="1"/>
              <a:t>realização</a:t>
            </a:r>
            <a:r>
              <a:rPr dirty="0"/>
              <a:t> da </a:t>
            </a:r>
            <a:r>
              <a:rPr dirty="0" err="1"/>
              <a:t>injeção</a:t>
            </a:r>
            <a:r>
              <a:rPr dirty="0"/>
              <a:t> </a:t>
            </a:r>
            <a:r>
              <a:rPr dirty="0" err="1"/>
              <a:t>intravítrea</a:t>
            </a:r>
            <a:r>
              <a:rPr dirty="0"/>
              <a:t> </a:t>
            </a:r>
            <a:r>
              <a:rPr dirty="0" err="1"/>
              <a:t>pode</a:t>
            </a:r>
            <a:r>
              <a:rPr dirty="0"/>
              <a:t> </a:t>
            </a:r>
            <a:r>
              <a:rPr dirty="0" err="1"/>
              <a:t>ser</a:t>
            </a:r>
            <a:r>
              <a:rPr dirty="0"/>
              <a:t> de </a:t>
            </a:r>
            <a:r>
              <a:rPr dirty="0" err="1"/>
              <a:t>maneira</a:t>
            </a:r>
            <a:r>
              <a:rPr dirty="0"/>
              <a:t> superficial </a:t>
            </a:r>
            <a:r>
              <a:rPr dirty="0" err="1"/>
              <a:t>compreendida</a:t>
            </a:r>
            <a:r>
              <a:rPr dirty="0"/>
              <a:t> </a:t>
            </a:r>
            <a:r>
              <a:rPr dirty="0" err="1"/>
              <a:t>como</a:t>
            </a:r>
            <a:r>
              <a:rPr dirty="0"/>
              <a:t> </a:t>
            </a:r>
            <a:r>
              <a:rPr dirty="0" err="1"/>
              <a:t>benéfica</a:t>
            </a:r>
            <a:r>
              <a:rPr dirty="0"/>
              <a:t> para a </a:t>
            </a:r>
            <a:r>
              <a:rPr dirty="0" err="1"/>
              <a:t>redução</a:t>
            </a:r>
            <a:r>
              <a:rPr dirty="0"/>
              <a:t> do </a:t>
            </a:r>
            <a:r>
              <a:rPr dirty="0" err="1"/>
              <a:t>risco</a:t>
            </a:r>
            <a:r>
              <a:rPr dirty="0"/>
              <a:t> de </a:t>
            </a:r>
            <a:r>
              <a:rPr dirty="0" err="1"/>
              <a:t>endoftalmite</a:t>
            </a:r>
            <a:r>
              <a:rPr dirty="0"/>
              <a:t>, </a:t>
            </a:r>
            <a:r>
              <a:rPr dirty="0" err="1"/>
              <a:t>entretanto</a:t>
            </a:r>
            <a:r>
              <a:rPr dirty="0"/>
              <a:t>, </a:t>
            </a:r>
            <a:r>
              <a:rPr dirty="0" err="1"/>
              <a:t>em</a:t>
            </a:r>
            <a:r>
              <a:rPr dirty="0"/>
              <a:t> 2012 o </a:t>
            </a:r>
            <a:r>
              <a:rPr i="1" dirty="0"/>
              <a:t>Diabetic Retinopathy Clinical Research Network</a:t>
            </a:r>
            <a:r>
              <a:rPr dirty="0"/>
              <a:t> (</a:t>
            </a:r>
            <a:r>
              <a:rPr dirty="0">
                <a:hlinkClick r:id="rId3"/>
              </a:rPr>
              <a:t>DRCR.net</a:t>
            </a:r>
            <a:r>
              <a:rPr dirty="0"/>
              <a:t>)  </a:t>
            </a:r>
            <a:r>
              <a:rPr dirty="0" err="1"/>
              <a:t>publicou</a:t>
            </a:r>
            <a:r>
              <a:rPr dirty="0"/>
              <a:t> um </a:t>
            </a:r>
            <a:r>
              <a:rPr dirty="0" err="1"/>
              <a:t>artigo</a:t>
            </a:r>
            <a:r>
              <a:rPr dirty="0"/>
              <a:t> que </a:t>
            </a:r>
            <a:r>
              <a:rPr dirty="0" err="1"/>
              <a:t>demonstrou</a:t>
            </a:r>
            <a:r>
              <a:rPr dirty="0"/>
              <a:t> a </a:t>
            </a:r>
            <a:r>
              <a:rPr dirty="0" err="1"/>
              <a:t>incidência</a:t>
            </a:r>
            <a:r>
              <a:rPr dirty="0"/>
              <a:t> de 1 </a:t>
            </a:r>
            <a:r>
              <a:rPr dirty="0" err="1"/>
              <a:t>caso</a:t>
            </a:r>
            <a:r>
              <a:rPr dirty="0"/>
              <a:t> de </a:t>
            </a:r>
            <a:r>
              <a:rPr dirty="0" err="1"/>
              <a:t>endoftalmite</a:t>
            </a:r>
            <a:r>
              <a:rPr dirty="0"/>
              <a:t> </a:t>
            </a:r>
            <a:r>
              <a:rPr dirty="0" err="1"/>
              <a:t>em</a:t>
            </a:r>
            <a:r>
              <a:rPr dirty="0"/>
              <a:t> 3333 </a:t>
            </a:r>
            <a:r>
              <a:rPr dirty="0" err="1"/>
              <a:t>injeções</a:t>
            </a:r>
            <a:r>
              <a:rPr dirty="0"/>
              <a:t> </a:t>
            </a:r>
            <a:r>
              <a:rPr dirty="0" err="1"/>
              <a:t>sem</a:t>
            </a:r>
            <a:r>
              <a:rPr dirty="0"/>
              <a:t> </a:t>
            </a:r>
            <a:r>
              <a:rPr dirty="0" err="1"/>
              <a:t>uso</a:t>
            </a:r>
            <a:r>
              <a:rPr dirty="0"/>
              <a:t> de </a:t>
            </a:r>
            <a:r>
              <a:rPr dirty="0" err="1"/>
              <a:t>antibioticoterapia</a:t>
            </a:r>
            <a:r>
              <a:rPr dirty="0"/>
              <a:t> </a:t>
            </a:r>
            <a:r>
              <a:rPr dirty="0" err="1"/>
              <a:t>profilática</a:t>
            </a:r>
            <a:r>
              <a:rPr dirty="0"/>
              <a:t> </a:t>
            </a:r>
            <a:r>
              <a:rPr dirty="0" err="1"/>
              <a:t>tópica</a:t>
            </a:r>
            <a:r>
              <a:rPr dirty="0"/>
              <a:t> e 6 </a:t>
            </a:r>
            <a:r>
              <a:rPr dirty="0" err="1"/>
              <a:t>casos</a:t>
            </a:r>
            <a:r>
              <a:rPr dirty="0"/>
              <a:t> </a:t>
            </a:r>
            <a:r>
              <a:rPr dirty="0" err="1"/>
              <a:t>em</a:t>
            </a:r>
            <a:r>
              <a:rPr dirty="0"/>
              <a:t> 4694 </a:t>
            </a:r>
            <a:r>
              <a:rPr dirty="0" err="1"/>
              <a:t>injeções</a:t>
            </a:r>
            <a:r>
              <a:rPr dirty="0"/>
              <a:t> </a:t>
            </a:r>
            <a:r>
              <a:rPr dirty="0" err="1"/>
              <a:t>em</a:t>
            </a:r>
            <a:r>
              <a:rPr dirty="0"/>
              <a:t> que </a:t>
            </a:r>
            <a:r>
              <a:rPr dirty="0" err="1"/>
              <a:t>os</a:t>
            </a:r>
            <a:r>
              <a:rPr dirty="0"/>
              <a:t> </a:t>
            </a:r>
            <a:r>
              <a:rPr dirty="0" err="1"/>
              <a:t>pacientes</a:t>
            </a:r>
            <a:r>
              <a:rPr dirty="0"/>
              <a:t> </a:t>
            </a:r>
            <a:r>
              <a:rPr dirty="0" err="1"/>
              <a:t>estavam</a:t>
            </a:r>
            <a:r>
              <a:rPr dirty="0"/>
              <a:t> </a:t>
            </a:r>
            <a:r>
              <a:rPr dirty="0" err="1"/>
              <a:t>em</a:t>
            </a:r>
            <a:r>
              <a:rPr dirty="0"/>
              <a:t> </a:t>
            </a:r>
            <a:r>
              <a:rPr dirty="0" err="1"/>
              <a:t>uso</a:t>
            </a:r>
            <a:r>
              <a:rPr dirty="0"/>
              <a:t> de </a:t>
            </a:r>
            <a:r>
              <a:rPr dirty="0" err="1"/>
              <a:t>colírios</a:t>
            </a:r>
            <a:r>
              <a:rPr dirty="0"/>
              <a:t> </a:t>
            </a:r>
            <a:r>
              <a:rPr dirty="0" err="1"/>
              <a:t>antibióticos</a:t>
            </a:r>
            <a:r>
              <a:rPr dirty="0"/>
              <a:t> </a:t>
            </a:r>
            <a:r>
              <a:rPr dirty="0" err="1"/>
              <a:t>durante</a:t>
            </a:r>
            <a:r>
              <a:rPr dirty="0"/>
              <a:t> um </a:t>
            </a:r>
            <a:r>
              <a:rPr dirty="0" err="1"/>
              <a:t>período</a:t>
            </a:r>
            <a:r>
              <a:rPr dirty="0"/>
              <a:t> de </a:t>
            </a:r>
            <a:r>
              <a:rPr dirty="0" err="1"/>
              <a:t>dias</a:t>
            </a:r>
            <a:r>
              <a:rPr dirty="0"/>
              <a:t> </a:t>
            </a:r>
            <a:r>
              <a:rPr dirty="0" err="1"/>
              <a:t>após</a:t>
            </a:r>
            <a:r>
              <a:rPr dirty="0"/>
              <a:t> o procedimento</a:t>
            </a:r>
            <a:r>
              <a:rPr baseline="31999" dirty="0"/>
              <a:t>32</a:t>
            </a:r>
            <a:r>
              <a:rPr dirty="0"/>
              <a:t>. Outro </a:t>
            </a:r>
            <a:r>
              <a:rPr dirty="0" err="1"/>
              <a:t>estudo</a:t>
            </a:r>
            <a:r>
              <a:rPr dirty="0"/>
              <a:t> </a:t>
            </a:r>
            <a:r>
              <a:rPr dirty="0" err="1"/>
              <a:t>publicado</a:t>
            </a:r>
            <a:r>
              <a:rPr dirty="0"/>
              <a:t> </a:t>
            </a:r>
            <a:r>
              <a:rPr dirty="0" err="1"/>
              <a:t>na</a:t>
            </a:r>
            <a:r>
              <a:rPr dirty="0"/>
              <a:t> </a:t>
            </a:r>
            <a:r>
              <a:rPr dirty="0" err="1"/>
              <a:t>revista</a:t>
            </a:r>
            <a:r>
              <a:rPr dirty="0"/>
              <a:t> Retina </a:t>
            </a:r>
            <a:r>
              <a:rPr dirty="0" err="1"/>
              <a:t>em</a:t>
            </a:r>
            <a:r>
              <a:rPr dirty="0"/>
              <a:t> 2011 </a:t>
            </a:r>
            <a:r>
              <a:rPr dirty="0" err="1"/>
              <a:t>demonstrou</a:t>
            </a:r>
            <a:r>
              <a:rPr dirty="0"/>
              <a:t> </a:t>
            </a:r>
            <a:r>
              <a:rPr dirty="0" err="1"/>
              <a:t>uma</a:t>
            </a:r>
            <a:r>
              <a:rPr dirty="0"/>
              <a:t> </a:t>
            </a:r>
            <a:r>
              <a:rPr dirty="0" err="1"/>
              <a:t>incidência</a:t>
            </a:r>
            <a:r>
              <a:rPr dirty="0"/>
              <a:t> similar entre a </a:t>
            </a:r>
            <a:r>
              <a:rPr dirty="0" err="1"/>
              <a:t>comparação</a:t>
            </a:r>
            <a:r>
              <a:rPr dirty="0"/>
              <a:t> de </a:t>
            </a:r>
            <a:r>
              <a:rPr dirty="0" err="1"/>
              <a:t>grupos</a:t>
            </a:r>
            <a:r>
              <a:rPr dirty="0"/>
              <a:t> com e </a:t>
            </a:r>
            <a:r>
              <a:rPr dirty="0" err="1"/>
              <a:t>sem</a:t>
            </a:r>
            <a:r>
              <a:rPr dirty="0"/>
              <a:t> a </a:t>
            </a:r>
            <a:r>
              <a:rPr dirty="0" err="1"/>
              <a:t>antibioticoprofilaxia</a:t>
            </a:r>
            <a:r>
              <a:rPr dirty="0"/>
              <a:t> </a:t>
            </a:r>
            <a:r>
              <a:rPr dirty="0" err="1"/>
              <a:t>tópica</a:t>
            </a:r>
            <a:r>
              <a:rPr dirty="0"/>
              <a:t>: 5 </a:t>
            </a:r>
            <a:r>
              <a:rPr dirty="0" err="1"/>
              <a:t>casos</a:t>
            </a:r>
            <a:r>
              <a:rPr dirty="0"/>
              <a:t> </a:t>
            </a:r>
            <a:r>
              <a:rPr dirty="0" err="1"/>
              <a:t>em</a:t>
            </a:r>
            <a:r>
              <a:rPr dirty="0"/>
              <a:t> 2480 (</a:t>
            </a:r>
            <a:r>
              <a:rPr dirty="0" err="1"/>
              <a:t>grupo</a:t>
            </a:r>
            <a:r>
              <a:rPr dirty="0"/>
              <a:t> </a:t>
            </a:r>
            <a:r>
              <a:rPr dirty="0" err="1"/>
              <a:t>sem</a:t>
            </a:r>
            <a:r>
              <a:rPr dirty="0"/>
              <a:t> </a:t>
            </a:r>
            <a:r>
              <a:rPr dirty="0" err="1"/>
              <a:t>colírios</a:t>
            </a:r>
            <a:r>
              <a:rPr dirty="0"/>
              <a:t>) e 5 </a:t>
            </a:r>
            <a:r>
              <a:rPr dirty="0" err="1"/>
              <a:t>casos</a:t>
            </a:r>
            <a:r>
              <a:rPr dirty="0"/>
              <a:t> </a:t>
            </a:r>
            <a:r>
              <a:rPr dirty="0" err="1"/>
              <a:t>em</a:t>
            </a:r>
            <a:r>
              <a:rPr dirty="0"/>
              <a:t> 2287 </a:t>
            </a:r>
            <a:r>
              <a:rPr dirty="0" err="1"/>
              <a:t>pacientes</a:t>
            </a:r>
            <a:r>
              <a:rPr dirty="0"/>
              <a:t> (com </a:t>
            </a:r>
            <a:r>
              <a:rPr dirty="0" err="1"/>
              <a:t>colírios</a:t>
            </a:r>
            <a:r>
              <a:rPr dirty="0"/>
              <a:t>).</a:t>
            </a:r>
          </a:p>
          <a:p>
            <a:pPr algn="just" defTabSz="457200">
              <a:defRPr sz="1100">
                <a:solidFill>
                  <a:srgbClr val="000000"/>
                </a:solidFill>
                <a:latin typeface="Arial"/>
                <a:ea typeface="Arial"/>
                <a:cs typeface="Arial"/>
                <a:sym typeface="Arial"/>
              </a:defRPr>
            </a:pPr>
            <a:r>
              <a:rPr dirty="0"/>
              <a:t>	</a:t>
            </a:r>
            <a:r>
              <a:rPr dirty="0" err="1"/>
              <a:t>Além</a:t>
            </a:r>
            <a:r>
              <a:rPr dirty="0"/>
              <a:t> de </a:t>
            </a:r>
            <a:r>
              <a:rPr dirty="0" err="1"/>
              <a:t>haver</a:t>
            </a:r>
            <a:r>
              <a:rPr dirty="0"/>
              <a:t> </a:t>
            </a:r>
            <a:r>
              <a:rPr dirty="0" err="1"/>
              <a:t>uma</a:t>
            </a:r>
            <a:r>
              <a:rPr dirty="0"/>
              <a:t> </a:t>
            </a:r>
            <a:r>
              <a:rPr dirty="0" err="1"/>
              <a:t>incidência</a:t>
            </a:r>
            <a:r>
              <a:rPr dirty="0"/>
              <a:t> </a:t>
            </a:r>
            <a:r>
              <a:rPr dirty="0" err="1"/>
              <a:t>parecida</a:t>
            </a:r>
            <a:r>
              <a:rPr dirty="0"/>
              <a:t> entre </a:t>
            </a:r>
            <a:r>
              <a:rPr dirty="0" err="1"/>
              <a:t>os</a:t>
            </a:r>
            <a:r>
              <a:rPr dirty="0"/>
              <a:t> </a:t>
            </a:r>
            <a:r>
              <a:rPr dirty="0" err="1"/>
              <a:t>pacientes</a:t>
            </a:r>
            <a:r>
              <a:rPr dirty="0"/>
              <a:t> que </a:t>
            </a:r>
            <a:r>
              <a:rPr dirty="0" err="1"/>
              <a:t>usam</a:t>
            </a:r>
            <a:r>
              <a:rPr dirty="0"/>
              <a:t> </a:t>
            </a:r>
            <a:r>
              <a:rPr dirty="0" err="1"/>
              <a:t>colírio</a:t>
            </a:r>
            <a:r>
              <a:rPr dirty="0"/>
              <a:t> </a:t>
            </a:r>
            <a:r>
              <a:rPr dirty="0" err="1"/>
              <a:t>antibiótico</a:t>
            </a:r>
            <a:r>
              <a:rPr dirty="0"/>
              <a:t> </a:t>
            </a:r>
            <a:r>
              <a:rPr dirty="0" err="1"/>
              <a:t>após</a:t>
            </a:r>
            <a:r>
              <a:rPr dirty="0"/>
              <a:t> </a:t>
            </a:r>
            <a:r>
              <a:rPr dirty="0" err="1"/>
              <a:t>suas</a:t>
            </a:r>
            <a:r>
              <a:rPr dirty="0"/>
              <a:t> </a:t>
            </a:r>
            <a:r>
              <a:rPr dirty="0" err="1"/>
              <a:t>injeções</a:t>
            </a:r>
            <a:r>
              <a:rPr dirty="0"/>
              <a:t> e </a:t>
            </a:r>
            <a:r>
              <a:rPr dirty="0" err="1"/>
              <a:t>os</a:t>
            </a:r>
            <a:r>
              <a:rPr dirty="0"/>
              <a:t> que </a:t>
            </a:r>
            <a:r>
              <a:rPr dirty="0" err="1"/>
              <a:t>não</a:t>
            </a:r>
            <a:r>
              <a:rPr dirty="0"/>
              <a:t> o </a:t>
            </a:r>
            <a:r>
              <a:rPr dirty="0" err="1"/>
              <a:t>fazem</a:t>
            </a:r>
            <a:r>
              <a:rPr dirty="0"/>
              <a:t>, </a:t>
            </a:r>
            <a:r>
              <a:rPr dirty="0" err="1"/>
              <a:t>pode</a:t>
            </a:r>
            <a:r>
              <a:rPr dirty="0"/>
              <a:t>-se </a:t>
            </a:r>
            <a:r>
              <a:rPr dirty="0" err="1"/>
              <a:t>afirmar</a:t>
            </a:r>
            <a:r>
              <a:rPr dirty="0"/>
              <a:t> que o </a:t>
            </a:r>
            <a:r>
              <a:rPr dirty="0" err="1"/>
              <a:t>primeiro</a:t>
            </a:r>
            <a:r>
              <a:rPr dirty="0"/>
              <a:t> </a:t>
            </a:r>
            <a:r>
              <a:rPr dirty="0" err="1"/>
              <a:t>grupo</a:t>
            </a:r>
            <a:r>
              <a:rPr dirty="0"/>
              <a:t> </a:t>
            </a:r>
            <a:r>
              <a:rPr dirty="0" err="1"/>
              <a:t>estará</a:t>
            </a:r>
            <a:r>
              <a:rPr dirty="0"/>
              <a:t> </a:t>
            </a:r>
            <a:r>
              <a:rPr dirty="0" err="1"/>
              <a:t>em</a:t>
            </a:r>
            <a:r>
              <a:rPr dirty="0"/>
              <a:t> </a:t>
            </a:r>
            <a:r>
              <a:rPr dirty="0" err="1"/>
              <a:t>maior</a:t>
            </a:r>
            <a:r>
              <a:rPr dirty="0"/>
              <a:t> </a:t>
            </a:r>
            <a:r>
              <a:rPr dirty="0" err="1"/>
              <a:t>risco</a:t>
            </a:r>
            <a:r>
              <a:rPr dirty="0"/>
              <a:t> para </a:t>
            </a:r>
            <a:r>
              <a:rPr dirty="0" err="1"/>
              <a:t>endoftalmites</a:t>
            </a:r>
            <a:r>
              <a:rPr dirty="0"/>
              <a:t> de </a:t>
            </a:r>
            <a:r>
              <a:rPr dirty="0" err="1"/>
              <a:t>pior</a:t>
            </a:r>
            <a:r>
              <a:rPr dirty="0"/>
              <a:t> </a:t>
            </a:r>
            <a:r>
              <a:rPr dirty="0" err="1"/>
              <a:t>desfecho</a:t>
            </a:r>
            <a:r>
              <a:rPr dirty="0"/>
              <a:t> </a:t>
            </a:r>
            <a:r>
              <a:rPr dirty="0" err="1"/>
              <a:t>clínico</a:t>
            </a:r>
            <a:r>
              <a:rPr dirty="0"/>
              <a:t> dado o </a:t>
            </a:r>
            <a:r>
              <a:rPr dirty="0" err="1"/>
              <a:t>perfil</a:t>
            </a:r>
            <a:r>
              <a:rPr dirty="0"/>
              <a:t> de </a:t>
            </a:r>
            <a:r>
              <a:rPr dirty="0" err="1"/>
              <a:t>resistência</a:t>
            </a:r>
            <a:r>
              <a:rPr dirty="0"/>
              <a:t> </a:t>
            </a:r>
            <a:r>
              <a:rPr dirty="0" err="1"/>
              <a:t>selecionado</a:t>
            </a:r>
            <a:r>
              <a:rPr dirty="0"/>
              <a:t> </a:t>
            </a:r>
            <a:r>
              <a:rPr dirty="0" err="1"/>
              <a:t>pelo</a:t>
            </a:r>
            <a:r>
              <a:rPr dirty="0"/>
              <a:t> </a:t>
            </a:r>
            <a:r>
              <a:rPr dirty="0" err="1"/>
              <a:t>uso</a:t>
            </a:r>
            <a:r>
              <a:rPr dirty="0"/>
              <a:t> </a:t>
            </a:r>
            <a:r>
              <a:rPr dirty="0" err="1"/>
              <a:t>crônico</a:t>
            </a:r>
            <a:r>
              <a:rPr dirty="0"/>
              <a:t> de antibióticos</a:t>
            </a:r>
            <a:r>
              <a:rPr baseline="31999" dirty="0"/>
              <a:t>34,35,36</a:t>
            </a:r>
            <a:r>
              <a:rPr dirty="0"/>
              <a:t>. Kim e </a:t>
            </a:r>
            <a:r>
              <a:rPr dirty="0" err="1"/>
              <a:t>Toma</a:t>
            </a:r>
            <a:r>
              <a:rPr dirty="0"/>
              <a:t> </a:t>
            </a:r>
            <a:r>
              <a:rPr dirty="0" err="1"/>
              <a:t>encontraram</a:t>
            </a:r>
            <a:r>
              <a:rPr dirty="0"/>
              <a:t> um </a:t>
            </a:r>
            <a:r>
              <a:rPr dirty="0" err="1"/>
              <a:t>risco</a:t>
            </a:r>
            <a:r>
              <a:rPr dirty="0"/>
              <a:t> </a:t>
            </a:r>
            <a:r>
              <a:rPr dirty="0" err="1"/>
              <a:t>estatisticamente</a:t>
            </a:r>
            <a:r>
              <a:rPr dirty="0"/>
              <a:t> </a:t>
            </a:r>
            <a:r>
              <a:rPr dirty="0" err="1"/>
              <a:t>significativo</a:t>
            </a:r>
            <a:r>
              <a:rPr dirty="0"/>
              <a:t> de </a:t>
            </a:r>
            <a:r>
              <a:rPr dirty="0" err="1"/>
              <a:t>seleção</a:t>
            </a:r>
            <a:r>
              <a:rPr dirty="0"/>
              <a:t> de </a:t>
            </a:r>
            <a:r>
              <a:rPr dirty="0" err="1"/>
              <a:t>cepas</a:t>
            </a:r>
            <a:r>
              <a:rPr dirty="0"/>
              <a:t> </a:t>
            </a:r>
            <a:r>
              <a:rPr dirty="0" err="1"/>
              <a:t>resistentes</a:t>
            </a:r>
            <a:r>
              <a:rPr dirty="0"/>
              <a:t> de Staphylococcus coagulase </a:t>
            </a:r>
            <a:r>
              <a:rPr dirty="0" err="1"/>
              <a:t>negativo</a:t>
            </a:r>
            <a:r>
              <a:rPr dirty="0"/>
              <a:t> </a:t>
            </a:r>
            <a:r>
              <a:rPr dirty="0" err="1"/>
              <a:t>em</a:t>
            </a:r>
            <a:r>
              <a:rPr dirty="0"/>
              <a:t> </a:t>
            </a:r>
            <a:r>
              <a:rPr dirty="0" err="1"/>
              <a:t>uso</a:t>
            </a:r>
            <a:r>
              <a:rPr dirty="0"/>
              <a:t> de </a:t>
            </a:r>
            <a:r>
              <a:rPr dirty="0" err="1"/>
              <a:t>antibioticoprofilaxia</a:t>
            </a:r>
            <a:r>
              <a:rPr dirty="0"/>
              <a:t> com </a:t>
            </a:r>
            <a:r>
              <a:rPr dirty="0" err="1"/>
              <a:t>macrolídeos</a:t>
            </a:r>
            <a:r>
              <a:rPr dirty="0"/>
              <a:t> </a:t>
            </a:r>
            <a:r>
              <a:rPr dirty="0" err="1"/>
              <a:t>ou</a:t>
            </a:r>
            <a:r>
              <a:rPr dirty="0"/>
              <a:t> </a:t>
            </a:r>
            <a:r>
              <a:rPr dirty="0" err="1"/>
              <a:t>fluoroquinolonas</a:t>
            </a:r>
            <a:r>
              <a:rPr dirty="0"/>
              <a:t> </a:t>
            </a:r>
            <a:r>
              <a:rPr dirty="0" err="1"/>
              <a:t>em</a:t>
            </a:r>
            <a:r>
              <a:rPr dirty="0"/>
              <a:t> </a:t>
            </a:r>
            <a:r>
              <a:rPr dirty="0" err="1"/>
              <a:t>comparação</a:t>
            </a:r>
            <a:r>
              <a:rPr dirty="0"/>
              <a:t> com </a:t>
            </a:r>
            <a:r>
              <a:rPr dirty="0" err="1"/>
              <a:t>olhos</a:t>
            </a:r>
            <a:r>
              <a:rPr dirty="0"/>
              <a:t> de </a:t>
            </a:r>
            <a:r>
              <a:rPr dirty="0" err="1"/>
              <a:t>pacientes</a:t>
            </a:r>
            <a:r>
              <a:rPr dirty="0"/>
              <a:t> </a:t>
            </a:r>
            <a:r>
              <a:rPr dirty="0" err="1"/>
              <a:t>virgens</a:t>
            </a:r>
            <a:r>
              <a:rPr dirty="0"/>
              <a:t> de </a:t>
            </a:r>
            <a:r>
              <a:rPr dirty="0" err="1"/>
              <a:t>qualquer</a:t>
            </a:r>
            <a:r>
              <a:rPr dirty="0"/>
              <a:t> </a:t>
            </a:r>
            <a:r>
              <a:rPr dirty="0" err="1"/>
              <a:t>tratamento</a:t>
            </a:r>
            <a:r>
              <a:rPr dirty="0"/>
              <a:t> </a:t>
            </a:r>
            <a:r>
              <a:rPr dirty="0" err="1"/>
              <a:t>oftalmológico</a:t>
            </a:r>
            <a:r>
              <a:rPr dirty="0"/>
              <a:t> (94% contra 50%, P = .009)</a:t>
            </a:r>
            <a:r>
              <a:rPr baseline="31999" dirty="0"/>
              <a:t>37</a:t>
            </a:r>
            <a:r>
              <a:rPr dirty="0"/>
              <a:t>. No </a:t>
            </a:r>
            <a:r>
              <a:rPr dirty="0" err="1"/>
              <a:t>instituto</a:t>
            </a:r>
            <a:r>
              <a:rPr dirty="0"/>
              <a:t> do Will’s Eye, Jason Hsu e outros </a:t>
            </a:r>
            <a:r>
              <a:rPr dirty="0" err="1"/>
              <a:t>pesquisadores</a:t>
            </a:r>
            <a:r>
              <a:rPr dirty="0"/>
              <a:t> </a:t>
            </a:r>
            <a:r>
              <a:rPr dirty="0" err="1"/>
              <a:t>estudaram</a:t>
            </a:r>
            <a:r>
              <a:rPr dirty="0"/>
              <a:t> a microbiota </a:t>
            </a:r>
            <a:r>
              <a:rPr dirty="0" err="1"/>
              <a:t>conjuntival</a:t>
            </a:r>
            <a:r>
              <a:rPr dirty="0"/>
              <a:t> de 25 </a:t>
            </a:r>
            <a:r>
              <a:rPr dirty="0" err="1"/>
              <a:t>amostras</a:t>
            </a:r>
            <a:r>
              <a:rPr dirty="0"/>
              <a:t> </a:t>
            </a:r>
            <a:r>
              <a:rPr dirty="0" err="1"/>
              <a:t>positivas</a:t>
            </a:r>
            <a:r>
              <a:rPr dirty="0"/>
              <a:t> para Staphylococcus de </a:t>
            </a:r>
            <a:r>
              <a:rPr dirty="0" err="1"/>
              <a:t>pacientes</a:t>
            </a:r>
            <a:r>
              <a:rPr dirty="0"/>
              <a:t> </a:t>
            </a:r>
            <a:r>
              <a:rPr dirty="0" err="1"/>
              <a:t>em</a:t>
            </a:r>
            <a:r>
              <a:rPr dirty="0"/>
              <a:t> regime de </a:t>
            </a:r>
            <a:r>
              <a:rPr dirty="0" err="1"/>
              <a:t>injeções</a:t>
            </a:r>
            <a:r>
              <a:rPr dirty="0"/>
              <a:t> </a:t>
            </a:r>
            <a:r>
              <a:rPr dirty="0" err="1"/>
              <a:t>intravítreas</a:t>
            </a:r>
            <a:r>
              <a:rPr dirty="0"/>
              <a:t> </a:t>
            </a:r>
            <a:r>
              <a:rPr dirty="0" err="1"/>
              <a:t>apenas</a:t>
            </a:r>
            <a:r>
              <a:rPr dirty="0"/>
              <a:t> com </a:t>
            </a:r>
            <a:r>
              <a:rPr dirty="0" err="1"/>
              <a:t>uso</a:t>
            </a:r>
            <a:r>
              <a:rPr dirty="0"/>
              <a:t> de </a:t>
            </a:r>
            <a:r>
              <a:rPr dirty="0" err="1"/>
              <a:t>povidona</a:t>
            </a:r>
            <a:r>
              <a:rPr dirty="0"/>
              <a:t> </a:t>
            </a:r>
            <a:r>
              <a:rPr dirty="0" err="1"/>
              <a:t>iodada</a:t>
            </a:r>
            <a:r>
              <a:rPr dirty="0"/>
              <a:t> (PVPI) </a:t>
            </a:r>
            <a:r>
              <a:rPr dirty="0" err="1"/>
              <a:t>tópica</a:t>
            </a:r>
            <a:r>
              <a:rPr dirty="0"/>
              <a:t> no </a:t>
            </a:r>
            <a:r>
              <a:rPr dirty="0" err="1"/>
              <a:t>momento</a:t>
            </a:r>
            <a:r>
              <a:rPr dirty="0"/>
              <a:t> da </a:t>
            </a:r>
            <a:r>
              <a:rPr dirty="0" err="1"/>
              <a:t>injeção</a:t>
            </a:r>
            <a:r>
              <a:rPr dirty="0"/>
              <a:t> </a:t>
            </a:r>
            <a:r>
              <a:rPr dirty="0" err="1"/>
              <a:t>como</a:t>
            </a:r>
            <a:r>
              <a:rPr dirty="0"/>
              <a:t> forma de </a:t>
            </a:r>
            <a:r>
              <a:rPr dirty="0" err="1"/>
              <a:t>profilaxia</a:t>
            </a:r>
            <a:r>
              <a:rPr dirty="0"/>
              <a:t> </a:t>
            </a:r>
            <a:r>
              <a:rPr dirty="0" err="1"/>
              <a:t>infecciosa</a:t>
            </a:r>
            <a:r>
              <a:rPr dirty="0"/>
              <a:t> e </a:t>
            </a:r>
            <a:r>
              <a:rPr dirty="0" err="1"/>
              <a:t>não</a:t>
            </a:r>
            <a:r>
              <a:rPr dirty="0"/>
              <a:t> </a:t>
            </a:r>
            <a:r>
              <a:rPr dirty="0" err="1"/>
              <a:t>encontraram</a:t>
            </a:r>
            <a:r>
              <a:rPr dirty="0"/>
              <a:t> </a:t>
            </a:r>
            <a:r>
              <a:rPr dirty="0" err="1"/>
              <a:t>nenhuma</a:t>
            </a:r>
            <a:r>
              <a:rPr dirty="0"/>
              <a:t> </a:t>
            </a:r>
            <a:r>
              <a:rPr dirty="0" err="1"/>
              <a:t>bactéria</a:t>
            </a:r>
            <a:r>
              <a:rPr dirty="0"/>
              <a:t> com </a:t>
            </a:r>
            <a:r>
              <a:rPr dirty="0" err="1"/>
              <a:t>perfil</a:t>
            </a:r>
            <a:r>
              <a:rPr dirty="0"/>
              <a:t> de </a:t>
            </a:r>
            <a:r>
              <a:rPr dirty="0" err="1"/>
              <a:t>resistência</a:t>
            </a:r>
            <a:r>
              <a:rPr dirty="0"/>
              <a:t> para </a:t>
            </a:r>
            <a:r>
              <a:rPr dirty="0" err="1"/>
              <a:t>macrolídeos</a:t>
            </a:r>
            <a:r>
              <a:rPr dirty="0"/>
              <a:t> </a:t>
            </a:r>
            <a:r>
              <a:rPr dirty="0" err="1"/>
              <a:t>ou</a:t>
            </a:r>
            <a:r>
              <a:rPr dirty="0"/>
              <a:t> fluoroquinolonas</a:t>
            </a:r>
            <a:r>
              <a:rPr baseline="31999" dirty="0"/>
              <a:t>23</a:t>
            </a:r>
            <a:r>
              <a:rPr dirty="0"/>
              <a:t>. </a:t>
            </a:r>
            <a:r>
              <a:rPr dirty="0" err="1"/>
              <a:t>Foi</a:t>
            </a:r>
            <a:r>
              <a:rPr dirty="0"/>
              <a:t> </a:t>
            </a:r>
            <a:r>
              <a:rPr dirty="0" err="1"/>
              <a:t>encontrada</a:t>
            </a:r>
            <a:r>
              <a:rPr dirty="0"/>
              <a:t> </a:t>
            </a:r>
            <a:r>
              <a:rPr dirty="0" err="1"/>
              <a:t>em</a:t>
            </a:r>
            <a:r>
              <a:rPr dirty="0"/>
              <a:t> </a:t>
            </a:r>
            <a:r>
              <a:rPr dirty="0" err="1"/>
              <a:t>nosso</a:t>
            </a:r>
            <a:r>
              <a:rPr dirty="0"/>
              <a:t> </a:t>
            </a:r>
            <a:r>
              <a:rPr dirty="0" err="1"/>
              <a:t>estudo</a:t>
            </a:r>
            <a:r>
              <a:rPr dirty="0"/>
              <a:t> </a:t>
            </a:r>
            <a:r>
              <a:rPr dirty="0" err="1"/>
              <a:t>uma</a:t>
            </a:r>
            <a:r>
              <a:rPr dirty="0"/>
              <a:t> </a:t>
            </a:r>
            <a:r>
              <a:rPr dirty="0" err="1"/>
              <a:t>incidência</a:t>
            </a:r>
            <a:r>
              <a:rPr dirty="0"/>
              <a:t> de 85,5% de </a:t>
            </a:r>
            <a:r>
              <a:rPr dirty="0" err="1"/>
              <a:t>bactérias</a:t>
            </a:r>
            <a:r>
              <a:rPr dirty="0"/>
              <a:t> com </a:t>
            </a:r>
            <a:r>
              <a:rPr dirty="0" err="1"/>
              <a:t>algum</a:t>
            </a:r>
            <a:r>
              <a:rPr dirty="0"/>
              <a:t> </a:t>
            </a:r>
            <a:r>
              <a:rPr dirty="0" err="1"/>
              <a:t>perfil</a:t>
            </a:r>
            <a:r>
              <a:rPr dirty="0"/>
              <a:t> de </a:t>
            </a:r>
            <a:r>
              <a:rPr dirty="0" err="1"/>
              <a:t>resistência</a:t>
            </a:r>
            <a:r>
              <a:rPr dirty="0"/>
              <a:t> a </a:t>
            </a:r>
            <a:r>
              <a:rPr dirty="0" err="1"/>
              <a:t>antibioticoterapia</a:t>
            </a:r>
            <a:r>
              <a:rPr dirty="0"/>
              <a:t> (</a:t>
            </a:r>
            <a:r>
              <a:rPr dirty="0" err="1"/>
              <a:t>fluorquinolonas</a:t>
            </a:r>
            <a:r>
              <a:rPr dirty="0"/>
              <a:t>, </a:t>
            </a:r>
            <a:r>
              <a:rPr dirty="0" err="1"/>
              <a:t>macrolídeos</a:t>
            </a:r>
            <a:r>
              <a:rPr dirty="0"/>
              <a:t> </a:t>
            </a:r>
            <a:r>
              <a:rPr dirty="0" err="1"/>
              <a:t>ou</a:t>
            </a:r>
            <a:r>
              <a:rPr dirty="0"/>
              <a:t> </a:t>
            </a:r>
            <a:r>
              <a:rPr dirty="0" err="1"/>
              <a:t>penicilinas</a:t>
            </a:r>
            <a:r>
              <a:rPr dirty="0"/>
              <a:t>).</a:t>
            </a:r>
          </a:p>
          <a:p>
            <a:pPr algn="just" defTabSz="457200">
              <a:defRPr sz="1100">
                <a:solidFill>
                  <a:srgbClr val="000000"/>
                </a:solidFill>
                <a:latin typeface="Arial"/>
                <a:ea typeface="Arial"/>
                <a:cs typeface="Arial"/>
                <a:sym typeface="Arial"/>
              </a:defRPr>
            </a:pPr>
            <a:r>
              <a:rPr dirty="0"/>
              <a:t>	Do total de 121 </a:t>
            </a:r>
            <a:r>
              <a:rPr dirty="0" err="1"/>
              <a:t>participantes</a:t>
            </a:r>
            <a:r>
              <a:rPr dirty="0"/>
              <a:t> 89 </a:t>
            </a:r>
            <a:r>
              <a:rPr dirty="0" err="1"/>
              <a:t>tinham</a:t>
            </a:r>
            <a:r>
              <a:rPr dirty="0"/>
              <a:t> </a:t>
            </a:r>
            <a:r>
              <a:rPr dirty="0" err="1"/>
              <a:t>realizado</a:t>
            </a:r>
            <a:r>
              <a:rPr dirty="0"/>
              <a:t> </a:t>
            </a:r>
            <a:r>
              <a:rPr dirty="0" err="1"/>
              <a:t>ao</a:t>
            </a:r>
            <a:r>
              <a:rPr dirty="0"/>
              <a:t> </a:t>
            </a:r>
            <a:r>
              <a:rPr dirty="0" err="1"/>
              <a:t>menos</a:t>
            </a:r>
            <a:r>
              <a:rPr dirty="0"/>
              <a:t> 3 </a:t>
            </a:r>
            <a:r>
              <a:rPr dirty="0" err="1"/>
              <a:t>injeções</a:t>
            </a:r>
            <a:r>
              <a:rPr dirty="0"/>
              <a:t> </a:t>
            </a:r>
            <a:r>
              <a:rPr dirty="0" err="1"/>
              <a:t>intravítreas</a:t>
            </a:r>
            <a:r>
              <a:rPr dirty="0"/>
              <a:t> </a:t>
            </a:r>
            <a:r>
              <a:rPr dirty="0" err="1"/>
              <a:t>até</a:t>
            </a:r>
            <a:r>
              <a:rPr dirty="0"/>
              <a:t> o </a:t>
            </a:r>
            <a:r>
              <a:rPr dirty="0" err="1"/>
              <a:t>momento</a:t>
            </a:r>
            <a:r>
              <a:rPr dirty="0"/>
              <a:t>. 86 (96,3%) </a:t>
            </a:r>
            <a:r>
              <a:rPr dirty="0" err="1"/>
              <a:t>destes</a:t>
            </a:r>
            <a:r>
              <a:rPr dirty="0"/>
              <a:t> </a:t>
            </a:r>
            <a:r>
              <a:rPr dirty="0" err="1"/>
              <a:t>pacientes</a:t>
            </a:r>
            <a:r>
              <a:rPr dirty="0"/>
              <a:t> </a:t>
            </a:r>
            <a:r>
              <a:rPr dirty="0" err="1"/>
              <a:t>demonstraram</a:t>
            </a:r>
            <a:r>
              <a:rPr dirty="0"/>
              <a:t> </a:t>
            </a:r>
            <a:r>
              <a:rPr dirty="0" err="1"/>
              <a:t>alguma</a:t>
            </a:r>
            <a:r>
              <a:rPr dirty="0"/>
              <a:t> forma de </a:t>
            </a:r>
            <a:r>
              <a:rPr dirty="0" err="1"/>
              <a:t>resistência</a:t>
            </a:r>
            <a:r>
              <a:rPr dirty="0"/>
              <a:t> </a:t>
            </a:r>
            <a:r>
              <a:rPr dirty="0" err="1"/>
              <a:t>antibiótica</a:t>
            </a:r>
            <a:r>
              <a:rPr dirty="0"/>
              <a:t>, 100% deles a </a:t>
            </a:r>
            <a:r>
              <a:rPr dirty="0" err="1"/>
              <a:t>fluorquinolonas</a:t>
            </a:r>
            <a:r>
              <a:rPr dirty="0"/>
              <a:t> e 84 (97,6%) a </a:t>
            </a:r>
            <a:r>
              <a:rPr dirty="0" err="1"/>
              <a:t>penicilinas</a:t>
            </a:r>
            <a:r>
              <a:rPr dirty="0"/>
              <a:t>. </a:t>
            </a:r>
            <a:r>
              <a:rPr dirty="0" err="1"/>
              <a:t>Portanto</a:t>
            </a:r>
            <a:r>
              <a:rPr dirty="0"/>
              <a:t>, o </a:t>
            </a:r>
            <a:r>
              <a:rPr dirty="0" err="1"/>
              <a:t>número</a:t>
            </a:r>
            <a:r>
              <a:rPr dirty="0"/>
              <a:t> </a:t>
            </a:r>
            <a:r>
              <a:rPr dirty="0" err="1"/>
              <a:t>encontrado</a:t>
            </a:r>
            <a:r>
              <a:rPr dirty="0"/>
              <a:t> </a:t>
            </a:r>
            <a:r>
              <a:rPr dirty="0" err="1"/>
              <a:t>em</a:t>
            </a:r>
            <a:r>
              <a:rPr dirty="0"/>
              <a:t> </a:t>
            </a:r>
            <a:r>
              <a:rPr dirty="0" err="1"/>
              <a:t>nosso</a:t>
            </a:r>
            <a:r>
              <a:rPr dirty="0"/>
              <a:t> </a:t>
            </a:r>
            <a:r>
              <a:rPr dirty="0" err="1"/>
              <a:t>estudo</a:t>
            </a:r>
            <a:r>
              <a:rPr dirty="0"/>
              <a:t> se </a:t>
            </a:r>
            <a:r>
              <a:rPr dirty="0" err="1"/>
              <a:t>mostra</a:t>
            </a:r>
            <a:r>
              <a:rPr dirty="0"/>
              <a:t> </a:t>
            </a:r>
            <a:r>
              <a:rPr dirty="0" err="1"/>
              <a:t>bastante</a:t>
            </a:r>
            <a:r>
              <a:rPr dirty="0"/>
              <a:t> similar </a:t>
            </a:r>
            <a:r>
              <a:rPr dirty="0" err="1"/>
              <a:t>ao</a:t>
            </a:r>
            <a:r>
              <a:rPr dirty="0"/>
              <a:t> </a:t>
            </a:r>
            <a:r>
              <a:rPr dirty="0" err="1"/>
              <a:t>visto</a:t>
            </a:r>
            <a:r>
              <a:rPr dirty="0"/>
              <a:t> </a:t>
            </a:r>
            <a:r>
              <a:rPr dirty="0" err="1"/>
              <a:t>na</a:t>
            </a:r>
            <a:r>
              <a:rPr dirty="0"/>
              <a:t> </a:t>
            </a:r>
            <a:r>
              <a:rPr dirty="0" err="1"/>
              <a:t>literatura</a:t>
            </a:r>
            <a:r>
              <a:rPr dirty="0"/>
              <a:t> </a:t>
            </a:r>
            <a:r>
              <a:rPr dirty="0" err="1"/>
              <a:t>médica</a:t>
            </a:r>
            <a:r>
              <a:rPr dirty="0"/>
              <a:t>. </a:t>
            </a:r>
          </a:p>
          <a:p>
            <a:pPr algn="just" defTabSz="457200">
              <a:defRPr sz="1100">
                <a:solidFill>
                  <a:srgbClr val="000000"/>
                </a:solidFill>
                <a:latin typeface="Arial"/>
                <a:ea typeface="Arial"/>
                <a:cs typeface="Arial"/>
                <a:sym typeface="Arial"/>
              </a:defRPr>
            </a:pPr>
            <a:r>
              <a:rPr dirty="0"/>
              <a:t>	A </a:t>
            </a:r>
            <a:r>
              <a:rPr dirty="0" err="1"/>
              <a:t>seleção</a:t>
            </a:r>
            <a:r>
              <a:rPr dirty="0"/>
              <a:t> de </a:t>
            </a:r>
            <a:r>
              <a:rPr dirty="0" err="1"/>
              <a:t>cepas</a:t>
            </a:r>
            <a:r>
              <a:rPr dirty="0"/>
              <a:t> de </a:t>
            </a:r>
            <a:r>
              <a:rPr dirty="0" err="1"/>
              <a:t>bactérias</a:t>
            </a:r>
            <a:r>
              <a:rPr dirty="0"/>
              <a:t> </a:t>
            </a:r>
            <a:r>
              <a:rPr dirty="0" err="1"/>
              <a:t>mais</a:t>
            </a:r>
            <a:r>
              <a:rPr dirty="0"/>
              <a:t> </a:t>
            </a:r>
            <a:r>
              <a:rPr dirty="0" err="1"/>
              <a:t>virulentas</a:t>
            </a:r>
            <a:r>
              <a:rPr dirty="0"/>
              <a:t> </a:t>
            </a:r>
            <a:r>
              <a:rPr dirty="0" err="1"/>
              <a:t>por</a:t>
            </a:r>
            <a:r>
              <a:rPr dirty="0"/>
              <a:t> </a:t>
            </a:r>
            <a:r>
              <a:rPr dirty="0" err="1"/>
              <a:t>meio</a:t>
            </a:r>
            <a:r>
              <a:rPr dirty="0"/>
              <a:t> da </a:t>
            </a:r>
            <a:r>
              <a:rPr dirty="0" err="1"/>
              <a:t>instilação</a:t>
            </a:r>
            <a:r>
              <a:rPr dirty="0"/>
              <a:t> da </a:t>
            </a:r>
            <a:r>
              <a:rPr dirty="0" err="1"/>
              <a:t>solução</a:t>
            </a:r>
            <a:r>
              <a:rPr dirty="0"/>
              <a:t> de PVPI </a:t>
            </a:r>
            <a:r>
              <a:rPr dirty="0" err="1"/>
              <a:t>tópica</a:t>
            </a:r>
            <a:r>
              <a:rPr dirty="0"/>
              <a:t> </a:t>
            </a:r>
            <a:r>
              <a:rPr dirty="0" err="1"/>
              <a:t>já</a:t>
            </a:r>
            <a:r>
              <a:rPr dirty="0"/>
              <a:t> </a:t>
            </a:r>
            <a:r>
              <a:rPr dirty="0" err="1"/>
              <a:t>foi</a:t>
            </a:r>
            <a:r>
              <a:rPr dirty="0"/>
              <a:t> postulada</a:t>
            </a:r>
            <a:r>
              <a:rPr baseline="31999" dirty="0"/>
              <a:t>35</a:t>
            </a:r>
            <a:r>
              <a:rPr dirty="0"/>
              <a:t>. Outros </a:t>
            </a:r>
            <a:r>
              <a:rPr dirty="0" err="1"/>
              <a:t>estudos</a:t>
            </a:r>
            <a:r>
              <a:rPr dirty="0"/>
              <a:t> </a:t>
            </a:r>
            <a:r>
              <a:rPr dirty="0" err="1"/>
              <a:t>também</a:t>
            </a:r>
            <a:r>
              <a:rPr dirty="0"/>
              <a:t> </a:t>
            </a:r>
            <a:r>
              <a:rPr dirty="0" err="1"/>
              <a:t>sugerem</a:t>
            </a:r>
            <a:r>
              <a:rPr dirty="0"/>
              <a:t> que a </a:t>
            </a:r>
            <a:r>
              <a:rPr dirty="0" err="1"/>
              <a:t>seleção</a:t>
            </a:r>
            <a:r>
              <a:rPr dirty="0"/>
              <a:t> de </a:t>
            </a:r>
            <a:r>
              <a:rPr dirty="0" err="1"/>
              <a:t>bactérias</a:t>
            </a:r>
            <a:r>
              <a:rPr dirty="0"/>
              <a:t> com </a:t>
            </a:r>
            <a:r>
              <a:rPr dirty="0" err="1"/>
              <a:t>resistência</a:t>
            </a:r>
            <a:r>
              <a:rPr dirty="0"/>
              <a:t> </a:t>
            </a:r>
            <a:r>
              <a:rPr dirty="0" err="1"/>
              <a:t>cruzada</a:t>
            </a:r>
            <a:r>
              <a:rPr dirty="0"/>
              <a:t> a </a:t>
            </a:r>
            <a:r>
              <a:rPr dirty="0" err="1"/>
              <a:t>antibioticoterapia</a:t>
            </a:r>
            <a:r>
              <a:rPr dirty="0"/>
              <a:t> </a:t>
            </a:r>
            <a:r>
              <a:rPr dirty="0" err="1"/>
              <a:t>também</a:t>
            </a:r>
            <a:r>
              <a:rPr dirty="0"/>
              <a:t> </a:t>
            </a:r>
            <a:r>
              <a:rPr dirty="0" err="1"/>
              <a:t>possa</a:t>
            </a:r>
            <a:r>
              <a:rPr dirty="0"/>
              <a:t> </a:t>
            </a:r>
            <a:r>
              <a:rPr dirty="0" err="1"/>
              <a:t>ocorrer</a:t>
            </a:r>
            <a:r>
              <a:rPr dirty="0"/>
              <a:t> a </a:t>
            </a:r>
            <a:r>
              <a:rPr dirty="0" err="1"/>
              <a:t>partir</a:t>
            </a:r>
            <a:r>
              <a:rPr dirty="0"/>
              <a:t> do </a:t>
            </a:r>
            <a:r>
              <a:rPr dirty="0" err="1"/>
              <a:t>uso</a:t>
            </a:r>
            <a:r>
              <a:rPr dirty="0"/>
              <a:t> de </a:t>
            </a:r>
            <a:r>
              <a:rPr dirty="0" err="1"/>
              <a:t>diversas</a:t>
            </a:r>
            <a:r>
              <a:rPr dirty="0"/>
              <a:t> </a:t>
            </a:r>
            <a:r>
              <a:rPr dirty="0" err="1"/>
              <a:t>soluções</a:t>
            </a:r>
            <a:r>
              <a:rPr dirty="0"/>
              <a:t> </a:t>
            </a:r>
            <a:r>
              <a:rPr dirty="0" err="1"/>
              <a:t>biocidas</a:t>
            </a:r>
            <a:r>
              <a:rPr dirty="0"/>
              <a:t> </a:t>
            </a:r>
            <a:r>
              <a:rPr dirty="0" err="1"/>
              <a:t>como</a:t>
            </a:r>
            <a:r>
              <a:rPr dirty="0"/>
              <a:t> a </a:t>
            </a:r>
            <a:r>
              <a:rPr dirty="0" err="1"/>
              <a:t>clorexidina</a:t>
            </a:r>
            <a:r>
              <a:rPr dirty="0"/>
              <a:t> e o </a:t>
            </a:r>
            <a:r>
              <a:rPr dirty="0" err="1"/>
              <a:t>amônio</a:t>
            </a:r>
            <a:r>
              <a:rPr dirty="0"/>
              <a:t> </a:t>
            </a:r>
            <a:r>
              <a:rPr dirty="0" err="1"/>
              <a:t>quaternário</a:t>
            </a:r>
            <a:r>
              <a:rPr dirty="0"/>
              <a:t>, </a:t>
            </a:r>
            <a:r>
              <a:rPr dirty="0" err="1"/>
              <a:t>além</a:t>
            </a:r>
            <a:r>
              <a:rPr dirty="0"/>
              <a:t> da PVPI </a:t>
            </a:r>
            <a:r>
              <a:rPr dirty="0" err="1"/>
              <a:t>tópica</a:t>
            </a:r>
            <a:r>
              <a:rPr dirty="0"/>
              <a:t> </a:t>
            </a:r>
            <a:r>
              <a:rPr baseline="31999" dirty="0"/>
              <a:t>38-42</a:t>
            </a:r>
            <a:r>
              <a:rPr dirty="0"/>
              <a:t>. </a:t>
            </a:r>
            <a:r>
              <a:rPr dirty="0" err="1"/>
              <a:t>Mesmo</a:t>
            </a:r>
            <a:r>
              <a:rPr dirty="0"/>
              <a:t> com </a:t>
            </a:r>
            <a:r>
              <a:rPr dirty="0" err="1"/>
              <a:t>essas</a:t>
            </a:r>
            <a:r>
              <a:rPr dirty="0"/>
              <a:t> </a:t>
            </a:r>
            <a:r>
              <a:rPr dirty="0" err="1"/>
              <a:t>postulações</a:t>
            </a:r>
            <a:r>
              <a:rPr dirty="0"/>
              <a:t>, </a:t>
            </a:r>
            <a:r>
              <a:rPr dirty="0" err="1"/>
              <a:t>apenas</a:t>
            </a:r>
            <a:r>
              <a:rPr dirty="0"/>
              <a:t> um </a:t>
            </a:r>
            <a:r>
              <a:rPr dirty="0" err="1"/>
              <a:t>estudo</a:t>
            </a:r>
            <a:r>
              <a:rPr dirty="0"/>
              <a:t> </a:t>
            </a:r>
            <a:r>
              <a:rPr dirty="0" err="1"/>
              <a:t>demonstrou</a:t>
            </a:r>
            <a:r>
              <a:rPr dirty="0"/>
              <a:t> </a:t>
            </a:r>
            <a:r>
              <a:rPr dirty="0" err="1"/>
              <a:t>resistência</a:t>
            </a:r>
            <a:r>
              <a:rPr dirty="0"/>
              <a:t> </a:t>
            </a:r>
            <a:r>
              <a:rPr dirty="0" err="1"/>
              <a:t>bacteriana</a:t>
            </a:r>
            <a:r>
              <a:rPr dirty="0"/>
              <a:t> a </a:t>
            </a:r>
            <a:r>
              <a:rPr dirty="0" err="1"/>
              <a:t>partir</a:t>
            </a:r>
            <a:r>
              <a:rPr dirty="0"/>
              <a:t> do </a:t>
            </a:r>
            <a:r>
              <a:rPr dirty="0" err="1"/>
              <a:t>uso</a:t>
            </a:r>
            <a:r>
              <a:rPr dirty="0"/>
              <a:t> de PVPI </a:t>
            </a:r>
            <a:r>
              <a:rPr dirty="0" err="1"/>
              <a:t>tópica</a:t>
            </a:r>
            <a:r>
              <a:rPr dirty="0"/>
              <a:t>, </a:t>
            </a:r>
            <a:r>
              <a:rPr dirty="0" err="1"/>
              <a:t>sendo</a:t>
            </a:r>
            <a:r>
              <a:rPr dirty="0"/>
              <a:t> </a:t>
            </a:r>
            <a:r>
              <a:rPr dirty="0" err="1"/>
              <a:t>este</a:t>
            </a:r>
            <a:r>
              <a:rPr dirty="0"/>
              <a:t> um </a:t>
            </a:r>
            <a:r>
              <a:rPr dirty="0" err="1"/>
              <a:t>estudo</a:t>
            </a:r>
            <a:r>
              <a:rPr dirty="0"/>
              <a:t> de </a:t>
            </a:r>
            <a:r>
              <a:rPr dirty="0" err="1"/>
              <a:t>culturas</a:t>
            </a:r>
            <a:r>
              <a:rPr dirty="0"/>
              <a:t> </a:t>
            </a:r>
            <a:r>
              <a:rPr dirty="0" err="1"/>
              <a:t>em</a:t>
            </a:r>
            <a:r>
              <a:rPr dirty="0"/>
              <a:t> </a:t>
            </a:r>
            <a:r>
              <a:rPr dirty="0" err="1"/>
              <a:t>pacientes</a:t>
            </a:r>
            <a:r>
              <a:rPr dirty="0"/>
              <a:t> com </a:t>
            </a:r>
            <a:r>
              <a:rPr dirty="0" err="1"/>
              <a:t>diálise</a:t>
            </a:r>
            <a:r>
              <a:rPr dirty="0"/>
              <a:t> peritoneal </a:t>
            </a:r>
            <a:r>
              <a:rPr dirty="0" err="1"/>
              <a:t>em</a:t>
            </a:r>
            <a:r>
              <a:rPr dirty="0"/>
              <a:t> </a:t>
            </a:r>
            <a:r>
              <a:rPr dirty="0" err="1"/>
              <a:t>uso</a:t>
            </a:r>
            <a:r>
              <a:rPr dirty="0"/>
              <a:t> </a:t>
            </a:r>
            <a:r>
              <a:rPr dirty="0" err="1"/>
              <a:t>diária</a:t>
            </a:r>
            <a:r>
              <a:rPr dirty="0"/>
              <a:t> </a:t>
            </a:r>
            <a:r>
              <a:rPr dirty="0" err="1"/>
              <a:t>deste</a:t>
            </a:r>
            <a:r>
              <a:rPr dirty="0"/>
              <a:t> biocida</a:t>
            </a:r>
            <a:r>
              <a:rPr baseline="31999" dirty="0"/>
              <a:t>43</a:t>
            </a:r>
            <a:r>
              <a:rPr dirty="0"/>
              <a:t>. </a:t>
            </a:r>
            <a:r>
              <a:rPr dirty="0" err="1"/>
              <a:t>Não</a:t>
            </a:r>
            <a:r>
              <a:rPr dirty="0"/>
              <a:t> </a:t>
            </a:r>
            <a:r>
              <a:rPr dirty="0" err="1"/>
              <a:t>havendo</a:t>
            </a:r>
            <a:r>
              <a:rPr dirty="0"/>
              <a:t> </a:t>
            </a:r>
            <a:r>
              <a:rPr dirty="0" err="1"/>
              <a:t>ainda</a:t>
            </a:r>
            <a:r>
              <a:rPr dirty="0"/>
              <a:t> um </a:t>
            </a:r>
            <a:r>
              <a:rPr dirty="0" err="1"/>
              <a:t>estudo</a:t>
            </a:r>
            <a:r>
              <a:rPr dirty="0"/>
              <a:t> </a:t>
            </a:r>
            <a:r>
              <a:rPr dirty="0" err="1"/>
              <a:t>clínico</a:t>
            </a:r>
            <a:r>
              <a:rPr dirty="0"/>
              <a:t> </a:t>
            </a:r>
            <a:r>
              <a:rPr dirty="0" err="1"/>
              <a:t>na</a:t>
            </a:r>
            <a:r>
              <a:rPr dirty="0"/>
              <a:t> </a:t>
            </a:r>
            <a:r>
              <a:rPr dirty="0" err="1"/>
              <a:t>oftalmologia</a:t>
            </a:r>
            <a:r>
              <a:rPr dirty="0"/>
              <a:t> que </a:t>
            </a:r>
            <a:r>
              <a:rPr dirty="0" err="1"/>
              <a:t>comprove</a:t>
            </a:r>
            <a:r>
              <a:rPr dirty="0"/>
              <a:t> a </a:t>
            </a:r>
            <a:r>
              <a:rPr dirty="0" err="1"/>
              <a:t>associação</a:t>
            </a:r>
            <a:r>
              <a:rPr dirty="0"/>
              <a:t> do </a:t>
            </a:r>
            <a:r>
              <a:rPr dirty="0" err="1"/>
              <a:t>uso</a:t>
            </a:r>
            <a:r>
              <a:rPr dirty="0"/>
              <a:t> de PVPI </a:t>
            </a:r>
            <a:r>
              <a:rPr dirty="0" err="1"/>
              <a:t>tópico</a:t>
            </a:r>
            <a:r>
              <a:rPr dirty="0"/>
              <a:t> e o </a:t>
            </a:r>
            <a:r>
              <a:rPr dirty="0" err="1"/>
              <a:t>aumento</a:t>
            </a:r>
            <a:r>
              <a:rPr dirty="0"/>
              <a:t> da </a:t>
            </a:r>
            <a:r>
              <a:rPr dirty="0" err="1"/>
              <a:t>resistência</a:t>
            </a:r>
            <a:r>
              <a:rPr dirty="0"/>
              <a:t> </a:t>
            </a:r>
            <a:r>
              <a:rPr dirty="0" err="1"/>
              <a:t>antibiótica</a:t>
            </a:r>
            <a:r>
              <a:rPr dirty="0"/>
              <a:t> da microbiota </a:t>
            </a:r>
            <a:r>
              <a:rPr dirty="0" err="1"/>
              <a:t>conjuntival</a:t>
            </a:r>
            <a:r>
              <a:rPr dirty="0"/>
              <a:t> </a:t>
            </a:r>
            <a:r>
              <a:rPr dirty="0" err="1"/>
              <a:t>na</a:t>
            </a:r>
            <a:r>
              <a:rPr dirty="0"/>
              <a:t> </a:t>
            </a:r>
            <a:r>
              <a:rPr dirty="0" err="1"/>
              <a:t>ausência</a:t>
            </a:r>
            <a:r>
              <a:rPr dirty="0"/>
              <a:t> do </a:t>
            </a:r>
            <a:r>
              <a:rPr dirty="0" err="1"/>
              <a:t>uso</a:t>
            </a:r>
            <a:r>
              <a:rPr dirty="0"/>
              <a:t> de </a:t>
            </a:r>
            <a:r>
              <a:rPr dirty="0" err="1"/>
              <a:t>antibioticoterapia</a:t>
            </a:r>
            <a:r>
              <a:rPr dirty="0"/>
              <a:t> ocular tópica</a:t>
            </a:r>
            <a:r>
              <a:rPr baseline="31999" dirty="0"/>
              <a:t>23</a:t>
            </a:r>
            <a:r>
              <a:rPr dirty="0"/>
              <a:t>.</a:t>
            </a:r>
          </a:p>
          <a:p>
            <a:pPr algn="just" defTabSz="457200">
              <a:defRPr sz="1100">
                <a:solidFill>
                  <a:srgbClr val="000000"/>
                </a:solidFill>
                <a:latin typeface="Arial"/>
                <a:ea typeface="Arial"/>
                <a:cs typeface="Arial"/>
                <a:sym typeface="Arial"/>
              </a:defRPr>
            </a:pPr>
            <a:r>
              <a:rPr dirty="0"/>
              <a:t>	</a:t>
            </a:r>
            <a:r>
              <a:rPr dirty="0" err="1"/>
              <a:t>Em</a:t>
            </a:r>
            <a:r>
              <a:rPr dirty="0"/>
              <a:t> um </a:t>
            </a:r>
            <a:r>
              <a:rPr dirty="0" err="1"/>
              <a:t>estudo</a:t>
            </a:r>
            <a:r>
              <a:rPr dirty="0"/>
              <a:t> </a:t>
            </a:r>
            <a:r>
              <a:rPr dirty="0" err="1"/>
              <a:t>conduzido</a:t>
            </a:r>
            <a:r>
              <a:rPr dirty="0"/>
              <a:t> </a:t>
            </a:r>
            <a:r>
              <a:rPr dirty="0" err="1"/>
              <a:t>na</a:t>
            </a:r>
            <a:r>
              <a:rPr dirty="0"/>
              <a:t> India </a:t>
            </a:r>
            <a:r>
              <a:rPr dirty="0" err="1"/>
              <a:t>foi</a:t>
            </a:r>
            <a:r>
              <a:rPr dirty="0"/>
              <a:t> </a:t>
            </a:r>
            <a:r>
              <a:rPr dirty="0" err="1"/>
              <a:t>demonstrado</a:t>
            </a:r>
            <a:r>
              <a:rPr dirty="0"/>
              <a:t> que a </a:t>
            </a:r>
            <a:r>
              <a:rPr dirty="0" err="1"/>
              <a:t>exposição</a:t>
            </a:r>
            <a:r>
              <a:rPr dirty="0"/>
              <a:t> de </a:t>
            </a:r>
            <a:r>
              <a:rPr dirty="0" err="1"/>
              <a:t>bactérias</a:t>
            </a:r>
            <a:r>
              <a:rPr dirty="0"/>
              <a:t> da </a:t>
            </a:r>
            <a:r>
              <a:rPr dirty="0" err="1"/>
              <a:t>conjuntiva</a:t>
            </a:r>
            <a:r>
              <a:rPr dirty="0"/>
              <a:t> a </a:t>
            </a:r>
            <a:r>
              <a:rPr dirty="0" err="1"/>
              <a:t>concentrações</a:t>
            </a:r>
            <a:r>
              <a:rPr dirty="0"/>
              <a:t> </a:t>
            </a:r>
            <a:r>
              <a:rPr dirty="0" err="1"/>
              <a:t>subinibitórias</a:t>
            </a:r>
            <a:r>
              <a:rPr dirty="0"/>
              <a:t> de </a:t>
            </a:r>
            <a:r>
              <a:rPr dirty="0" err="1"/>
              <a:t>antibioticoterapia</a:t>
            </a:r>
            <a:r>
              <a:rPr dirty="0"/>
              <a:t> </a:t>
            </a:r>
            <a:r>
              <a:rPr dirty="0" err="1"/>
              <a:t>profilática</a:t>
            </a:r>
            <a:r>
              <a:rPr dirty="0"/>
              <a:t> </a:t>
            </a:r>
            <a:r>
              <a:rPr dirty="0" err="1"/>
              <a:t>pode</a:t>
            </a:r>
            <a:r>
              <a:rPr dirty="0"/>
              <a:t> </a:t>
            </a:r>
            <a:r>
              <a:rPr dirty="0" err="1"/>
              <a:t>justificar</a:t>
            </a:r>
            <a:r>
              <a:rPr dirty="0"/>
              <a:t> o </a:t>
            </a:r>
            <a:r>
              <a:rPr dirty="0" err="1"/>
              <a:t>aparecimento</a:t>
            </a:r>
            <a:r>
              <a:rPr dirty="0"/>
              <a:t> de </a:t>
            </a:r>
            <a:r>
              <a:rPr dirty="0" err="1"/>
              <a:t>novas</a:t>
            </a:r>
            <a:r>
              <a:rPr dirty="0"/>
              <a:t> </a:t>
            </a:r>
            <a:r>
              <a:rPr dirty="0" err="1"/>
              <a:t>cepas</a:t>
            </a:r>
            <a:r>
              <a:rPr dirty="0"/>
              <a:t> com </a:t>
            </a:r>
            <a:r>
              <a:rPr dirty="0" err="1"/>
              <a:t>maior</a:t>
            </a:r>
            <a:r>
              <a:rPr dirty="0"/>
              <a:t> </a:t>
            </a:r>
            <a:r>
              <a:rPr dirty="0" err="1"/>
              <a:t>resistência</a:t>
            </a:r>
            <a:r>
              <a:rPr dirty="0"/>
              <a:t> e virulência</a:t>
            </a:r>
            <a:r>
              <a:rPr baseline="31999" dirty="0"/>
              <a:t>44</a:t>
            </a:r>
            <a:r>
              <a:rPr dirty="0"/>
              <a:t>. </a:t>
            </a:r>
            <a:r>
              <a:rPr dirty="0" err="1"/>
              <a:t>Além</a:t>
            </a:r>
            <a:r>
              <a:rPr dirty="0"/>
              <a:t> disso, </a:t>
            </a:r>
            <a:r>
              <a:rPr dirty="0" err="1"/>
              <a:t>houve</a:t>
            </a:r>
            <a:r>
              <a:rPr dirty="0"/>
              <a:t> </a:t>
            </a:r>
            <a:r>
              <a:rPr dirty="0" err="1"/>
              <a:t>uma</a:t>
            </a:r>
            <a:r>
              <a:rPr dirty="0"/>
              <a:t> </a:t>
            </a:r>
            <a:r>
              <a:rPr dirty="0" err="1"/>
              <a:t>incidência</a:t>
            </a:r>
            <a:r>
              <a:rPr dirty="0"/>
              <a:t> </a:t>
            </a:r>
            <a:r>
              <a:rPr dirty="0" err="1"/>
              <a:t>nula</a:t>
            </a:r>
            <a:r>
              <a:rPr dirty="0"/>
              <a:t> de </a:t>
            </a:r>
            <a:r>
              <a:rPr dirty="0" err="1"/>
              <a:t>culturas</a:t>
            </a:r>
            <a:r>
              <a:rPr dirty="0"/>
              <a:t> </a:t>
            </a:r>
            <a:r>
              <a:rPr dirty="0" err="1"/>
              <a:t>positivas</a:t>
            </a:r>
            <a:r>
              <a:rPr dirty="0"/>
              <a:t> no </a:t>
            </a:r>
            <a:r>
              <a:rPr dirty="0" err="1"/>
              <a:t>grupo</a:t>
            </a:r>
            <a:r>
              <a:rPr dirty="0"/>
              <a:t> </a:t>
            </a:r>
            <a:r>
              <a:rPr dirty="0" err="1"/>
              <a:t>sem</a:t>
            </a:r>
            <a:r>
              <a:rPr dirty="0"/>
              <a:t> </a:t>
            </a:r>
            <a:r>
              <a:rPr dirty="0" err="1"/>
              <a:t>antibióticos</a:t>
            </a:r>
            <a:r>
              <a:rPr dirty="0"/>
              <a:t> </a:t>
            </a:r>
            <a:r>
              <a:rPr dirty="0" err="1"/>
              <a:t>tópicos</a:t>
            </a:r>
            <a:r>
              <a:rPr dirty="0"/>
              <a:t> e 73% de </a:t>
            </a:r>
            <a:r>
              <a:rPr dirty="0" err="1"/>
              <a:t>culturas</a:t>
            </a:r>
            <a:r>
              <a:rPr dirty="0"/>
              <a:t> com </a:t>
            </a:r>
            <a:r>
              <a:rPr dirty="0" err="1"/>
              <a:t>perfil</a:t>
            </a:r>
            <a:r>
              <a:rPr dirty="0"/>
              <a:t> de </a:t>
            </a:r>
            <a:r>
              <a:rPr dirty="0" err="1"/>
              <a:t>resistência</a:t>
            </a:r>
            <a:r>
              <a:rPr dirty="0"/>
              <a:t> a </a:t>
            </a:r>
            <a:r>
              <a:rPr dirty="0" err="1"/>
              <a:t>fluorquinolonas</a:t>
            </a:r>
            <a:r>
              <a:rPr dirty="0"/>
              <a:t> no </a:t>
            </a:r>
            <a:r>
              <a:rPr dirty="0" err="1"/>
              <a:t>grupo</a:t>
            </a:r>
            <a:r>
              <a:rPr dirty="0"/>
              <a:t> </a:t>
            </a:r>
            <a:r>
              <a:rPr dirty="0" err="1"/>
              <a:t>em</a:t>
            </a:r>
            <a:r>
              <a:rPr dirty="0"/>
              <a:t> </a:t>
            </a:r>
            <a:r>
              <a:rPr dirty="0" err="1"/>
              <a:t>uso</a:t>
            </a:r>
            <a:r>
              <a:rPr dirty="0"/>
              <a:t> da </a:t>
            </a:r>
            <a:r>
              <a:rPr dirty="0" err="1"/>
              <a:t>profilaxia</a:t>
            </a:r>
            <a:r>
              <a:rPr dirty="0"/>
              <a:t> </a:t>
            </a:r>
            <a:r>
              <a:rPr dirty="0" err="1"/>
              <a:t>tópico</a:t>
            </a:r>
            <a:r>
              <a:rPr dirty="0"/>
              <a:t> 3 </a:t>
            </a:r>
            <a:r>
              <a:rPr dirty="0" err="1"/>
              <a:t>dias</a:t>
            </a:r>
            <a:r>
              <a:rPr dirty="0"/>
              <a:t> </a:t>
            </a:r>
            <a:r>
              <a:rPr dirty="0" err="1"/>
              <a:t>após</a:t>
            </a:r>
            <a:r>
              <a:rPr dirty="0"/>
              <a:t> o </a:t>
            </a:r>
            <a:r>
              <a:rPr dirty="0" err="1"/>
              <a:t>procedimento</a:t>
            </a:r>
            <a:r>
              <a:rPr dirty="0"/>
              <a:t>. </a:t>
            </a:r>
            <a:r>
              <a:rPr dirty="0" err="1"/>
              <a:t>Em</a:t>
            </a:r>
            <a:r>
              <a:rPr dirty="0"/>
              <a:t> </a:t>
            </a:r>
            <a:r>
              <a:rPr dirty="0" err="1"/>
              <a:t>comparação</a:t>
            </a:r>
            <a:r>
              <a:rPr dirty="0"/>
              <a:t> </a:t>
            </a:r>
            <a:r>
              <a:rPr dirty="0" err="1"/>
              <a:t>ao</a:t>
            </a:r>
            <a:r>
              <a:rPr dirty="0"/>
              <a:t> </a:t>
            </a:r>
            <a:r>
              <a:rPr dirty="0" err="1"/>
              <a:t>encontrado</a:t>
            </a:r>
            <a:r>
              <a:rPr dirty="0"/>
              <a:t> </a:t>
            </a:r>
            <a:r>
              <a:rPr dirty="0" err="1"/>
              <a:t>em</a:t>
            </a:r>
            <a:r>
              <a:rPr dirty="0"/>
              <a:t> </a:t>
            </a:r>
            <a:r>
              <a:rPr dirty="0" err="1"/>
              <a:t>nosso</a:t>
            </a:r>
            <a:r>
              <a:rPr dirty="0"/>
              <a:t> </a:t>
            </a:r>
            <a:r>
              <a:rPr dirty="0" err="1"/>
              <a:t>estudo</a:t>
            </a:r>
            <a:r>
              <a:rPr dirty="0"/>
              <a:t>, </a:t>
            </a:r>
            <a:r>
              <a:rPr dirty="0" err="1"/>
              <a:t>apenas</a:t>
            </a:r>
            <a:r>
              <a:rPr dirty="0"/>
              <a:t> 3 </a:t>
            </a:r>
            <a:r>
              <a:rPr dirty="0" err="1"/>
              <a:t>culturas</a:t>
            </a:r>
            <a:r>
              <a:rPr dirty="0"/>
              <a:t> </a:t>
            </a:r>
            <a:r>
              <a:rPr dirty="0" err="1"/>
              <a:t>foram</a:t>
            </a:r>
            <a:r>
              <a:rPr dirty="0"/>
              <a:t> </a:t>
            </a:r>
            <a:r>
              <a:rPr dirty="0" err="1"/>
              <a:t>negativas</a:t>
            </a:r>
            <a:r>
              <a:rPr dirty="0"/>
              <a:t> do total de 152 </a:t>
            </a:r>
            <a:r>
              <a:rPr dirty="0" err="1"/>
              <a:t>realizadas</a:t>
            </a:r>
            <a:r>
              <a:rPr dirty="0"/>
              <a:t> (1,9%) e 96,3% de </a:t>
            </a:r>
            <a:r>
              <a:rPr dirty="0" err="1"/>
              <a:t>bactérias</a:t>
            </a:r>
            <a:r>
              <a:rPr dirty="0"/>
              <a:t> </a:t>
            </a:r>
            <a:r>
              <a:rPr dirty="0" err="1"/>
              <a:t>foram</a:t>
            </a:r>
            <a:r>
              <a:rPr dirty="0"/>
              <a:t> </a:t>
            </a:r>
            <a:r>
              <a:rPr dirty="0" err="1"/>
              <a:t>resistentes</a:t>
            </a:r>
            <a:r>
              <a:rPr dirty="0"/>
              <a:t> a </a:t>
            </a:r>
            <a:r>
              <a:rPr dirty="0" err="1"/>
              <a:t>fluorquinolonas</a:t>
            </a:r>
            <a:r>
              <a:rPr dirty="0"/>
              <a:t>.</a:t>
            </a:r>
          </a:p>
        </p:txBody>
      </p:sp>
      <p:sp>
        <p:nvSpPr>
          <p:cNvPr id="192" name="Ceratopatia lipídica é uma doença que advém do acúmulo de depósitos de gordura na córnea com posterior opacificação e, possivelmente, acometimento da acuidade visual. Esta doença pode ser idiopática ou secundária a doenças corneanas traumáticas, inflamat"/>
          <p:cNvSpPr txBox="1"/>
          <p:nvPr/>
        </p:nvSpPr>
        <p:spPr>
          <a:xfrm>
            <a:off x="6197498" y="17563048"/>
            <a:ext cx="7374244" cy="2920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575" tIns="28575" rIns="28575" bIns="28575" anchor="ctr">
            <a:spAutoFit/>
          </a:bodyPr>
          <a:lstStyle/>
          <a:p>
            <a:pPr algn="just" defTabSz="457200">
              <a:lnSpc>
                <a:spcPct val="150000"/>
              </a:lnSpc>
              <a:defRPr sz="1100">
                <a:solidFill>
                  <a:srgbClr val="000000"/>
                </a:solidFill>
                <a:latin typeface="Arial"/>
                <a:ea typeface="Arial"/>
                <a:cs typeface="Arial"/>
                <a:sym typeface="Arial"/>
              </a:defRPr>
            </a:pPr>
            <a:r>
              <a:rPr dirty="0"/>
              <a:t>PVPI </a:t>
            </a:r>
            <a:r>
              <a:rPr dirty="0" err="1"/>
              <a:t>permanece</a:t>
            </a:r>
            <a:r>
              <a:rPr dirty="0"/>
              <a:t> </a:t>
            </a:r>
            <a:r>
              <a:rPr dirty="0" err="1"/>
              <a:t>como</a:t>
            </a:r>
            <a:r>
              <a:rPr dirty="0"/>
              <a:t> o </a:t>
            </a:r>
            <a:r>
              <a:rPr dirty="0" err="1"/>
              <a:t>padrão</a:t>
            </a:r>
            <a:r>
              <a:rPr dirty="0"/>
              <a:t> </a:t>
            </a:r>
            <a:r>
              <a:rPr dirty="0" err="1"/>
              <a:t>ouro</a:t>
            </a:r>
            <a:r>
              <a:rPr dirty="0"/>
              <a:t> para a </a:t>
            </a:r>
            <a:r>
              <a:rPr dirty="0" err="1"/>
              <a:t>antissepsia</a:t>
            </a:r>
            <a:r>
              <a:rPr dirty="0"/>
              <a:t> </a:t>
            </a:r>
            <a:r>
              <a:rPr dirty="0" err="1"/>
              <a:t>na</a:t>
            </a:r>
            <a:r>
              <a:rPr dirty="0"/>
              <a:t> </a:t>
            </a:r>
            <a:r>
              <a:rPr dirty="0" err="1"/>
              <a:t>realização</a:t>
            </a:r>
            <a:r>
              <a:rPr dirty="0"/>
              <a:t> das </a:t>
            </a:r>
            <a:r>
              <a:rPr dirty="0" err="1"/>
              <a:t>injeções</a:t>
            </a:r>
            <a:r>
              <a:rPr dirty="0"/>
              <a:t> </a:t>
            </a:r>
            <a:r>
              <a:rPr dirty="0" err="1"/>
              <a:t>intravítreas</a:t>
            </a:r>
            <a:r>
              <a:rPr dirty="0"/>
              <a:t> e </a:t>
            </a:r>
            <a:r>
              <a:rPr dirty="0" err="1"/>
              <a:t>além</a:t>
            </a:r>
            <a:r>
              <a:rPr dirty="0"/>
              <a:t> disso, a </a:t>
            </a:r>
            <a:r>
              <a:rPr dirty="0" err="1"/>
              <a:t>literatura</a:t>
            </a:r>
            <a:r>
              <a:rPr dirty="0"/>
              <a:t> </a:t>
            </a:r>
            <a:r>
              <a:rPr dirty="0" err="1"/>
              <a:t>demonstra</a:t>
            </a:r>
            <a:r>
              <a:rPr dirty="0"/>
              <a:t> </a:t>
            </a:r>
            <a:r>
              <a:rPr dirty="0" err="1"/>
              <a:t>não</a:t>
            </a:r>
            <a:r>
              <a:rPr dirty="0"/>
              <a:t> </a:t>
            </a:r>
            <a:r>
              <a:rPr dirty="0" err="1"/>
              <a:t>haverem</a:t>
            </a:r>
            <a:r>
              <a:rPr dirty="0"/>
              <a:t> </a:t>
            </a:r>
            <a:r>
              <a:rPr dirty="0" err="1"/>
              <a:t>efeitos</a:t>
            </a:r>
            <a:r>
              <a:rPr dirty="0"/>
              <a:t> </a:t>
            </a:r>
            <a:r>
              <a:rPr dirty="0" err="1"/>
              <a:t>benéficos</a:t>
            </a:r>
            <a:r>
              <a:rPr dirty="0"/>
              <a:t> </a:t>
            </a:r>
            <a:r>
              <a:rPr dirty="0" err="1"/>
              <a:t>adicionais</a:t>
            </a:r>
            <a:r>
              <a:rPr dirty="0"/>
              <a:t> à </a:t>
            </a:r>
            <a:r>
              <a:rPr dirty="0" err="1"/>
              <a:t>associação</a:t>
            </a:r>
            <a:r>
              <a:rPr dirty="0"/>
              <a:t> de </a:t>
            </a:r>
            <a:r>
              <a:rPr dirty="0" err="1"/>
              <a:t>antibioticoprofilaxia</a:t>
            </a:r>
            <a:r>
              <a:rPr dirty="0"/>
              <a:t> tópica</a:t>
            </a:r>
            <a:r>
              <a:rPr baseline="31999" dirty="0"/>
              <a:t>45,46</a:t>
            </a:r>
            <a:r>
              <a:rPr dirty="0"/>
              <a:t>. </a:t>
            </a:r>
            <a:r>
              <a:rPr dirty="0" err="1"/>
              <a:t>Nosso</a:t>
            </a:r>
            <a:r>
              <a:rPr dirty="0"/>
              <a:t> </a:t>
            </a:r>
            <a:r>
              <a:rPr dirty="0" err="1"/>
              <a:t>estudo</a:t>
            </a:r>
            <a:r>
              <a:rPr dirty="0"/>
              <a:t> </a:t>
            </a:r>
            <a:r>
              <a:rPr dirty="0" err="1"/>
              <a:t>demonstrou</a:t>
            </a:r>
            <a:r>
              <a:rPr dirty="0"/>
              <a:t> </a:t>
            </a:r>
            <a:r>
              <a:rPr dirty="0" err="1"/>
              <a:t>resultados</a:t>
            </a:r>
            <a:r>
              <a:rPr dirty="0"/>
              <a:t> que </a:t>
            </a:r>
            <a:r>
              <a:rPr dirty="0" err="1"/>
              <a:t>reforçam</a:t>
            </a:r>
            <a:r>
              <a:rPr dirty="0"/>
              <a:t> </a:t>
            </a:r>
            <a:r>
              <a:rPr dirty="0" err="1"/>
              <a:t>esse</a:t>
            </a:r>
            <a:r>
              <a:rPr dirty="0"/>
              <a:t> </a:t>
            </a:r>
            <a:r>
              <a:rPr dirty="0" err="1"/>
              <a:t>conceito</a:t>
            </a:r>
            <a:r>
              <a:rPr dirty="0"/>
              <a:t> e </a:t>
            </a:r>
            <a:r>
              <a:rPr dirty="0" err="1"/>
              <a:t>potencializam</a:t>
            </a:r>
            <a:r>
              <a:rPr dirty="0"/>
              <a:t> a </a:t>
            </a:r>
            <a:r>
              <a:rPr dirty="0" err="1"/>
              <a:t>importância</a:t>
            </a:r>
            <a:r>
              <a:rPr dirty="0"/>
              <a:t> </a:t>
            </a:r>
            <a:r>
              <a:rPr dirty="0" err="1"/>
              <a:t>desse</a:t>
            </a:r>
            <a:r>
              <a:rPr dirty="0"/>
              <a:t> </a:t>
            </a:r>
            <a:r>
              <a:rPr dirty="0" err="1"/>
              <a:t>assunto</a:t>
            </a:r>
            <a:r>
              <a:rPr dirty="0"/>
              <a:t> no </a:t>
            </a:r>
            <a:r>
              <a:rPr dirty="0" err="1"/>
              <a:t>âmbito</a:t>
            </a:r>
            <a:r>
              <a:rPr dirty="0"/>
              <a:t> de </a:t>
            </a:r>
            <a:r>
              <a:rPr dirty="0" err="1"/>
              <a:t>segurança</a:t>
            </a:r>
            <a:r>
              <a:rPr dirty="0"/>
              <a:t> do </a:t>
            </a:r>
            <a:r>
              <a:rPr dirty="0" err="1"/>
              <a:t>paciente</a:t>
            </a:r>
            <a:r>
              <a:rPr dirty="0"/>
              <a:t> e da </a:t>
            </a:r>
            <a:r>
              <a:rPr dirty="0" err="1"/>
              <a:t>medicina</a:t>
            </a:r>
            <a:r>
              <a:rPr dirty="0"/>
              <a:t> </a:t>
            </a:r>
            <a:r>
              <a:rPr dirty="0" err="1"/>
              <a:t>baseada</a:t>
            </a:r>
            <a:r>
              <a:rPr dirty="0"/>
              <a:t> </a:t>
            </a:r>
            <a:r>
              <a:rPr dirty="0" err="1"/>
              <a:t>em</a:t>
            </a:r>
            <a:r>
              <a:rPr dirty="0"/>
              <a:t> </a:t>
            </a:r>
            <a:r>
              <a:rPr dirty="0" err="1"/>
              <a:t>evidências</a:t>
            </a:r>
            <a:r>
              <a:rPr dirty="0"/>
              <a:t>. </a:t>
            </a:r>
            <a:r>
              <a:rPr dirty="0" err="1"/>
              <a:t>Sabe</a:t>
            </a:r>
            <a:r>
              <a:rPr dirty="0"/>
              <a:t>-se que </a:t>
            </a:r>
            <a:r>
              <a:rPr dirty="0" err="1"/>
              <a:t>diversos</a:t>
            </a:r>
            <a:r>
              <a:rPr dirty="0"/>
              <a:t> </a:t>
            </a:r>
            <a:r>
              <a:rPr dirty="0" err="1"/>
              <a:t>países</a:t>
            </a:r>
            <a:r>
              <a:rPr dirty="0"/>
              <a:t>, </a:t>
            </a:r>
            <a:r>
              <a:rPr dirty="0" err="1"/>
              <a:t>assim</a:t>
            </a:r>
            <a:r>
              <a:rPr dirty="0"/>
              <a:t> </a:t>
            </a:r>
            <a:r>
              <a:rPr dirty="0" err="1"/>
              <a:t>como</a:t>
            </a:r>
            <a:r>
              <a:rPr dirty="0"/>
              <a:t> o </a:t>
            </a:r>
            <a:r>
              <a:rPr dirty="0" err="1"/>
              <a:t>Brasil</a:t>
            </a:r>
            <a:r>
              <a:rPr dirty="0"/>
              <a:t>, </a:t>
            </a:r>
            <a:r>
              <a:rPr dirty="0" err="1"/>
              <a:t>ainda</a:t>
            </a:r>
            <a:r>
              <a:rPr dirty="0"/>
              <a:t> </a:t>
            </a:r>
            <a:r>
              <a:rPr dirty="0" err="1"/>
              <a:t>possuem</a:t>
            </a:r>
            <a:r>
              <a:rPr dirty="0"/>
              <a:t> o </a:t>
            </a:r>
            <a:r>
              <a:rPr dirty="0" err="1"/>
              <a:t>antigo</a:t>
            </a:r>
            <a:r>
              <a:rPr dirty="0"/>
              <a:t> </a:t>
            </a:r>
            <a:r>
              <a:rPr dirty="0" err="1"/>
              <a:t>hábito</a:t>
            </a:r>
            <a:r>
              <a:rPr dirty="0"/>
              <a:t> de </a:t>
            </a:r>
            <a:r>
              <a:rPr dirty="0" err="1"/>
              <a:t>serem</a:t>
            </a:r>
            <a:r>
              <a:rPr dirty="0"/>
              <a:t> </a:t>
            </a:r>
            <a:r>
              <a:rPr dirty="0" err="1"/>
              <a:t>prescritos</a:t>
            </a:r>
            <a:r>
              <a:rPr dirty="0"/>
              <a:t> </a:t>
            </a:r>
            <a:r>
              <a:rPr dirty="0" err="1"/>
              <a:t>colírios</a:t>
            </a:r>
            <a:r>
              <a:rPr dirty="0"/>
              <a:t> </a:t>
            </a:r>
            <a:r>
              <a:rPr dirty="0" err="1"/>
              <a:t>antibióticos</a:t>
            </a:r>
            <a:r>
              <a:rPr dirty="0"/>
              <a:t> </a:t>
            </a:r>
            <a:r>
              <a:rPr dirty="0" err="1"/>
              <a:t>após</a:t>
            </a:r>
            <a:r>
              <a:rPr dirty="0"/>
              <a:t> </a:t>
            </a:r>
            <a:r>
              <a:rPr dirty="0" err="1"/>
              <a:t>injeções</a:t>
            </a:r>
            <a:r>
              <a:rPr dirty="0"/>
              <a:t> </a:t>
            </a:r>
            <a:r>
              <a:rPr dirty="0" err="1"/>
              <a:t>intravítreas</a:t>
            </a:r>
            <a:r>
              <a:rPr dirty="0"/>
              <a:t>, o que </a:t>
            </a:r>
            <a:r>
              <a:rPr dirty="0" err="1"/>
              <a:t>apesar</a:t>
            </a:r>
            <a:r>
              <a:rPr dirty="0"/>
              <a:t> de </a:t>
            </a:r>
            <a:r>
              <a:rPr dirty="0" err="1"/>
              <a:t>bem</a:t>
            </a:r>
            <a:r>
              <a:rPr dirty="0"/>
              <a:t> </a:t>
            </a:r>
            <a:r>
              <a:rPr dirty="0" err="1"/>
              <a:t>intencionado</a:t>
            </a:r>
            <a:r>
              <a:rPr dirty="0"/>
              <a:t> </a:t>
            </a:r>
            <a:r>
              <a:rPr dirty="0" err="1"/>
              <a:t>predica</a:t>
            </a:r>
            <a:r>
              <a:rPr dirty="0"/>
              <a:t> </a:t>
            </a:r>
            <a:r>
              <a:rPr dirty="0" err="1"/>
              <a:t>seleção</a:t>
            </a:r>
            <a:r>
              <a:rPr dirty="0"/>
              <a:t> de </a:t>
            </a:r>
            <a:r>
              <a:rPr dirty="0" err="1"/>
              <a:t>cepas</a:t>
            </a:r>
            <a:r>
              <a:rPr dirty="0"/>
              <a:t> </a:t>
            </a:r>
            <a:r>
              <a:rPr dirty="0" err="1"/>
              <a:t>mais</a:t>
            </a:r>
            <a:r>
              <a:rPr dirty="0"/>
              <a:t> </a:t>
            </a:r>
            <a:r>
              <a:rPr dirty="0" err="1"/>
              <a:t>virulentas</a:t>
            </a:r>
            <a:r>
              <a:rPr dirty="0"/>
              <a:t> e </a:t>
            </a:r>
            <a:r>
              <a:rPr dirty="0" err="1"/>
              <a:t>resistentes</a:t>
            </a:r>
            <a:r>
              <a:rPr dirty="0"/>
              <a:t>. </a:t>
            </a:r>
            <a:r>
              <a:rPr dirty="0" err="1"/>
              <a:t>Assim</a:t>
            </a:r>
            <a:r>
              <a:rPr dirty="0"/>
              <a:t> </a:t>
            </a:r>
            <a:r>
              <a:rPr dirty="0" err="1"/>
              <a:t>expondo</a:t>
            </a:r>
            <a:r>
              <a:rPr dirty="0"/>
              <a:t> </a:t>
            </a:r>
            <a:r>
              <a:rPr dirty="0" err="1"/>
              <a:t>pacientes</a:t>
            </a:r>
            <a:r>
              <a:rPr dirty="0"/>
              <a:t> a um </a:t>
            </a:r>
            <a:r>
              <a:rPr dirty="0" err="1"/>
              <a:t>risco</a:t>
            </a:r>
            <a:r>
              <a:rPr dirty="0"/>
              <a:t> </a:t>
            </a:r>
            <a:r>
              <a:rPr dirty="0" err="1"/>
              <a:t>aumentado</a:t>
            </a:r>
            <a:r>
              <a:rPr dirty="0"/>
              <a:t> de </a:t>
            </a:r>
            <a:r>
              <a:rPr dirty="0" err="1"/>
              <a:t>infecções</a:t>
            </a:r>
            <a:r>
              <a:rPr dirty="0"/>
              <a:t> multi </a:t>
            </a:r>
            <a:r>
              <a:rPr dirty="0" err="1"/>
              <a:t>droga</a:t>
            </a:r>
            <a:r>
              <a:rPr dirty="0"/>
              <a:t> </a:t>
            </a:r>
            <a:r>
              <a:rPr dirty="0" err="1"/>
              <a:t>resistentes</a:t>
            </a:r>
            <a:r>
              <a:rPr dirty="0"/>
              <a:t>, </a:t>
            </a:r>
            <a:r>
              <a:rPr dirty="0" err="1"/>
              <a:t>determinando</a:t>
            </a:r>
            <a:r>
              <a:rPr dirty="0"/>
              <a:t> um </a:t>
            </a:r>
            <a:r>
              <a:rPr dirty="0" err="1"/>
              <a:t>pior</a:t>
            </a:r>
            <a:r>
              <a:rPr dirty="0"/>
              <a:t> </a:t>
            </a:r>
            <a:r>
              <a:rPr dirty="0" err="1"/>
              <a:t>prognóstico</a:t>
            </a:r>
            <a:r>
              <a:rPr dirty="0"/>
              <a:t> para </a:t>
            </a:r>
            <a:r>
              <a:rPr dirty="0" err="1"/>
              <a:t>uma</a:t>
            </a:r>
            <a:r>
              <a:rPr dirty="0"/>
              <a:t> das </a:t>
            </a:r>
            <a:r>
              <a:rPr dirty="0" err="1"/>
              <a:t>afecções</a:t>
            </a:r>
            <a:r>
              <a:rPr dirty="0"/>
              <a:t> </a:t>
            </a:r>
            <a:r>
              <a:rPr dirty="0" err="1"/>
              <a:t>infecciosas</a:t>
            </a:r>
            <a:r>
              <a:rPr dirty="0"/>
              <a:t> </a:t>
            </a:r>
            <a:r>
              <a:rPr dirty="0" err="1"/>
              <a:t>mais</a:t>
            </a:r>
            <a:r>
              <a:rPr dirty="0"/>
              <a:t> graves da </a:t>
            </a:r>
            <a:r>
              <a:rPr dirty="0" err="1"/>
              <a:t>oftalmologia</a:t>
            </a:r>
            <a:r>
              <a:rPr dirty="0"/>
              <a:t>. </a:t>
            </a:r>
          </a:p>
          <a:p>
            <a:pPr algn="just" defTabSz="457200">
              <a:lnSpc>
                <a:spcPct val="150000"/>
              </a:lnSpc>
              <a:defRPr sz="1100">
                <a:solidFill>
                  <a:srgbClr val="000000"/>
                </a:solidFill>
                <a:latin typeface="Arial"/>
                <a:ea typeface="Arial"/>
                <a:cs typeface="Arial"/>
                <a:sym typeface="Arial"/>
              </a:defRPr>
            </a:pPr>
            <a:r>
              <a:rPr dirty="0"/>
              <a:t>	A </a:t>
            </a:r>
            <a:r>
              <a:rPr dirty="0" err="1"/>
              <a:t>importância</a:t>
            </a:r>
            <a:r>
              <a:rPr dirty="0"/>
              <a:t> do </a:t>
            </a:r>
            <a:r>
              <a:rPr dirty="0" err="1"/>
              <a:t>estudo</a:t>
            </a:r>
            <a:r>
              <a:rPr dirty="0"/>
              <a:t> se </a:t>
            </a:r>
            <a:r>
              <a:rPr dirty="0" err="1"/>
              <a:t>encontra</a:t>
            </a:r>
            <a:r>
              <a:rPr dirty="0"/>
              <a:t> </a:t>
            </a:r>
            <a:r>
              <a:rPr dirty="0" err="1"/>
              <a:t>na</a:t>
            </a:r>
            <a:r>
              <a:rPr dirty="0"/>
              <a:t> </a:t>
            </a:r>
            <a:r>
              <a:rPr dirty="0" err="1"/>
              <a:t>confirmação</a:t>
            </a:r>
            <a:r>
              <a:rPr dirty="0"/>
              <a:t> de </a:t>
            </a:r>
            <a:r>
              <a:rPr dirty="0" err="1"/>
              <a:t>achados</a:t>
            </a:r>
            <a:r>
              <a:rPr dirty="0"/>
              <a:t> </a:t>
            </a:r>
            <a:r>
              <a:rPr dirty="0" err="1"/>
              <a:t>objetivos</a:t>
            </a:r>
            <a:r>
              <a:rPr dirty="0"/>
              <a:t> e </a:t>
            </a:r>
            <a:r>
              <a:rPr dirty="0" err="1"/>
              <a:t>confirmatórios</a:t>
            </a:r>
            <a:r>
              <a:rPr dirty="0"/>
              <a:t> a </a:t>
            </a:r>
            <a:r>
              <a:rPr dirty="0" err="1"/>
              <a:t>partir</a:t>
            </a:r>
            <a:r>
              <a:rPr dirty="0"/>
              <a:t> de </a:t>
            </a:r>
            <a:r>
              <a:rPr dirty="0" err="1"/>
              <a:t>culturas</a:t>
            </a:r>
            <a:r>
              <a:rPr dirty="0"/>
              <a:t> e </a:t>
            </a:r>
            <a:r>
              <a:rPr dirty="0" err="1"/>
              <a:t>antibiogramas</a:t>
            </a:r>
            <a:r>
              <a:rPr dirty="0"/>
              <a:t> </a:t>
            </a:r>
            <a:r>
              <a:rPr dirty="0" err="1"/>
              <a:t>coletados</a:t>
            </a:r>
            <a:r>
              <a:rPr dirty="0"/>
              <a:t> </a:t>
            </a:r>
            <a:r>
              <a:rPr dirty="0" err="1"/>
              <a:t>prospectiva</a:t>
            </a:r>
            <a:r>
              <a:rPr dirty="0"/>
              <a:t> e </a:t>
            </a:r>
            <a:r>
              <a:rPr dirty="0" err="1"/>
              <a:t>longitudinalmente</a:t>
            </a:r>
            <a:r>
              <a:rPr dirty="0"/>
              <a:t>. </a:t>
            </a:r>
            <a:r>
              <a:rPr dirty="0" err="1"/>
              <a:t>Além</a:t>
            </a:r>
            <a:r>
              <a:rPr dirty="0"/>
              <a:t> de </a:t>
            </a:r>
            <a:r>
              <a:rPr dirty="0" err="1"/>
              <a:t>proporcionar</a:t>
            </a:r>
            <a:r>
              <a:rPr dirty="0"/>
              <a:t> </a:t>
            </a:r>
            <a:r>
              <a:rPr dirty="0" err="1"/>
              <a:t>maior</a:t>
            </a:r>
            <a:r>
              <a:rPr dirty="0"/>
              <a:t> </a:t>
            </a:r>
            <a:r>
              <a:rPr dirty="0" err="1"/>
              <a:t>difusão</a:t>
            </a:r>
            <a:r>
              <a:rPr dirty="0"/>
              <a:t> de </a:t>
            </a:r>
            <a:r>
              <a:rPr dirty="0" err="1"/>
              <a:t>temas</a:t>
            </a:r>
            <a:r>
              <a:rPr dirty="0"/>
              <a:t> </a:t>
            </a:r>
            <a:r>
              <a:rPr dirty="0" err="1"/>
              <a:t>relacionados</a:t>
            </a:r>
            <a:r>
              <a:rPr dirty="0"/>
              <a:t> a </a:t>
            </a:r>
            <a:r>
              <a:rPr dirty="0" err="1"/>
              <a:t>resistência</a:t>
            </a:r>
            <a:r>
              <a:rPr dirty="0"/>
              <a:t> </a:t>
            </a:r>
            <a:r>
              <a:rPr dirty="0" err="1"/>
              <a:t>microbiana</a:t>
            </a:r>
            <a:r>
              <a:rPr dirty="0"/>
              <a:t>, </a:t>
            </a:r>
            <a:r>
              <a:rPr dirty="0" err="1"/>
              <a:t>protocolos</a:t>
            </a:r>
            <a:r>
              <a:rPr dirty="0"/>
              <a:t> </a:t>
            </a:r>
            <a:r>
              <a:rPr dirty="0" err="1"/>
              <a:t>clínicos</a:t>
            </a:r>
            <a:r>
              <a:rPr dirty="0"/>
              <a:t> </a:t>
            </a:r>
            <a:r>
              <a:rPr dirty="0" err="1"/>
              <a:t>pós</a:t>
            </a:r>
            <a:r>
              <a:rPr dirty="0"/>
              <a:t> </a:t>
            </a:r>
            <a:r>
              <a:rPr dirty="0" err="1"/>
              <a:t>injeções</a:t>
            </a:r>
            <a:r>
              <a:rPr dirty="0"/>
              <a:t> </a:t>
            </a:r>
            <a:r>
              <a:rPr dirty="0" err="1"/>
              <a:t>intravítreas</a:t>
            </a:r>
            <a:r>
              <a:rPr dirty="0"/>
              <a:t>, microbiota </a:t>
            </a:r>
            <a:r>
              <a:rPr dirty="0" err="1"/>
              <a:t>comunitária</a:t>
            </a:r>
            <a:r>
              <a:rPr dirty="0"/>
              <a:t> e </a:t>
            </a:r>
            <a:r>
              <a:rPr dirty="0" err="1"/>
              <a:t>segurança</a:t>
            </a:r>
            <a:r>
              <a:rPr dirty="0"/>
              <a:t> do </a:t>
            </a:r>
            <a:r>
              <a:rPr dirty="0" err="1"/>
              <a:t>paciente</a:t>
            </a:r>
            <a:r>
              <a:rPr dirty="0"/>
              <a:t>. </a:t>
            </a:r>
            <a:r>
              <a:rPr dirty="0" err="1"/>
              <a:t>Tendo</a:t>
            </a:r>
            <a:r>
              <a:rPr dirty="0"/>
              <a:t> </a:t>
            </a:r>
            <a:r>
              <a:rPr dirty="0" err="1"/>
              <a:t>como</a:t>
            </a:r>
            <a:r>
              <a:rPr dirty="0"/>
              <a:t> </a:t>
            </a:r>
            <a:r>
              <a:rPr dirty="0" err="1"/>
              <a:t>grande</a:t>
            </a:r>
            <a:r>
              <a:rPr dirty="0"/>
              <a:t> </a:t>
            </a:r>
            <a:r>
              <a:rPr dirty="0" err="1"/>
              <a:t>intuito</a:t>
            </a:r>
            <a:r>
              <a:rPr dirty="0"/>
              <a:t> final a </a:t>
            </a:r>
            <a:r>
              <a:rPr dirty="0" err="1"/>
              <a:t>maior</a:t>
            </a:r>
            <a:r>
              <a:rPr dirty="0"/>
              <a:t> </a:t>
            </a:r>
            <a:r>
              <a:rPr dirty="0" err="1"/>
              <a:t>conscientização</a:t>
            </a:r>
            <a:r>
              <a:rPr dirty="0"/>
              <a:t> </a:t>
            </a:r>
            <a:r>
              <a:rPr dirty="0" err="1"/>
              <a:t>acerca</a:t>
            </a:r>
            <a:r>
              <a:rPr dirty="0"/>
              <a:t> do </a:t>
            </a:r>
            <a:r>
              <a:rPr dirty="0" err="1"/>
              <a:t>uso</a:t>
            </a:r>
            <a:r>
              <a:rPr dirty="0"/>
              <a:t> </a:t>
            </a:r>
            <a:r>
              <a:rPr dirty="0" err="1"/>
              <a:t>clínico</a:t>
            </a:r>
            <a:r>
              <a:rPr dirty="0"/>
              <a:t> da </a:t>
            </a:r>
            <a:r>
              <a:rPr dirty="0" err="1"/>
              <a:t>antibioticoterapia</a:t>
            </a:r>
            <a:r>
              <a:rPr dirty="0"/>
              <a:t> e </a:t>
            </a:r>
            <a:r>
              <a:rPr dirty="0" err="1"/>
              <a:t>suas</a:t>
            </a:r>
            <a:r>
              <a:rPr dirty="0"/>
              <a:t> </a:t>
            </a:r>
            <a:r>
              <a:rPr dirty="0" err="1"/>
              <a:t>consequências</a:t>
            </a:r>
            <a:r>
              <a:rPr dirty="0"/>
              <a:t> </a:t>
            </a:r>
            <a:r>
              <a:rPr dirty="0" err="1"/>
              <a:t>imediatas</a:t>
            </a:r>
            <a:r>
              <a:rPr dirty="0"/>
              <a:t> e </a:t>
            </a:r>
            <a:r>
              <a:rPr dirty="0" err="1"/>
              <a:t>futuras</a:t>
            </a:r>
            <a:r>
              <a:rPr dirty="0"/>
              <a:t>.</a:t>
            </a:r>
          </a:p>
        </p:txBody>
      </p:sp>
      <p:pic>
        <p:nvPicPr>
          <p:cNvPr id="193" name="Image" descr="Image"/>
          <p:cNvPicPr>
            <a:picLocks noChangeAspect="1"/>
          </p:cNvPicPr>
          <p:nvPr/>
        </p:nvPicPr>
        <p:blipFill>
          <a:blip r:embed="rId4">
            <a:extLst/>
          </a:blip>
          <a:stretch>
            <a:fillRect/>
          </a:stretch>
        </p:blipFill>
        <p:spPr>
          <a:xfrm>
            <a:off x="329778" y="268003"/>
            <a:ext cx="4648201" cy="1778001"/>
          </a:xfrm>
          <a:prstGeom prst="rect">
            <a:avLst/>
          </a:prstGeom>
          <a:ln w="12700">
            <a:miter lim="400000"/>
          </a:ln>
        </p:spPr>
      </p:pic>
      <p:pic>
        <p:nvPicPr>
          <p:cNvPr id="194" name="Image" descr="Image"/>
          <p:cNvPicPr>
            <a:picLocks noChangeAspect="1"/>
          </p:cNvPicPr>
          <p:nvPr/>
        </p:nvPicPr>
        <p:blipFill>
          <a:blip r:embed="rId5">
            <a:extLst/>
          </a:blip>
          <a:stretch>
            <a:fillRect/>
          </a:stretch>
        </p:blipFill>
        <p:spPr>
          <a:xfrm>
            <a:off x="10223500" y="2872"/>
            <a:ext cx="3508860" cy="230862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28575" tIns="28575" rIns="28575" bIns="28575" numCol="1" spcCol="38100" rtlCol="0" anchor="ctr">
        <a:spAutoFit/>
      </a:bodyPr>
      <a:lstStyle>
        <a:def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8575" tIns="28575" rIns="28575" bIns="28575" numCol="1" spcCol="38100" rtlCol="0" anchor="ctr">
        <a:spAutoFit/>
      </a:bodyPr>
      <a:lstStyle>
        <a:def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28575" tIns="28575" rIns="28575" bIns="28575" numCol="1" spcCol="38100" rtlCol="0" anchor="ctr">
        <a:spAutoFit/>
      </a:bodyPr>
      <a:lstStyle>
        <a:def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8575" tIns="28575" rIns="28575" bIns="28575" numCol="1" spcCol="38100" rtlCol="0" anchor="ctr">
        <a:spAutoFit/>
      </a:bodyPr>
      <a:lstStyle>
        <a:defPPr marL="0" marR="0" indent="0" algn="ctr" defTabSz="433482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4197</Words>
  <Application>Microsoft Office PowerPoint</Application>
  <PresentationFormat>Personalizar</PresentationFormat>
  <Paragraphs>103</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Arial Unicode MS</vt:lpstr>
      <vt:lpstr>Helvetica Neue</vt:lpstr>
      <vt:lpstr>Helvetica Neue Medium</vt:lpstr>
      <vt:lpstr>21_BasicWhite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joao goncalves</dc:creator>
  <cp:lastModifiedBy>User</cp:lastModifiedBy>
  <cp:revision>1</cp:revision>
  <dcterms:modified xsi:type="dcterms:W3CDTF">2024-01-31T12:04:19Z</dcterms:modified>
</cp:coreProperties>
</file>