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EA0"/>
    <a:srgbClr val="BA8CDC"/>
    <a:srgbClr val="0F71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6" d="100"/>
          <a:sy n="16" d="100"/>
        </p:scale>
        <p:origin x="224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5891626"/>
            <a:ext cx="27539395" cy="1253324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18908198"/>
            <a:ext cx="24299466" cy="869160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1D9EDAA-A365-42F6-927D-394F6E458B3B}"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398889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1D9EDAA-A365-42F6-927D-394F6E458B3B}"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378994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916653"/>
            <a:ext cx="6986096" cy="3050811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1916653"/>
            <a:ext cx="20553298" cy="3050811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1D9EDAA-A365-42F6-927D-394F6E458B3B}"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152541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1D9EDAA-A365-42F6-927D-394F6E458B3B}"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90017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8974945"/>
            <a:ext cx="27944386" cy="14974888"/>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4091502"/>
            <a:ext cx="27944386" cy="7874940"/>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31D9EDAA-A365-42F6-927D-394F6E458B3B}" type="datetimeFigureOut">
              <a:rPr lang="pt-BR" smtClean="0"/>
              <a:t>31/01/2024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414428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9583264"/>
            <a:ext cx="13769697" cy="2284150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9583264"/>
            <a:ext cx="13769697" cy="2284150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1D9EDAA-A365-42F6-927D-394F6E458B3B}" type="datetimeFigureOut">
              <a:rPr lang="pt-BR" smtClean="0"/>
              <a:t>31/01/2024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183164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1916661"/>
            <a:ext cx="27944386" cy="695828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8824938"/>
            <a:ext cx="13706415" cy="4324966"/>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4" name="Content Placeholder 3"/>
          <p:cNvSpPr>
            <a:spLocks noGrp="1"/>
          </p:cNvSpPr>
          <p:nvPr>
            <p:ph sz="half" idx="2"/>
          </p:nvPr>
        </p:nvSpPr>
        <p:spPr>
          <a:xfrm>
            <a:off x="2231675" y="13149904"/>
            <a:ext cx="13706415" cy="193415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8824938"/>
            <a:ext cx="13773917" cy="4324966"/>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6" name="Content Placeholder 5"/>
          <p:cNvSpPr>
            <a:spLocks noGrp="1"/>
          </p:cNvSpPr>
          <p:nvPr>
            <p:ph sz="quarter" idx="4"/>
          </p:nvPr>
        </p:nvSpPr>
        <p:spPr>
          <a:xfrm>
            <a:off x="16402142" y="13149904"/>
            <a:ext cx="13773917" cy="193415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1D9EDAA-A365-42F6-927D-394F6E458B3B}" type="datetimeFigureOut">
              <a:rPr lang="pt-BR" smtClean="0"/>
              <a:t>31/01/2024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77326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1D9EDAA-A365-42F6-927D-394F6E458B3B}" type="datetimeFigureOut">
              <a:rPr lang="pt-BR" smtClean="0"/>
              <a:t>31/01/2024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21686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9EDAA-A365-42F6-927D-394F6E458B3B}" type="datetimeFigureOut">
              <a:rPr lang="pt-BR" smtClean="0"/>
              <a:t>31/01/2024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345274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399982"/>
            <a:ext cx="10449614" cy="839993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5183304"/>
            <a:ext cx="16402140" cy="25583147"/>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0799922"/>
            <a:ext cx="10449614" cy="20008190"/>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31D9EDAA-A365-42F6-927D-394F6E458B3B}" type="datetimeFigureOut">
              <a:rPr lang="pt-BR" smtClean="0"/>
              <a:t>31/01/2024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385324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399982"/>
            <a:ext cx="10449614" cy="839993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5183304"/>
            <a:ext cx="16402140" cy="25583147"/>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0799922"/>
            <a:ext cx="10449614" cy="20008190"/>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31D9EDAA-A365-42F6-927D-394F6E458B3B}" type="datetimeFigureOut">
              <a:rPr lang="pt-BR" smtClean="0"/>
              <a:t>31/01/2024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EC5CF29-FF94-465C-9478-095D897D93BD}" type="slidenum">
              <a:rPr lang="pt-BR" smtClean="0"/>
              <a:t>‹nº›</a:t>
            </a:fld>
            <a:endParaRPr lang="pt-BR"/>
          </a:p>
        </p:txBody>
      </p:sp>
    </p:spTree>
    <p:extLst>
      <p:ext uri="{BB962C8B-B14F-4D97-AF65-F5344CB8AC3E}">
        <p14:creationId xmlns:p14="http://schemas.microsoft.com/office/powerpoint/2010/main" val="408007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916661"/>
            <a:ext cx="27944386" cy="695828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9583264"/>
            <a:ext cx="27944386" cy="22841503"/>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33366432"/>
            <a:ext cx="7289840" cy="1916653"/>
          </a:xfrm>
          <a:prstGeom prst="rect">
            <a:avLst/>
          </a:prstGeom>
        </p:spPr>
        <p:txBody>
          <a:bodyPr vert="horz" lIns="91440" tIns="45720" rIns="91440" bIns="45720" rtlCol="0" anchor="ctr"/>
          <a:lstStyle>
            <a:lvl1pPr algn="l">
              <a:defRPr sz="4252">
                <a:solidFill>
                  <a:schemeClr val="tx1">
                    <a:tint val="75000"/>
                  </a:schemeClr>
                </a:solidFill>
              </a:defRPr>
            </a:lvl1pPr>
          </a:lstStyle>
          <a:p>
            <a:fld id="{31D9EDAA-A365-42F6-927D-394F6E458B3B}" type="datetimeFigureOut">
              <a:rPr lang="pt-BR" smtClean="0"/>
              <a:t>31/01/2024</a:t>
            </a:fld>
            <a:endParaRPr lang="pt-BR"/>
          </a:p>
        </p:txBody>
      </p:sp>
      <p:sp>
        <p:nvSpPr>
          <p:cNvPr id="5" name="Footer Placeholder 4"/>
          <p:cNvSpPr>
            <a:spLocks noGrp="1"/>
          </p:cNvSpPr>
          <p:nvPr>
            <p:ph type="ftr" sz="quarter" idx="3"/>
          </p:nvPr>
        </p:nvSpPr>
        <p:spPr>
          <a:xfrm>
            <a:off x="10732264" y="33366432"/>
            <a:ext cx="10934760" cy="191665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33366432"/>
            <a:ext cx="7289840" cy="1916653"/>
          </a:xfrm>
          <a:prstGeom prst="rect">
            <a:avLst/>
          </a:prstGeom>
        </p:spPr>
        <p:txBody>
          <a:bodyPr vert="horz" lIns="91440" tIns="45720" rIns="91440" bIns="45720" rtlCol="0" anchor="ctr"/>
          <a:lstStyle>
            <a:lvl1pPr algn="r">
              <a:defRPr sz="4252">
                <a:solidFill>
                  <a:schemeClr val="tx1">
                    <a:tint val="75000"/>
                  </a:schemeClr>
                </a:solidFill>
              </a:defRPr>
            </a:lvl1pPr>
          </a:lstStyle>
          <a:p>
            <a:fld id="{CEC5CF29-FF94-465C-9478-095D897D93BD}" type="slidenum">
              <a:rPr lang="pt-BR" smtClean="0"/>
              <a:t>‹nº›</a:t>
            </a:fld>
            <a:endParaRPr lang="pt-BR"/>
          </a:p>
        </p:txBody>
      </p:sp>
    </p:spTree>
    <p:extLst>
      <p:ext uri="{BB962C8B-B14F-4D97-AF65-F5344CB8AC3E}">
        <p14:creationId xmlns:p14="http://schemas.microsoft.com/office/powerpoint/2010/main" val="1038021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id="{6F536C04-E962-4235-919A-3F7273F7C1C3}"/>
              </a:ext>
            </a:extLst>
          </p:cNvPr>
          <p:cNvSpPr/>
          <p:nvPr/>
        </p:nvSpPr>
        <p:spPr>
          <a:xfrm>
            <a:off x="504645" y="5974454"/>
            <a:ext cx="31311023" cy="2123658"/>
          </a:xfrm>
          <a:prstGeom prst="rect">
            <a:avLst/>
          </a:prstGeom>
        </p:spPr>
        <p:txBody>
          <a:bodyPr wrap="square">
            <a:spAutoFit/>
          </a:bodyPr>
          <a:lstStyle/>
          <a:p>
            <a:pPr algn="just"/>
            <a:r>
              <a:rPr lang="pt-BR" sz="4400" dirty="0">
                <a:latin typeface="Arial" panose="020B0604020202020204" pitchFamily="34" charset="0"/>
                <a:cs typeface="Arial" panose="020B0604020202020204" pitchFamily="34" charset="0"/>
              </a:rPr>
              <a:t>Incomum, idiopática e bilateral, a ceratite de </a:t>
            </a:r>
            <a:r>
              <a:rPr lang="pt-BR" sz="4400" dirty="0" err="1">
                <a:latin typeface="Arial" panose="020B0604020202020204" pitchFamily="34" charset="0"/>
                <a:cs typeface="Arial" panose="020B0604020202020204" pitchFamily="34" charset="0"/>
              </a:rPr>
              <a:t>Thygeson</a:t>
            </a:r>
            <a:r>
              <a:rPr lang="pt-BR" sz="4400" dirty="0">
                <a:latin typeface="Arial" panose="020B0604020202020204" pitchFamily="34" charset="0"/>
                <a:cs typeface="Arial" panose="020B0604020202020204" pitchFamily="34" charset="0"/>
              </a:rPr>
              <a:t> tem como característica curso esporádico entre exarcebações e remissões. Diagnóstico diferencial de outras ceratites, deve-se fazer presente como possibilidade diagnóstica. Principalmente em adultos jovens. </a:t>
            </a:r>
            <a:endParaRPr lang="pt-BR" sz="4400" dirty="0">
              <a:latin typeface="Arial" panose="020B0604020202020204" pitchFamily="34" charset="0"/>
              <a:ea typeface="Times New Roman" panose="02020603050405020304" pitchFamily="18" charset="0"/>
              <a:cs typeface="Arial" panose="020B0604020202020204" pitchFamily="34" charset="0"/>
            </a:endParaRPr>
          </a:p>
        </p:txBody>
      </p:sp>
      <p:sp>
        <p:nvSpPr>
          <p:cNvPr id="28" name="Retângulo 27">
            <a:extLst>
              <a:ext uri="{FF2B5EF4-FFF2-40B4-BE49-F238E27FC236}">
                <a16:creationId xmlns:a16="http://schemas.microsoft.com/office/drawing/2014/main" id="{141DF3C2-C9F1-4E33-B95A-8DFA31DA37AD}"/>
              </a:ext>
            </a:extLst>
          </p:cNvPr>
          <p:cNvSpPr/>
          <p:nvPr/>
        </p:nvSpPr>
        <p:spPr>
          <a:xfrm>
            <a:off x="535945" y="9303119"/>
            <a:ext cx="31306229" cy="5991384"/>
          </a:xfrm>
          <a:prstGeom prst="rect">
            <a:avLst/>
          </a:prstGeom>
        </p:spPr>
        <p:txBody>
          <a:bodyPr wrap="square">
            <a:spAutoFit/>
          </a:bodyPr>
          <a:lstStyle/>
          <a:p>
            <a:pPr algn="just">
              <a:lnSpc>
                <a:spcPts val="4560"/>
              </a:lnSpc>
            </a:pPr>
            <a:r>
              <a:rPr lang="pt-BR" sz="4200" dirty="0">
                <a:latin typeface="Arial" panose="020B0604020202020204" pitchFamily="34" charset="0"/>
                <a:cs typeface="Arial" panose="020B0604020202020204" pitchFamily="34" charset="0"/>
              </a:rPr>
              <a:t>Relato de caso de um paciente que compareceu à consulta </a:t>
            </a:r>
            <a:r>
              <a:rPr lang="pt-BR" sz="4200" dirty="0" err="1">
                <a:latin typeface="Arial" panose="020B0604020202020204" pitchFamily="34" charset="0"/>
                <a:cs typeface="Arial" panose="020B0604020202020204" pitchFamily="34" charset="0"/>
              </a:rPr>
              <a:t>oftalmológica.Paciente</a:t>
            </a:r>
            <a:r>
              <a:rPr lang="pt-BR" sz="4200" dirty="0">
                <a:latin typeface="Arial" panose="020B0604020202020204" pitchFamily="34" charset="0"/>
                <a:cs typeface="Arial" panose="020B0604020202020204" pitchFamily="34" charset="0"/>
              </a:rPr>
              <a:t> dá entrada em serviço oftalmológico em junho de 2023 com histórico de que há 03 semanas sentiu o olho direito irritado, com queixa de turvação visual, ardência, fotofobia e sensação de corpo estranho. Após avaliação em outro serviço, fez uso de colírio de </a:t>
            </a:r>
            <a:r>
              <a:rPr lang="pt-BR" sz="4200" dirty="0" err="1">
                <a:latin typeface="Arial" panose="020B0604020202020204" pitchFamily="34" charset="0"/>
                <a:cs typeface="Arial" panose="020B0604020202020204" pitchFamily="34" charset="0"/>
              </a:rPr>
              <a:t>ciprofloxacino</a:t>
            </a:r>
            <a:r>
              <a:rPr lang="pt-BR" sz="4200" dirty="0">
                <a:latin typeface="Arial" panose="020B0604020202020204" pitchFamily="34" charset="0"/>
                <a:cs typeface="Arial" panose="020B0604020202020204" pitchFamily="34" charset="0"/>
              </a:rPr>
              <a:t> combinado com dexametasona, lágrima artificial e shampoo neutro para higiene em cílios, sem melhoras dos sintomas. Após revisão no serviço que estava acompanhando, mudou o tratamento para </a:t>
            </a:r>
            <a:r>
              <a:rPr lang="pt-BR" sz="4200" dirty="0" err="1">
                <a:latin typeface="Arial" panose="020B0604020202020204" pitchFamily="34" charset="0"/>
                <a:cs typeface="Arial" panose="020B0604020202020204" pitchFamily="34" charset="0"/>
              </a:rPr>
              <a:t>ofloxacino</a:t>
            </a:r>
            <a:r>
              <a:rPr lang="pt-BR" sz="4200" dirty="0">
                <a:latin typeface="Arial" panose="020B0604020202020204" pitchFamily="34" charset="0"/>
                <a:cs typeface="Arial" panose="020B0604020202020204" pitchFamily="34" charset="0"/>
              </a:rPr>
              <a:t> e gel lubrificante ocular. Porém sem melhora do quadro. </a:t>
            </a:r>
          </a:p>
          <a:p>
            <a:pPr algn="just">
              <a:lnSpc>
                <a:spcPts val="4560"/>
              </a:lnSpc>
            </a:pPr>
            <a:r>
              <a:rPr lang="pt-BR" sz="4200" dirty="0">
                <a:latin typeface="Arial" panose="020B0604020202020204" pitchFamily="34" charset="0"/>
                <a:cs typeface="Arial" panose="020B0604020202020204" pitchFamily="34" charset="0"/>
              </a:rPr>
              <a:t>Ao exame no dia 29/06/23 o paciente apresentava  acuidade visual com correção de  </a:t>
            </a:r>
            <a:r>
              <a:rPr lang="pt-BR" sz="4200" dirty="0" err="1">
                <a:latin typeface="Arial" panose="020B0604020202020204" pitchFamily="34" charset="0"/>
                <a:cs typeface="Arial" panose="020B0604020202020204" pitchFamily="34" charset="0"/>
              </a:rPr>
              <a:t>od</a:t>
            </a:r>
            <a:r>
              <a:rPr lang="pt-BR" sz="4200" dirty="0">
                <a:latin typeface="Arial" panose="020B0604020202020204" pitchFamily="34" charset="0"/>
                <a:cs typeface="Arial" panose="020B0604020202020204" pitchFamily="34" charset="0"/>
              </a:rPr>
              <a:t>: 20/30p   </a:t>
            </a:r>
            <a:r>
              <a:rPr lang="pt-BR" sz="4200" dirty="0" err="1">
                <a:latin typeface="Arial" panose="020B0604020202020204" pitchFamily="34" charset="0"/>
                <a:cs typeface="Arial" panose="020B0604020202020204" pitchFamily="34" charset="0"/>
              </a:rPr>
              <a:t>oe</a:t>
            </a:r>
            <a:r>
              <a:rPr lang="pt-BR" sz="4200" dirty="0">
                <a:latin typeface="Arial" panose="020B0604020202020204" pitchFamily="34" charset="0"/>
                <a:cs typeface="Arial" panose="020B0604020202020204" pitchFamily="34" charset="0"/>
              </a:rPr>
              <a:t>: 20/20. À biomicroscopia:</a:t>
            </a:r>
          </a:p>
          <a:p>
            <a:pPr algn="just">
              <a:lnSpc>
                <a:spcPts val="4560"/>
              </a:lnSpc>
            </a:pPr>
            <a:r>
              <a:rPr lang="pt-BR" sz="4200" dirty="0">
                <a:latin typeface="Arial" panose="020B0604020202020204" pitchFamily="34" charset="0"/>
                <a:cs typeface="Arial" panose="020B0604020202020204" pitchFamily="34" charset="0"/>
              </a:rPr>
              <a:t>olho direito: hiperemia conjuntival +2, córnea sensibilidade mantida, ceratite corneana </a:t>
            </a:r>
            <a:r>
              <a:rPr lang="pt-BR" sz="4200" dirty="0" err="1">
                <a:latin typeface="Arial" panose="020B0604020202020204" pitchFamily="34" charset="0"/>
                <a:cs typeface="Arial" panose="020B0604020202020204" pitchFamily="34" charset="0"/>
              </a:rPr>
              <a:t>puntata</a:t>
            </a:r>
            <a:r>
              <a:rPr lang="pt-BR" sz="4200" dirty="0">
                <a:latin typeface="Arial" panose="020B0604020202020204" pitchFamily="34" charset="0"/>
                <a:cs typeface="Arial" panose="020B0604020202020204" pitchFamily="34" charset="0"/>
              </a:rPr>
              <a:t> difusa, com pequena lesões esbranquiçadas pouco elevadas e com leve infiltrado epitelial, </a:t>
            </a:r>
            <a:r>
              <a:rPr lang="pt-BR" sz="4200" dirty="0" err="1">
                <a:latin typeface="Arial" panose="020B0604020202020204" pitchFamily="34" charset="0"/>
                <a:cs typeface="Arial" panose="020B0604020202020204" pitchFamily="34" charset="0"/>
              </a:rPr>
              <a:t>varios</a:t>
            </a:r>
            <a:r>
              <a:rPr lang="pt-BR" sz="4200" dirty="0">
                <a:latin typeface="Arial" panose="020B0604020202020204" pitchFamily="34" charset="0"/>
                <a:cs typeface="Arial" panose="020B0604020202020204" pitchFamily="34" charset="0"/>
              </a:rPr>
              <a:t> pontos em epitélio corando com fluoresceína.</a:t>
            </a:r>
          </a:p>
          <a:p>
            <a:pPr algn="just">
              <a:lnSpc>
                <a:spcPts val="4560"/>
              </a:lnSpc>
            </a:pPr>
            <a:r>
              <a:rPr lang="pt-BR" sz="4200" dirty="0">
                <a:latin typeface="Arial" panose="020B0604020202020204" pitchFamily="34" charset="0"/>
                <a:cs typeface="Arial" panose="020B0604020202020204" pitchFamily="34" charset="0"/>
              </a:rPr>
              <a:t>Foi então suspeitado tratar-se de um quadro de ceratite </a:t>
            </a:r>
            <a:r>
              <a:rPr lang="pt-BR" sz="4200" dirty="0" err="1">
                <a:latin typeface="Arial" panose="020B0604020202020204" pitchFamily="34" charset="0"/>
                <a:cs typeface="Arial" panose="020B0604020202020204" pitchFamily="34" charset="0"/>
              </a:rPr>
              <a:t>puntata</a:t>
            </a:r>
            <a:r>
              <a:rPr lang="pt-BR" sz="4200" dirty="0">
                <a:latin typeface="Arial" panose="020B0604020202020204" pitchFamily="34" charset="0"/>
                <a:cs typeface="Arial" panose="020B0604020202020204" pitchFamily="34" charset="0"/>
              </a:rPr>
              <a:t> superficial de </a:t>
            </a:r>
            <a:r>
              <a:rPr lang="pt-BR" sz="4200" dirty="0" err="1">
                <a:latin typeface="Arial" panose="020B0604020202020204" pitchFamily="34" charset="0"/>
                <a:cs typeface="Arial" panose="020B0604020202020204" pitchFamily="34" charset="0"/>
              </a:rPr>
              <a:t>Thygenson</a:t>
            </a:r>
            <a:r>
              <a:rPr lang="pt-BR" sz="4200" dirty="0">
                <a:latin typeface="Arial" panose="020B0604020202020204" pitchFamily="34" charset="0"/>
                <a:cs typeface="Arial" panose="020B0604020202020204" pitchFamily="34" charset="0"/>
              </a:rPr>
              <a:t>. </a:t>
            </a:r>
          </a:p>
          <a:p>
            <a:pPr algn="just">
              <a:lnSpc>
                <a:spcPts val="4560"/>
              </a:lnSpc>
            </a:pPr>
            <a:r>
              <a:rPr lang="pt-BR" sz="4200" dirty="0">
                <a:latin typeface="Arial" panose="020B0604020202020204" pitchFamily="34" charset="0"/>
                <a:cs typeface="Arial" panose="020B0604020202020204" pitchFamily="34" charset="0"/>
              </a:rPr>
              <a:t>Prescrito então: </a:t>
            </a:r>
            <a:r>
              <a:rPr lang="pt-BR" sz="4200" dirty="0" err="1">
                <a:latin typeface="Arial" panose="020B0604020202020204" pitchFamily="34" charset="0"/>
                <a:cs typeface="Arial" panose="020B0604020202020204" pitchFamily="34" charset="0"/>
              </a:rPr>
              <a:t>prednisolona</a:t>
            </a:r>
            <a:r>
              <a:rPr lang="pt-BR" sz="4200" dirty="0">
                <a:latin typeface="Arial" panose="020B0604020202020204" pitchFamily="34" charset="0"/>
                <a:cs typeface="Arial" panose="020B0604020202020204" pitchFamily="34" charset="0"/>
              </a:rPr>
              <a:t> colírio 10mg/ml e colírio lubrificante. </a:t>
            </a:r>
          </a:p>
        </p:txBody>
      </p:sp>
      <p:sp>
        <p:nvSpPr>
          <p:cNvPr id="22" name="Retângulo: Cantos Arredondados 21">
            <a:extLst>
              <a:ext uri="{FF2B5EF4-FFF2-40B4-BE49-F238E27FC236}">
                <a16:creationId xmlns:a16="http://schemas.microsoft.com/office/drawing/2014/main" id="{5782F6B4-0BEC-6044-8963-841E107EF615}"/>
              </a:ext>
            </a:extLst>
          </p:cNvPr>
          <p:cNvSpPr/>
          <p:nvPr/>
        </p:nvSpPr>
        <p:spPr>
          <a:xfrm>
            <a:off x="665440" y="522878"/>
            <a:ext cx="31068406" cy="441271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9" name="Retângulo: Cantos Arredondados 18">
            <a:extLst>
              <a:ext uri="{FF2B5EF4-FFF2-40B4-BE49-F238E27FC236}">
                <a16:creationId xmlns:a16="http://schemas.microsoft.com/office/drawing/2014/main" id="{90F8DFA3-EB8D-518F-75D9-31C5C84103FB}"/>
              </a:ext>
            </a:extLst>
          </p:cNvPr>
          <p:cNvSpPr/>
          <p:nvPr/>
        </p:nvSpPr>
        <p:spPr>
          <a:xfrm>
            <a:off x="27497314" y="519884"/>
            <a:ext cx="4255145" cy="328698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5" name="Retângulo 24">
            <a:extLst>
              <a:ext uri="{FF2B5EF4-FFF2-40B4-BE49-F238E27FC236}">
                <a16:creationId xmlns:a16="http://schemas.microsoft.com/office/drawing/2014/main" id="{4CEA5BF5-E062-E875-E4DB-FEF84A4781A9}"/>
              </a:ext>
            </a:extLst>
          </p:cNvPr>
          <p:cNvSpPr/>
          <p:nvPr/>
        </p:nvSpPr>
        <p:spPr>
          <a:xfrm>
            <a:off x="553390" y="23383796"/>
            <a:ext cx="31114024" cy="1384995"/>
          </a:xfrm>
          <a:prstGeom prst="rect">
            <a:avLst/>
          </a:prstGeom>
        </p:spPr>
        <p:txBody>
          <a:bodyPr wrap="square">
            <a:spAutoFit/>
          </a:bodyPr>
          <a:lstStyle/>
          <a:p>
            <a:pPr algn="just"/>
            <a:r>
              <a:rPr lang="pt-BR" sz="4200" dirty="0">
                <a:latin typeface="Arial" panose="020B0604020202020204" pitchFamily="34" charset="0"/>
                <a:cs typeface="Arial" panose="020B0604020202020204" pitchFamily="34" charset="0"/>
              </a:rPr>
              <a:t>Após 10 dias de tratamento, paciente apresentou melhora importante das queixas e também foi observando uma regressão da ceratite e dos infiltrados do epitélio da córnea. </a:t>
            </a:r>
          </a:p>
        </p:txBody>
      </p:sp>
      <p:sp>
        <p:nvSpPr>
          <p:cNvPr id="32" name="Retângulo: Cantos Arredondados 31">
            <a:extLst>
              <a:ext uri="{FF2B5EF4-FFF2-40B4-BE49-F238E27FC236}">
                <a16:creationId xmlns:a16="http://schemas.microsoft.com/office/drawing/2014/main" id="{5EA2F708-CAEA-1AA7-4273-39E1378C87CE}"/>
              </a:ext>
            </a:extLst>
          </p:cNvPr>
          <p:cNvSpPr/>
          <p:nvPr/>
        </p:nvSpPr>
        <p:spPr>
          <a:xfrm>
            <a:off x="665440" y="4868312"/>
            <a:ext cx="31311023" cy="1038163"/>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5400" b="1" i="0" dirty="0">
                <a:solidFill>
                  <a:schemeClr val="tx1"/>
                </a:solidFill>
                <a:effectLst/>
                <a:latin typeface="Roboto" panose="02000000000000000000" pitchFamily="2" charset="0"/>
              </a:rPr>
              <a:t>INTRODUÇÃO</a:t>
            </a:r>
            <a:endParaRPr lang="pt-BR" sz="5200" b="1" dirty="0">
              <a:solidFill>
                <a:schemeClr val="tx1"/>
              </a:solidFill>
              <a:latin typeface="Arial" panose="020B0604020202020204" pitchFamily="34" charset="0"/>
              <a:cs typeface="Arial" panose="020B0604020202020204" pitchFamily="34" charset="0"/>
            </a:endParaRPr>
          </a:p>
        </p:txBody>
      </p:sp>
      <p:sp>
        <p:nvSpPr>
          <p:cNvPr id="33" name="Retângulo: Cantos Arredondados 32">
            <a:extLst>
              <a:ext uri="{FF2B5EF4-FFF2-40B4-BE49-F238E27FC236}">
                <a16:creationId xmlns:a16="http://schemas.microsoft.com/office/drawing/2014/main" id="{DEB1349F-CD9A-ABF6-37CA-FB775FFC9594}"/>
              </a:ext>
            </a:extLst>
          </p:cNvPr>
          <p:cNvSpPr/>
          <p:nvPr/>
        </p:nvSpPr>
        <p:spPr>
          <a:xfrm>
            <a:off x="553390" y="7944934"/>
            <a:ext cx="31311023" cy="1038163"/>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5200" b="1" dirty="0">
                <a:solidFill>
                  <a:schemeClr val="tx1"/>
                </a:solidFill>
                <a:latin typeface="Arial" panose="020B0604020202020204" pitchFamily="34" charset="0"/>
                <a:cs typeface="Arial" panose="020B0604020202020204" pitchFamily="34" charset="0"/>
              </a:rPr>
              <a:t>MÉTODOS</a:t>
            </a:r>
          </a:p>
        </p:txBody>
      </p:sp>
      <p:sp>
        <p:nvSpPr>
          <p:cNvPr id="36" name="Retângulo: Cantos Arredondados 35">
            <a:extLst>
              <a:ext uri="{FF2B5EF4-FFF2-40B4-BE49-F238E27FC236}">
                <a16:creationId xmlns:a16="http://schemas.microsoft.com/office/drawing/2014/main" id="{DB6F2127-DBE2-505D-FAC3-E750F94D272A}"/>
              </a:ext>
            </a:extLst>
          </p:cNvPr>
          <p:cNvSpPr/>
          <p:nvPr/>
        </p:nvSpPr>
        <p:spPr>
          <a:xfrm>
            <a:off x="525595" y="22144169"/>
            <a:ext cx="31185249" cy="1038163"/>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5200" b="1" dirty="0">
                <a:solidFill>
                  <a:schemeClr val="tx1"/>
                </a:solidFill>
                <a:latin typeface="Arial" panose="020B0604020202020204" pitchFamily="34" charset="0"/>
                <a:cs typeface="Arial" panose="020B0604020202020204" pitchFamily="34" charset="0"/>
              </a:rPr>
              <a:t>RESULTADOS</a:t>
            </a:r>
          </a:p>
        </p:txBody>
      </p:sp>
      <p:sp>
        <p:nvSpPr>
          <p:cNvPr id="37" name="Retângulo: Cantos Arredondados 36">
            <a:extLst>
              <a:ext uri="{FF2B5EF4-FFF2-40B4-BE49-F238E27FC236}">
                <a16:creationId xmlns:a16="http://schemas.microsoft.com/office/drawing/2014/main" id="{7ED82CD2-D15C-69D8-3414-D0D4E9DB60B6}"/>
              </a:ext>
            </a:extLst>
          </p:cNvPr>
          <p:cNvSpPr/>
          <p:nvPr/>
        </p:nvSpPr>
        <p:spPr>
          <a:xfrm>
            <a:off x="616276" y="31228381"/>
            <a:ext cx="31185249" cy="1038163"/>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5000" b="1" dirty="0">
                <a:solidFill>
                  <a:schemeClr val="tx1"/>
                </a:solidFill>
                <a:latin typeface="Arial" panose="020B0604020202020204" pitchFamily="34" charset="0"/>
                <a:cs typeface="Arial" panose="020B0604020202020204" pitchFamily="34" charset="0"/>
              </a:rPr>
              <a:t>CONCLUSÕES</a:t>
            </a:r>
          </a:p>
        </p:txBody>
      </p:sp>
      <p:sp>
        <p:nvSpPr>
          <p:cNvPr id="47" name="CaixaDeTexto 46">
            <a:extLst>
              <a:ext uri="{FF2B5EF4-FFF2-40B4-BE49-F238E27FC236}">
                <a16:creationId xmlns:a16="http://schemas.microsoft.com/office/drawing/2014/main" id="{7C82094C-D36B-E100-4CBE-A5253E30F2CF}"/>
              </a:ext>
            </a:extLst>
          </p:cNvPr>
          <p:cNvSpPr txBox="1"/>
          <p:nvPr/>
        </p:nvSpPr>
        <p:spPr>
          <a:xfrm>
            <a:off x="6669503" y="616801"/>
            <a:ext cx="19039115" cy="2092881"/>
          </a:xfrm>
          <a:prstGeom prst="rect">
            <a:avLst/>
          </a:prstGeom>
          <a:noFill/>
        </p:spPr>
        <p:txBody>
          <a:bodyPr wrap="square">
            <a:spAutoFit/>
          </a:bodyPr>
          <a:lstStyle/>
          <a:p>
            <a:pPr algn="ctr"/>
            <a:r>
              <a:rPr lang="pt-BR" sz="6500" b="1" dirty="0">
                <a:latin typeface="Arial" panose="020B0604020202020204" pitchFamily="34" charset="0"/>
                <a:cs typeface="Arial" panose="020B0604020202020204" pitchFamily="34" charset="0"/>
              </a:rPr>
              <a:t>CERATITE PONTILHADA SUPERFICIAL DE THYGESON: UM RELATO DE CASO </a:t>
            </a:r>
          </a:p>
        </p:txBody>
      </p:sp>
      <p:sp>
        <p:nvSpPr>
          <p:cNvPr id="49" name="CaixaDeTexto 48">
            <a:extLst>
              <a:ext uri="{FF2B5EF4-FFF2-40B4-BE49-F238E27FC236}">
                <a16:creationId xmlns:a16="http://schemas.microsoft.com/office/drawing/2014/main" id="{24E7DA1A-B9D8-CA9D-4E14-D9C18E6457B7}"/>
              </a:ext>
            </a:extLst>
          </p:cNvPr>
          <p:cNvSpPr txBox="1"/>
          <p:nvPr/>
        </p:nvSpPr>
        <p:spPr>
          <a:xfrm>
            <a:off x="599390" y="3150863"/>
            <a:ext cx="31211241" cy="1508105"/>
          </a:xfrm>
          <a:prstGeom prst="rect">
            <a:avLst/>
          </a:prstGeom>
          <a:noFill/>
        </p:spPr>
        <p:txBody>
          <a:bodyPr wrap="square">
            <a:spAutoFit/>
          </a:bodyPr>
          <a:lstStyle/>
          <a:p>
            <a:pPr algn="ctr"/>
            <a:r>
              <a:rPr lang="pt-BR" sz="4600" dirty="0">
                <a:latin typeface="Arial" panose="020B0604020202020204" pitchFamily="34" charset="0"/>
                <a:cs typeface="Arial" panose="020B0604020202020204" pitchFamily="34" charset="0"/>
              </a:rPr>
              <a:t> Rafael Costa Calixto¹,Leonardo Pimenta de Oliveira¹ </a:t>
            </a:r>
            <a:br>
              <a:rPr lang="pt-BR" sz="4600" dirty="0">
                <a:latin typeface="Arial" panose="020B0604020202020204" pitchFamily="34" charset="0"/>
                <a:cs typeface="Arial" panose="020B0604020202020204" pitchFamily="34" charset="0"/>
              </a:rPr>
            </a:br>
            <a:r>
              <a:rPr lang="pt-BR" sz="4600" dirty="0">
                <a:latin typeface="Arial" panose="020B0604020202020204" pitchFamily="34" charset="0"/>
                <a:cs typeface="Arial" panose="020B0604020202020204" pitchFamily="34" charset="0"/>
              </a:rPr>
              <a:t>1. Hospital Santa Luzia – Fundação Colombo Spínola</a:t>
            </a:r>
          </a:p>
        </p:txBody>
      </p:sp>
      <p:sp>
        <p:nvSpPr>
          <p:cNvPr id="13" name="Retângulo: Cantos Arredondados 12">
            <a:extLst>
              <a:ext uri="{FF2B5EF4-FFF2-40B4-BE49-F238E27FC236}">
                <a16:creationId xmlns:a16="http://schemas.microsoft.com/office/drawing/2014/main" id="{9F1F0E25-98F1-81C6-6FBA-604BEE3DCE73}"/>
              </a:ext>
            </a:extLst>
          </p:cNvPr>
          <p:cNvSpPr/>
          <p:nvPr/>
        </p:nvSpPr>
        <p:spPr>
          <a:xfrm>
            <a:off x="3310766" y="25697773"/>
            <a:ext cx="2194293" cy="82020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00" b="1" dirty="0">
                <a:solidFill>
                  <a:schemeClr val="tx1"/>
                </a:solidFill>
              </a:rPr>
              <a:t>Figura 3</a:t>
            </a:r>
          </a:p>
        </p:txBody>
      </p:sp>
      <p:sp>
        <p:nvSpPr>
          <p:cNvPr id="14" name="Retângulo: Cantos Arredondados 13">
            <a:extLst>
              <a:ext uri="{FF2B5EF4-FFF2-40B4-BE49-F238E27FC236}">
                <a16:creationId xmlns:a16="http://schemas.microsoft.com/office/drawing/2014/main" id="{884A1114-86B5-AADD-9277-30EBBE7095FE}"/>
              </a:ext>
            </a:extLst>
          </p:cNvPr>
          <p:cNvSpPr/>
          <p:nvPr/>
        </p:nvSpPr>
        <p:spPr>
          <a:xfrm>
            <a:off x="13912824" y="25418642"/>
            <a:ext cx="2194293" cy="82020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00" b="1" dirty="0">
                <a:solidFill>
                  <a:schemeClr val="tx1"/>
                </a:solidFill>
              </a:rPr>
              <a:t>Figura 4</a:t>
            </a:r>
          </a:p>
        </p:txBody>
      </p:sp>
      <p:pic>
        <p:nvPicPr>
          <p:cNvPr id="4" name="Imagem 3" descr="Imagem em preto e verde&#10;&#10;Descrição gerada automaticamente com confiança baixa">
            <a:extLst>
              <a:ext uri="{FF2B5EF4-FFF2-40B4-BE49-F238E27FC236}">
                <a16:creationId xmlns:a16="http://schemas.microsoft.com/office/drawing/2014/main" id="{3DE56F4D-0090-C0DB-FDA9-B9FAE9C3E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556" y="15446756"/>
            <a:ext cx="8147510" cy="6416063"/>
          </a:xfrm>
          <a:prstGeom prst="rect">
            <a:avLst/>
          </a:prstGeom>
        </p:spPr>
      </p:pic>
      <p:sp>
        <p:nvSpPr>
          <p:cNvPr id="43" name="Retângulo: Cantos Arredondados 42">
            <a:extLst>
              <a:ext uri="{FF2B5EF4-FFF2-40B4-BE49-F238E27FC236}">
                <a16:creationId xmlns:a16="http://schemas.microsoft.com/office/drawing/2014/main" id="{933D448B-40B8-6401-1DA5-C794167006AB}"/>
              </a:ext>
            </a:extLst>
          </p:cNvPr>
          <p:cNvSpPr/>
          <p:nvPr/>
        </p:nvSpPr>
        <p:spPr>
          <a:xfrm>
            <a:off x="3310766" y="18142536"/>
            <a:ext cx="2194293" cy="82020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00" b="1" dirty="0">
                <a:solidFill>
                  <a:schemeClr val="tx1"/>
                </a:solidFill>
              </a:rPr>
              <a:t>Figura 1</a:t>
            </a:r>
          </a:p>
        </p:txBody>
      </p:sp>
      <p:pic>
        <p:nvPicPr>
          <p:cNvPr id="8" name="Imagem 7" descr="Uma imagem contendo mesa, comida, homem&#10;&#10;Descrição gerada automaticamente">
            <a:extLst>
              <a:ext uri="{FF2B5EF4-FFF2-40B4-BE49-F238E27FC236}">
                <a16:creationId xmlns:a16="http://schemas.microsoft.com/office/drawing/2014/main" id="{530F123F-5033-64B3-7528-DA6128D7A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4789" y="15516310"/>
            <a:ext cx="8544230" cy="6406051"/>
          </a:xfrm>
          <a:prstGeom prst="rect">
            <a:avLst/>
          </a:prstGeom>
        </p:spPr>
      </p:pic>
      <p:sp>
        <p:nvSpPr>
          <p:cNvPr id="12" name="Retângulo: Cantos Arredondados 11">
            <a:extLst>
              <a:ext uri="{FF2B5EF4-FFF2-40B4-BE49-F238E27FC236}">
                <a16:creationId xmlns:a16="http://schemas.microsoft.com/office/drawing/2014/main" id="{C253CE90-849B-03AD-6E0D-E64D09533D56}"/>
              </a:ext>
            </a:extLst>
          </p:cNvPr>
          <p:cNvSpPr/>
          <p:nvPr/>
        </p:nvSpPr>
        <p:spPr>
          <a:xfrm>
            <a:off x="13780281" y="18282340"/>
            <a:ext cx="2194293" cy="82020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800" b="1" dirty="0">
                <a:solidFill>
                  <a:schemeClr val="tx1"/>
                </a:solidFill>
              </a:rPr>
              <a:t>Figura 2</a:t>
            </a:r>
          </a:p>
        </p:txBody>
      </p:sp>
      <p:pic>
        <p:nvPicPr>
          <p:cNvPr id="10" name="Imagem 9" descr="Vidro com líquido dentro&#10;&#10;Descrição gerada automaticamente com confiança média">
            <a:extLst>
              <a:ext uri="{FF2B5EF4-FFF2-40B4-BE49-F238E27FC236}">
                <a16:creationId xmlns:a16="http://schemas.microsoft.com/office/drawing/2014/main" id="{04126679-ACAD-5F4D-3B9B-9E8B9093E1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9644" y="24574626"/>
            <a:ext cx="9018545" cy="6537168"/>
          </a:xfrm>
          <a:prstGeom prst="rect">
            <a:avLst/>
          </a:prstGeom>
        </p:spPr>
      </p:pic>
      <p:pic>
        <p:nvPicPr>
          <p:cNvPr id="16" name="Imagem 15" descr="Uma imagem contendo verde, mesa, vidro, colorido&#10;&#10;Descrição gerada automaticamente">
            <a:extLst>
              <a:ext uri="{FF2B5EF4-FFF2-40B4-BE49-F238E27FC236}">
                <a16:creationId xmlns:a16="http://schemas.microsoft.com/office/drawing/2014/main" id="{E26C8798-AD87-EEC9-EAED-CC33B5E4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6623" y="24863810"/>
            <a:ext cx="8419375" cy="6158549"/>
          </a:xfrm>
          <a:prstGeom prst="rect">
            <a:avLst/>
          </a:prstGeom>
        </p:spPr>
      </p:pic>
      <p:sp>
        <p:nvSpPr>
          <p:cNvPr id="17" name="Retângulo 16">
            <a:extLst>
              <a:ext uri="{FF2B5EF4-FFF2-40B4-BE49-F238E27FC236}">
                <a16:creationId xmlns:a16="http://schemas.microsoft.com/office/drawing/2014/main" id="{A5904AA8-57B3-5B47-1047-352D76011BFE}"/>
              </a:ext>
            </a:extLst>
          </p:cNvPr>
          <p:cNvSpPr/>
          <p:nvPr/>
        </p:nvSpPr>
        <p:spPr>
          <a:xfrm>
            <a:off x="665440" y="32618875"/>
            <a:ext cx="31306229" cy="2451953"/>
          </a:xfrm>
          <a:prstGeom prst="rect">
            <a:avLst/>
          </a:prstGeom>
        </p:spPr>
        <p:txBody>
          <a:bodyPr wrap="square">
            <a:spAutoFit/>
          </a:bodyPr>
          <a:lstStyle/>
          <a:p>
            <a:pPr algn="just">
              <a:lnSpc>
                <a:spcPts val="4560"/>
              </a:lnSpc>
            </a:pPr>
            <a:r>
              <a:rPr lang="pt-BR" sz="4200" dirty="0">
                <a:latin typeface="Arial" panose="020B0604020202020204" pitchFamily="34" charset="0"/>
                <a:cs typeface="Arial" panose="020B0604020202020204" pitchFamily="34" charset="0"/>
              </a:rPr>
              <a:t>Sabe-se que os esteroides em dose gradual pode ser eficaz no tratamento da ceratite de </a:t>
            </a:r>
            <a:r>
              <a:rPr lang="pt-BR" sz="4200" dirty="0" err="1">
                <a:latin typeface="Arial" panose="020B0604020202020204" pitchFamily="34" charset="0"/>
                <a:cs typeface="Arial" panose="020B0604020202020204" pitchFamily="34" charset="0"/>
              </a:rPr>
              <a:t>Thygeson</a:t>
            </a:r>
            <a:r>
              <a:rPr lang="pt-BR" sz="4200" dirty="0">
                <a:latin typeface="Arial" panose="020B0604020202020204" pitchFamily="34" charset="0"/>
                <a:cs typeface="Arial" panose="020B0604020202020204" pitchFamily="34" charset="0"/>
              </a:rPr>
              <a:t>. A ciclosporina e o </a:t>
            </a:r>
            <a:r>
              <a:rPr lang="pt-BR" sz="4200" dirty="0" err="1">
                <a:latin typeface="Arial" panose="020B0604020202020204" pitchFamily="34" charset="0"/>
                <a:cs typeface="Arial" panose="020B0604020202020204" pitchFamily="34" charset="0"/>
              </a:rPr>
              <a:t>tacrolimus</a:t>
            </a:r>
            <a:r>
              <a:rPr lang="pt-BR" sz="4200" dirty="0">
                <a:latin typeface="Arial" panose="020B0604020202020204" pitchFamily="34" charset="0"/>
                <a:cs typeface="Arial" panose="020B0604020202020204" pitchFamily="34" charset="0"/>
              </a:rPr>
              <a:t> são alternativas quando o paciente mantiver as queixas e ausência de resposta aos esteroides. As lentes de contato podem ser outra opção de tratamento caso os esteroides forem ineficazes ou contraindicados. Opções de ceratectomia podem aliviar os sintomas porém com grandes taxas de recorrência. </a:t>
            </a:r>
          </a:p>
        </p:txBody>
      </p:sp>
    </p:spTree>
    <p:extLst>
      <p:ext uri="{BB962C8B-B14F-4D97-AF65-F5344CB8AC3E}">
        <p14:creationId xmlns:p14="http://schemas.microsoft.com/office/powerpoint/2010/main" val="71608170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4813</TotalTime>
  <Words>367</Words>
  <Application>Microsoft Office PowerPoint</Application>
  <PresentationFormat>Personalizar</PresentationFormat>
  <Paragraphs>18</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Roboto</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Rafael Makibara</dc:creator>
  <cp:lastModifiedBy>Rafael Costa</cp:lastModifiedBy>
  <cp:revision>47</cp:revision>
  <dcterms:created xsi:type="dcterms:W3CDTF">2022-09-16T03:23:11Z</dcterms:created>
  <dcterms:modified xsi:type="dcterms:W3CDTF">2024-01-31T23:25:27Z</dcterms:modified>
</cp:coreProperties>
</file>