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2399288" cy="43200638"/>
  <p:notesSz cx="6858000" cy="9144000"/>
  <p:defaultTextStyle>
    <a:defPPr>
      <a:defRPr lang="pt-BR"/>
    </a:defPPr>
    <a:lvl1pPr marL="0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1pPr>
    <a:lvl2pPr marL="2418034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2pPr>
    <a:lvl3pPr marL="4836074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3pPr>
    <a:lvl4pPr marL="7254113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4pPr>
    <a:lvl5pPr marL="9672147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5pPr>
    <a:lvl6pPr marL="12090187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6pPr>
    <a:lvl7pPr marL="14508221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7pPr>
    <a:lvl8pPr marL="16926260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8pPr>
    <a:lvl9pPr marL="19344294" algn="l" defTabSz="4836074" rtl="0" eaLnBrk="1" latinLnBrk="0" hangingPunct="1">
      <a:defRPr sz="95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846" y="-1878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59" y="13420212"/>
            <a:ext cx="27539395" cy="926013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0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00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89481" y="1730040"/>
            <a:ext cx="7289843" cy="368605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19965" y="1730040"/>
            <a:ext cx="21329534" cy="368605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688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63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9" y="27760411"/>
            <a:ext cx="27539395" cy="8580127"/>
          </a:xfrm>
        </p:spPr>
        <p:txBody>
          <a:bodyPr anchor="t"/>
          <a:lstStyle>
            <a:lvl1pPr algn="l">
              <a:defRPr sz="18898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9" y="18310284"/>
            <a:ext cx="27539395" cy="9450135"/>
          </a:xfrm>
        </p:spPr>
        <p:txBody>
          <a:bodyPr anchor="b"/>
          <a:lstStyle>
            <a:lvl1pPr marL="0" indent="0">
              <a:buNone/>
              <a:defRPr sz="9449">
                <a:solidFill>
                  <a:schemeClr val="tx1">
                    <a:tint val="75000"/>
                  </a:schemeClr>
                </a:solidFill>
              </a:defRPr>
            </a:lvl1pPr>
            <a:lvl2pPr marL="2160041" indent="0">
              <a:buNone/>
              <a:defRPr sz="8504">
                <a:solidFill>
                  <a:schemeClr val="tx1">
                    <a:tint val="75000"/>
                  </a:schemeClr>
                </a:solidFill>
              </a:defRPr>
            </a:lvl2pPr>
            <a:lvl3pPr marL="4320083" indent="0">
              <a:buNone/>
              <a:defRPr sz="7559">
                <a:solidFill>
                  <a:schemeClr val="tx1">
                    <a:tint val="75000"/>
                  </a:schemeClr>
                </a:solidFill>
              </a:defRPr>
            </a:lvl3pPr>
            <a:lvl4pPr marL="648012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864016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1080020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2960248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5120290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7280331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310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19974" y="10080160"/>
            <a:ext cx="14309689" cy="28510423"/>
          </a:xfrm>
        </p:spPr>
        <p:txBody>
          <a:bodyPr/>
          <a:lstStyle>
            <a:lvl1pPr>
              <a:defRPr sz="13229"/>
            </a:lvl1pPr>
            <a:lvl2pPr>
              <a:defRPr sz="11339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69644" y="10080160"/>
            <a:ext cx="14309689" cy="28510423"/>
          </a:xfrm>
        </p:spPr>
        <p:txBody>
          <a:bodyPr/>
          <a:lstStyle>
            <a:lvl1pPr>
              <a:defRPr sz="13229"/>
            </a:lvl1pPr>
            <a:lvl2pPr>
              <a:defRPr sz="11339"/>
            </a:lvl2pPr>
            <a:lvl3pPr>
              <a:defRPr sz="9449"/>
            </a:lvl3pPr>
            <a:lvl4pPr>
              <a:defRPr sz="8504"/>
            </a:lvl4pPr>
            <a:lvl5pPr>
              <a:defRPr sz="8504"/>
            </a:lvl5pPr>
            <a:lvl6pPr>
              <a:defRPr sz="8504"/>
            </a:lvl6pPr>
            <a:lvl7pPr>
              <a:defRPr sz="8504"/>
            </a:lvl7pPr>
            <a:lvl8pPr>
              <a:defRPr sz="8504"/>
            </a:lvl8pPr>
            <a:lvl9pPr>
              <a:defRPr sz="850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4" y="9670145"/>
            <a:ext cx="14315314" cy="4030056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4" y="13700201"/>
            <a:ext cx="14315314" cy="24890371"/>
          </a:xfrm>
        </p:spPr>
        <p:txBody>
          <a:bodyPr/>
          <a:lstStyle>
            <a:lvl1pPr>
              <a:defRPr sz="11339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8391" y="9670145"/>
            <a:ext cx="14320933" cy="4030056"/>
          </a:xfrm>
        </p:spPr>
        <p:txBody>
          <a:bodyPr anchor="b"/>
          <a:lstStyle>
            <a:lvl1pPr marL="0" indent="0">
              <a:buNone/>
              <a:defRPr sz="11339" b="1"/>
            </a:lvl1pPr>
            <a:lvl2pPr marL="2160041" indent="0">
              <a:buNone/>
              <a:defRPr sz="9449" b="1"/>
            </a:lvl2pPr>
            <a:lvl3pPr marL="4320083" indent="0">
              <a:buNone/>
              <a:defRPr sz="8504" b="1"/>
            </a:lvl3pPr>
            <a:lvl4pPr marL="6480124" indent="0">
              <a:buNone/>
              <a:defRPr sz="7559" b="1"/>
            </a:lvl4pPr>
            <a:lvl5pPr marL="8640166" indent="0">
              <a:buNone/>
              <a:defRPr sz="7559" b="1"/>
            </a:lvl5pPr>
            <a:lvl6pPr marL="10800207" indent="0">
              <a:buNone/>
              <a:defRPr sz="7559" b="1"/>
            </a:lvl6pPr>
            <a:lvl7pPr marL="12960248" indent="0">
              <a:buNone/>
              <a:defRPr sz="7559" b="1"/>
            </a:lvl7pPr>
            <a:lvl8pPr marL="15120290" indent="0">
              <a:buNone/>
              <a:defRPr sz="7559" b="1"/>
            </a:lvl8pPr>
            <a:lvl9pPr marL="17280331" indent="0">
              <a:buNone/>
              <a:defRPr sz="755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8391" y="13700201"/>
            <a:ext cx="14320933" cy="24890371"/>
          </a:xfrm>
        </p:spPr>
        <p:txBody>
          <a:bodyPr/>
          <a:lstStyle>
            <a:lvl1pPr>
              <a:defRPr sz="11339"/>
            </a:lvl1pPr>
            <a:lvl2pPr>
              <a:defRPr sz="9449"/>
            </a:lvl2pPr>
            <a:lvl3pPr>
              <a:defRPr sz="8504"/>
            </a:lvl3pPr>
            <a:lvl4pPr>
              <a:defRPr sz="7559"/>
            </a:lvl4pPr>
            <a:lvl5pPr>
              <a:defRPr sz="7559"/>
            </a:lvl5pPr>
            <a:lvl6pPr>
              <a:defRPr sz="7559"/>
            </a:lvl6pPr>
            <a:lvl7pPr>
              <a:defRPr sz="7559"/>
            </a:lvl7pPr>
            <a:lvl8pPr>
              <a:defRPr sz="7559"/>
            </a:lvl8pPr>
            <a:lvl9pPr>
              <a:defRPr sz="755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26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2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675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4" y="1720027"/>
            <a:ext cx="10659142" cy="7320108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33" y="1720034"/>
            <a:ext cx="18112100" cy="36870549"/>
          </a:xfrm>
        </p:spPr>
        <p:txBody>
          <a:bodyPr/>
          <a:lstStyle>
            <a:lvl1pPr>
              <a:defRPr sz="15118"/>
            </a:lvl1pPr>
            <a:lvl2pPr>
              <a:defRPr sz="13229"/>
            </a:lvl2pPr>
            <a:lvl3pPr>
              <a:defRPr sz="11339"/>
            </a:lvl3pPr>
            <a:lvl4pPr>
              <a:defRPr sz="9449"/>
            </a:lvl4pPr>
            <a:lvl5pPr>
              <a:defRPr sz="9449"/>
            </a:lvl5pPr>
            <a:lvl6pPr>
              <a:defRPr sz="9449"/>
            </a:lvl6pPr>
            <a:lvl7pPr>
              <a:defRPr sz="9449"/>
            </a:lvl7pPr>
            <a:lvl8pPr>
              <a:defRPr sz="9449"/>
            </a:lvl8pPr>
            <a:lvl9pPr>
              <a:defRPr sz="94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4" y="9040142"/>
            <a:ext cx="10659142" cy="29550441"/>
          </a:xfrm>
        </p:spPr>
        <p:txBody>
          <a:bodyPr/>
          <a:lstStyle>
            <a:lvl1pPr marL="0" indent="0">
              <a:buNone/>
              <a:defRPr sz="6614"/>
            </a:lvl1pPr>
            <a:lvl2pPr marL="2160041" indent="0">
              <a:buNone/>
              <a:defRPr sz="5669"/>
            </a:lvl2pPr>
            <a:lvl3pPr marL="4320083" indent="0">
              <a:buNone/>
              <a:defRPr sz="4725"/>
            </a:lvl3pPr>
            <a:lvl4pPr marL="6480124" indent="0">
              <a:buNone/>
              <a:defRPr sz="4252"/>
            </a:lvl4pPr>
            <a:lvl5pPr marL="8640166" indent="0">
              <a:buNone/>
              <a:defRPr sz="4252"/>
            </a:lvl5pPr>
            <a:lvl6pPr marL="10800207" indent="0">
              <a:buNone/>
              <a:defRPr sz="4252"/>
            </a:lvl6pPr>
            <a:lvl7pPr marL="12960248" indent="0">
              <a:buNone/>
              <a:defRPr sz="4252"/>
            </a:lvl7pPr>
            <a:lvl8pPr marL="15120290" indent="0">
              <a:buNone/>
              <a:defRPr sz="4252"/>
            </a:lvl8pPr>
            <a:lvl9pPr marL="17280331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48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487" y="30240454"/>
            <a:ext cx="19439573" cy="3570057"/>
          </a:xfrm>
        </p:spPr>
        <p:txBody>
          <a:bodyPr anchor="b"/>
          <a:lstStyle>
            <a:lvl1pPr algn="l">
              <a:defRPr sz="9449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487" y="3860055"/>
            <a:ext cx="19439573" cy="25920383"/>
          </a:xfrm>
        </p:spPr>
        <p:txBody>
          <a:bodyPr/>
          <a:lstStyle>
            <a:lvl1pPr marL="0" indent="0">
              <a:buNone/>
              <a:defRPr sz="15118"/>
            </a:lvl1pPr>
            <a:lvl2pPr marL="2160041" indent="0">
              <a:buNone/>
              <a:defRPr sz="13229"/>
            </a:lvl2pPr>
            <a:lvl3pPr marL="4320083" indent="0">
              <a:buNone/>
              <a:defRPr sz="11339"/>
            </a:lvl3pPr>
            <a:lvl4pPr marL="6480124" indent="0">
              <a:buNone/>
              <a:defRPr sz="9449"/>
            </a:lvl4pPr>
            <a:lvl5pPr marL="8640166" indent="0">
              <a:buNone/>
              <a:defRPr sz="9449"/>
            </a:lvl5pPr>
            <a:lvl6pPr marL="10800207" indent="0">
              <a:buNone/>
              <a:defRPr sz="9449"/>
            </a:lvl6pPr>
            <a:lvl7pPr marL="12960248" indent="0">
              <a:buNone/>
              <a:defRPr sz="9449"/>
            </a:lvl7pPr>
            <a:lvl8pPr marL="15120290" indent="0">
              <a:buNone/>
              <a:defRPr sz="9449"/>
            </a:lvl8pPr>
            <a:lvl9pPr marL="17280331" indent="0">
              <a:buNone/>
              <a:defRPr sz="9449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487" y="33810506"/>
            <a:ext cx="19439573" cy="5070070"/>
          </a:xfrm>
        </p:spPr>
        <p:txBody>
          <a:bodyPr/>
          <a:lstStyle>
            <a:lvl1pPr marL="0" indent="0">
              <a:buNone/>
              <a:defRPr sz="6614"/>
            </a:lvl1pPr>
            <a:lvl2pPr marL="2160041" indent="0">
              <a:buNone/>
              <a:defRPr sz="5669"/>
            </a:lvl2pPr>
            <a:lvl3pPr marL="4320083" indent="0">
              <a:buNone/>
              <a:defRPr sz="4725"/>
            </a:lvl3pPr>
            <a:lvl4pPr marL="6480124" indent="0">
              <a:buNone/>
              <a:defRPr sz="4252"/>
            </a:lvl4pPr>
            <a:lvl5pPr marL="8640166" indent="0">
              <a:buNone/>
              <a:defRPr sz="4252"/>
            </a:lvl5pPr>
            <a:lvl6pPr marL="10800207" indent="0">
              <a:buNone/>
              <a:defRPr sz="4252"/>
            </a:lvl6pPr>
            <a:lvl7pPr marL="12960248" indent="0">
              <a:buNone/>
              <a:defRPr sz="4252"/>
            </a:lvl7pPr>
            <a:lvl8pPr marL="15120290" indent="0">
              <a:buNone/>
              <a:defRPr sz="4252"/>
            </a:lvl8pPr>
            <a:lvl9pPr marL="17280331" indent="0">
              <a:buNone/>
              <a:defRPr sz="425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84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5" y="1730029"/>
            <a:ext cx="29159359" cy="720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080160"/>
            <a:ext cx="29159359" cy="28510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21BFB-67ED-4A23-9D37-EAD255324F57}" type="datetimeFigureOut">
              <a:rPr lang="pt-BR" smtClean="0"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69" y="40040597"/>
            <a:ext cx="10259775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597"/>
            <a:ext cx="7559834" cy="2300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C279-9013-4432-9609-5078629E09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9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083" rtl="0" eaLnBrk="1" latinLnBrk="0" hangingPunct="1">
        <a:spcBef>
          <a:spcPct val="0"/>
        </a:spcBef>
        <a:buNone/>
        <a:defRPr sz="207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31" indent="-1620031" algn="l" defTabSz="4320083" rtl="0" eaLnBrk="1" latinLnBrk="0" hangingPunct="1">
        <a:spcBef>
          <a:spcPct val="20000"/>
        </a:spcBef>
        <a:buFont typeface="Arial" pitchFamily="34" charset="0"/>
        <a:buChar char="•"/>
        <a:defRPr sz="15118" kern="1200">
          <a:solidFill>
            <a:schemeClr val="tx1"/>
          </a:solidFill>
          <a:latin typeface="+mn-lt"/>
          <a:ea typeface="+mn-ea"/>
          <a:cs typeface="+mn-cs"/>
        </a:defRPr>
      </a:lvl1pPr>
      <a:lvl2pPr marL="3510067" indent="-1350026" algn="l" defTabSz="4320083" rtl="0" eaLnBrk="1" latinLnBrk="0" hangingPunct="1">
        <a:spcBef>
          <a:spcPct val="20000"/>
        </a:spcBef>
        <a:buFont typeface="Arial" pitchFamily="34" charset="0"/>
        <a:buChar char="–"/>
        <a:defRPr sz="13229" kern="1200">
          <a:solidFill>
            <a:schemeClr val="tx1"/>
          </a:solidFill>
          <a:latin typeface="+mn-lt"/>
          <a:ea typeface="+mn-ea"/>
          <a:cs typeface="+mn-cs"/>
        </a:defRPr>
      </a:lvl2pPr>
      <a:lvl3pPr marL="5400104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11339" kern="1200">
          <a:solidFill>
            <a:schemeClr val="tx1"/>
          </a:solidFill>
          <a:latin typeface="+mn-lt"/>
          <a:ea typeface="+mn-ea"/>
          <a:cs typeface="+mn-cs"/>
        </a:defRPr>
      </a:lvl3pPr>
      <a:lvl4pPr marL="7560145" indent="-1080021" algn="l" defTabSz="4320083" rtl="0" eaLnBrk="1" latinLnBrk="0" hangingPunct="1">
        <a:spcBef>
          <a:spcPct val="20000"/>
        </a:spcBef>
        <a:buFont typeface="Arial" pitchFamily="34" charset="0"/>
        <a:buChar char="–"/>
        <a:defRPr sz="9449" kern="1200">
          <a:solidFill>
            <a:schemeClr val="tx1"/>
          </a:solidFill>
          <a:latin typeface="+mn-lt"/>
          <a:ea typeface="+mn-ea"/>
          <a:cs typeface="+mn-cs"/>
        </a:defRPr>
      </a:lvl4pPr>
      <a:lvl5pPr marL="9720186" indent="-1080021" algn="l" defTabSz="4320083" rtl="0" eaLnBrk="1" latinLnBrk="0" hangingPunct="1">
        <a:spcBef>
          <a:spcPct val="20000"/>
        </a:spcBef>
        <a:buFont typeface="Arial" pitchFamily="34" charset="0"/>
        <a:buChar char="»"/>
        <a:defRPr sz="9449" kern="1200">
          <a:solidFill>
            <a:schemeClr val="tx1"/>
          </a:solidFill>
          <a:latin typeface="+mn-lt"/>
          <a:ea typeface="+mn-ea"/>
          <a:cs typeface="+mn-cs"/>
        </a:defRPr>
      </a:lvl5pPr>
      <a:lvl6pPr marL="11880228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6pPr>
      <a:lvl7pPr marL="14040269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7pPr>
      <a:lvl8pPr marL="16200311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8pPr>
      <a:lvl9pPr marL="18360352" indent="-1080021" algn="l" defTabSz="4320083" rtl="0" eaLnBrk="1" latinLnBrk="0" hangingPunct="1">
        <a:spcBef>
          <a:spcPct val="20000"/>
        </a:spcBef>
        <a:buFont typeface="Arial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1pPr>
      <a:lvl2pPr marL="216004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320083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3pPr>
      <a:lvl4pPr marL="6480124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4pPr>
      <a:lvl5pPr marL="8640166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5pPr>
      <a:lvl6pPr marL="10800207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6pPr>
      <a:lvl7pPr marL="12960248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7pPr>
      <a:lvl8pPr marL="15120290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8pPr>
      <a:lvl9pPr marL="17280331" algn="l" defTabSz="4320083" rtl="0" eaLnBrk="1" latinLnBrk="0" hangingPunct="1">
        <a:defRPr sz="85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460643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3DCFAD5-4240-E08C-5276-543D1EB3A6B9}"/>
              </a:ext>
            </a:extLst>
          </p:cNvPr>
          <p:cNvSpPr txBox="1"/>
          <p:nvPr/>
        </p:nvSpPr>
        <p:spPr>
          <a:xfrm>
            <a:off x="3866927" y="23749894"/>
            <a:ext cx="24665431" cy="7924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catarata </a:t>
            </a:r>
            <a:r>
              <a:rPr lang="pt-BR" sz="6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“blue </a:t>
            </a:r>
            <a:r>
              <a:rPr lang="pt-BR" sz="6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dot</a:t>
            </a:r>
            <a:r>
              <a:rPr lang="pt-BR" sz="6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  <a:r>
              <a:rPr lang="pt-BR" sz="6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(cerúlea) está presente ao nascimento ou se desenvolve na primeira infância na maioria dos casos. Apresenta-se como opacidades azul-esbranquiçadas puntiformes difusas no cristalino, usualmente bilaterais e progressivas. A foto documentação é difícil devido ao reflexo, o flash torna a imagem menos real do que aparenta ser a olho nu. Porém, seu registro fotográfico é importante por ser uma forma rara de apresentação e para acompanhamento da evolução da doença.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336392" y="7993122"/>
            <a:ext cx="23716985" cy="1837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1339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CATARATA CERÚLEA</a:t>
            </a:r>
            <a:endParaRPr lang="en-US" sz="11339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511251" y="15849098"/>
            <a:ext cx="23376784" cy="6149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6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Letícia de Araújo Silva¹, Eduardo Nogueira Lima Sousa².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1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¹ Médica Residente do Hospital de Olhos Sul de Minas Gerais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² Médico Preceptor do Programa de Residência Médica em Oftalmologia do Hospital de Olhos Sul de Minas Gerais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5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altLang="pt-BR" sz="6600" dirty="0">
              <a:latin typeface="Arial" panose="020B0604020202020204" pitchFamily="34" charset="0"/>
              <a:ea typeface="Geneva" pitchFamily="34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 flipV="1">
            <a:off x="0" y="42554646"/>
            <a:ext cx="32399287" cy="691709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973"/>
          </a:p>
        </p:txBody>
      </p:sp>
    </p:spTree>
    <p:extLst>
      <p:ext uri="{BB962C8B-B14F-4D97-AF65-F5344CB8AC3E}">
        <p14:creationId xmlns:p14="http://schemas.microsoft.com/office/powerpoint/2010/main" val="73409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DBA36AF8-1894-714D-AA7D-98A010FA41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479"/>
          <a:stretch/>
        </p:blipFill>
        <p:spPr>
          <a:xfrm>
            <a:off x="0" y="0"/>
            <a:ext cx="32399288" cy="4606431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 flipV="1">
            <a:off x="0" y="42554646"/>
            <a:ext cx="32399287" cy="691709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4973"/>
          </a:p>
        </p:txBody>
      </p:sp>
      <p:pic>
        <p:nvPicPr>
          <p:cNvPr id="5" name="Imagem 4" descr="Rosto de chocolate&#10;&#10;Descrição gerada automaticamente com confiança baixa">
            <a:extLst>
              <a:ext uri="{FF2B5EF4-FFF2-40B4-BE49-F238E27FC236}">
                <a16:creationId xmlns:a16="http://schemas.microsoft.com/office/drawing/2014/main" id="{D4280F74-171B-72BD-3ADF-2F02FE9F8A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927" y="13068715"/>
            <a:ext cx="21183433" cy="11915681"/>
          </a:xfrm>
          <a:prstGeom prst="rect">
            <a:avLst/>
          </a:prstGeom>
        </p:spPr>
      </p:pic>
      <p:pic>
        <p:nvPicPr>
          <p:cNvPr id="9" name="Imagem 8" descr="Uma imagem contendo escuro, pequeno, tigela, embaçado&#10;&#10;Descrição gerada automaticamente">
            <a:extLst>
              <a:ext uri="{FF2B5EF4-FFF2-40B4-BE49-F238E27FC236}">
                <a16:creationId xmlns:a16="http://schemas.microsoft.com/office/drawing/2014/main" id="{D6EBCA52-7667-BB54-4926-33C019BD9F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926" y="25016947"/>
            <a:ext cx="21183433" cy="11915681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F4931A96-DA64-3CA3-9AB9-7979A043C70B}"/>
              </a:ext>
            </a:extLst>
          </p:cNvPr>
          <p:cNvSpPr/>
          <p:nvPr/>
        </p:nvSpPr>
        <p:spPr>
          <a:xfrm>
            <a:off x="3336392" y="7993122"/>
            <a:ext cx="23716985" cy="1837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11339" b="1" dirty="0"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CATARATA CERÚLEA</a:t>
            </a:r>
            <a:endParaRPr lang="en-US" sz="11339" dirty="0"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6719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128</Words>
  <Application>Microsoft Office PowerPoint</Application>
  <PresentationFormat>Personalizar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Ubs Monte Castelo</cp:lastModifiedBy>
  <cp:revision>13</cp:revision>
  <dcterms:created xsi:type="dcterms:W3CDTF">2024-01-09T13:58:08Z</dcterms:created>
  <dcterms:modified xsi:type="dcterms:W3CDTF">2024-01-31T08:54:11Z</dcterms:modified>
</cp:coreProperties>
</file>