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143500" cy="9144000" type="screen16x9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jsy7OTtloQ+26UddinuI51gHVh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1800" y="-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644775" y="720725"/>
            <a:ext cx="202565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>
            <a:spLocks noGrp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  <a:prstGeom prst="rect">
            <a:avLst/>
          </a:prstGeom>
        </p:spPr>
        <p:txBody>
          <a:bodyPr spcFirstLastPara="1" wrap="square" lIns="96645" tIns="48309" rIns="96645" bIns="48309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47" name="Google Shape;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44775" y="720725"/>
            <a:ext cx="202565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385763" y="2840568"/>
            <a:ext cx="4371977" cy="196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771525" y="5181600"/>
            <a:ext cx="3600450" cy="23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Calibri"/>
              <a:buNone/>
              <a:defRPr>
                <a:solidFill>
                  <a:srgbClr val="888888"/>
                </a:solidFill>
              </a:defRPr>
            </a:lvl1pPr>
            <a:lvl2pPr marL="914400" lvl="1" indent="-2286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Calibri"/>
              <a:buNone/>
              <a:defRPr>
                <a:solidFill>
                  <a:srgbClr val="888888"/>
                </a:solidFill>
              </a:defRPr>
            </a:lvl2pPr>
            <a:lvl3pPr marL="1371600" lvl="2" indent="-2286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Calibri"/>
              <a:buNone/>
              <a:defRPr>
                <a:solidFill>
                  <a:srgbClr val="888888"/>
                </a:solidFill>
              </a:defRPr>
            </a:lvl3pPr>
            <a:lvl4pPr marL="1828800" lvl="3" indent="-2286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Calibri"/>
              <a:buNone/>
              <a:defRPr>
                <a:solidFill>
                  <a:srgbClr val="888888"/>
                </a:solidFill>
              </a:defRPr>
            </a:lvl4pPr>
            <a:lvl5pPr marL="2286000" lvl="4" indent="-2286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Calibri"/>
              <a:buNone/>
              <a:defRPr>
                <a:solidFill>
                  <a:srgbClr val="888888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sldNum" idx="12"/>
          </p:nvPr>
        </p:nvSpPr>
        <p:spPr>
          <a:xfrm>
            <a:off x="4627703" y="8594398"/>
            <a:ext cx="258623" cy="24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>
            <a:off x="257175" y="366183"/>
            <a:ext cx="4629150" cy="1524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body" idx="1"/>
          </p:nvPr>
        </p:nvSpPr>
        <p:spPr>
          <a:xfrm>
            <a:off x="257175" y="2133600"/>
            <a:ext cx="4629150" cy="6034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4627703" y="8594398"/>
            <a:ext cx="258623" cy="24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>
  <p:cSld name="Cabeçalho da Seção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406300" y="5875866"/>
            <a:ext cx="4371977" cy="1816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406300" y="3875618"/>
            <a:ext cx="4371977" cy="2000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Calibri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Calibri"/>
              <a:buNone/>
              <a:defRPr sz="20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Calibri"/>
              <a:buNone/>
              <a:defRPr sz="20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Calibri"/>
              <a:buNone/>
              <a:defRPr sz="2000">
                <a:solidFill>
                  <a:srgbClr val="888888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4627703" y="8594398"/>
            <a:ext cx="258623" cy="24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>
  <p:cSld name="Duas Partes de Conteúdo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257175" y="366183"/>
            <a:ext cx="4629150" cy="1524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257175" y="2133600"/>
            <a:ext cx="2271715" cy="6034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/>
            </a:lvl1pPr>
            <a:lvl2pPr marL="914400" lvl="1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–"/>
              <a:defRPr sz="2800"/>
            </a:lvl2pPr>
            <a:lvl3pPr marL="1371600" lvl="2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/>
            </a:lvl3pPr>
            <a:lvl4pPr marL="1828800" lvl="3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–"/>
              <a:defRPr sz="2800"/>
            </a:lvl4pPr>
            <a:lvl5pPr marL="2286000" lvl="4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Char char="»"/>
              <a:defRPr sz="2800"/>
            </a:lvl5pPr>
            <a:lvl6pPr marL="2743200" lvl="5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4627703" y="8594398"/>
            <a:ext cx="258623" cy="24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>
  <p:cSld name="Comparação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257175" y="366183"/>
            <a:ext cx="4629150" cy="1524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257175" y="2046815"/>
            <a:ext cx="2272608" cy="853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 b="1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 b="1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 b="1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 b="1"/>
            </a:lvl5pPr>
            <a:lvl6pPr marL="2743200" lvl="5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2"/>
          </p:nvPr>
        </p:nvSpPr>
        <p:spPr>
          <a:xfrm>
            <a:off x="2612825" y="2046815"/>
            <a:ext cx="2273500" cy="85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4627703" y="8594398"/>
            <a:ext cx="258623" cy="24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>
  <p:cSld name="Somente título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257175" y="366183"/>
            <a:ext cx="4629150" cy="1524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4627703" y="8594398"/>
            <a:ext cx="258623" cy="24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>
  <p:cSld name="Em branco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sldNum" idx="12"/>
          </p:nvPr>
        </p:nvSpPr>
        <p:spPr>
          <a:xfrm>
            <a:off x="4627703" y="8594398"/>
            <a:ext cx="258623" cy="24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>
  <p:cSld name="Conteúdo com Legenda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>
            <a:spLocks noGrp="1"/>
          </p:cNvSpPr>
          <p:nvPr>
            <p:ph type="title"/>
          </p:nvPr>
        </p:nvSpPr>
        <p:spPr>
          <a:xfrm>
            <a:off x="257175" y="364066"/>
            <a:ext cx="1692176" cy="154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body" idx="1"/>
          </p:nvPr>
        </p:nvSpPr>
        <p:spPr>
          <a:xfrm>
            <a:off x="2010966" y="364066"/>
            <a:ext cx="2875359" cy="7804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2"/>
          </p:nvPr>
        </p:nvSpPr>
        <p:spPr>
          <a:xfrm>
            <a:off x="257175" y="1913465"/>
            <a:ext cx="1692176" cy="6254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4627703" y="8594398"/>
            <a:ext cx="258623" cy="24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>
  <p:cSld name="Imagem com Legenda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1008162" y="6400800"/>
            <a:ext cx="3086101" cy="755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>
            <a:spLocks noGrp="1"/>
          </p:cNvSpPr>
          <p:nvPr>
            <p:ph type="pic" idx="2"/>
          </p:nvPr>
        </p:nvSpPr>
        <p:spPr>
          <a:xfrm>
            <a:off x="1008162" y="817032"/>
            <a:ext cx="3086101" cy="5486402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1008162" y="7156450"/>
            <a:ext cx="3086101" cy="1073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/>
            </a:lvl3pPr>
            <a:lvl4pPr marL="1828800" lvl="3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/>
            </a:lvl5pPr>
            <a:lvl6pPr marL="2743200" lvl="5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4627703" y="8594398"/>
            <a:ext cx="258623" cy="24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57175" y="366183"/>
            <a:ext cx="4629150" cy="1524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57175" y="2133600"/>
            <a:ext cx="4629150" cy="6034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4627703" y="8594398"/>
            <a:ext cx="258623" cy="24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1" descr="Imagem 5"/>
          <p:cNvPicPr preferRelativeResize="0"/>
          <p:nvPr/>
        </p:nvPicPr>
        <p:blipFill rotWithShape="1">
          <a:blip r:embed="rId3">
            <a:alphaModFix/>
          </a:blip>
          <a:srcRect b="77479"/>
          <a:stretch/>
        </p:blipFill>
        <p:spPr>
          <a:xfrm>
            <a:off x="0" y="-1"/>
            <a:ext cx="5143499" cy="659108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1"/>
          <p:cNvSpPr txBox="1"/>
          <p:nvPr/>
        </p:nvSpPr>
        <p:spPr>
          <a:xfrm>
            <a:off x="107408" y="556984"/>
            <a:ext cx="49287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Análise e escolha de combinações biométricas para cálculo de precisão de </a:t>
            </a:r>
            <a:r>
              <a:rPr lang="pt-BR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LIOs</a:t>
            </a:r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 monofocais na cirurgia de catarata</a:t>
            </a: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2593151" y="1858108"/>
            <a:ext cx="2520000" cy="7117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pt-BR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lang="pt-BR" dirty="0">
              <a:solidFill>
                <a:schemeClr val="dk1"/>
              </a:solidFill>
            </a:endParaRPr>
          </a:p>
          <a:p>
            <a:pPr marL="0" marR="0" lvl="0" indent="108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r>
              <a:rPr lang="pt-BR" sz="800" dirty="0">
                <a:latin typeface="Calibri"/>
                <a:ea typeface="Calibri"/>
                <a:cs typeface="Calibri"/>
                <a:sym typeface="Calibri"/>
              </a:rPr>
              <a:t>O valor médio da LIO implantada foi 19.93±3.89 (20) D. O equivalente esférico (EE) médio no PO de 30 dias foi    de -0.53±0.60 (-0.50) DE, variando de 0.25 a -1.75 DE.</a:t>
            </a:r>
            <a:endParaRPr lang="pt-BR"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</a:pPr>
            <a:endParaRPr lang="pt-BR" sz="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20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105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pt-BR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Discussão </a:t>
            </a:r>
            <a:endParaRPr lang="pt-BR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4" indent="72000" algn="just">
              <a:buClr>
                <a:schemeClr val="dk1"/>
              </a:buClr>
              <a:buSzPts val="800"/>
            </a:pPr>
            <a:r>
              <a:rPr lang="pt-B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Não houve diferença significativa de medidas de AL entre os aparelhos IOL Master e AL </a:t>
            </a:r>
            <a:r>
              <a:rPr lang="pt-BR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Scan</a:t>
            </a:r>
            <a:r>
              <a:rPr lang="pt-B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lvl="4" indent="72000" algn="just">
              <a:buClr>
                <a:schemeClr val="dk1"/>
              </a:buClr>
              <a:buSzPts val="800"/>
            </a:pPr>
            <a:r>
              <a:rPr lang="pt-B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topógrafo </a:t>
            </a:r>
            <a:r>
              <a:rPr lang="pt-BR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EyeSys</a:t>
            </a:r>
            <a:r>
              <a:rPr lang="pt-B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tende a medidas </a:t>
            </a:r>
            <a:r>
              <a:rPr lang="pt-BR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ceratométricas</a:t>
            </a:r>
            <a:r>
              <a:rPr lang="pt-B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mais planas quando comparado aos demais. </a:t>
            </a:r>
          </a:p>
          <a:p>
            <a:pPr lvl="4" indent="72000" algn="just">
              <a:buClr>
                <a:schemeClr val="dk1"/>
              </a:buClr>
              <a:buSzPts val="800"/>
            </a:pPr>
            <a:r>
              <a:rPr lang="pt-B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Estudo em andamento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endParaRPr lang="pt-BR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pt-BR" sz="1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lang="pt-BR" sz="1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108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r>
              <a:rPr lang="pt-BR" sz="800" dirty="0">
                <a:latin typeface="Calibri"/>
                <a:ea typeface="Calibri"/>
                <a:cs typeface="Calibri"/>
                <a:sym typeface="Calibri"/>
              </a:rPr>
              <a:t>Observa-se variação na refração pós-operatória simulada de acordo com a combinação de exames. Tal variação é determinada pelo valor de </a:t>
            </a:r>
            <a:r>
              <a:rPr lang="pt-BR" sz="800" dirty="0" err="1">
                <a:latin typeface="Calibri"/>
                <a:ea typeface="Calibri"/>
                <a:cs typeface="Calibri"/>
                <a:sym typeface="Calibri"/>
              </a:rPr>
              <a:t>ceratometria</a:t>
            </a:r>
            <a:r>
              <a:rPr lang="pt-BR" sz="800" dirty="0">
                <a:latin typeface="Calibri"/>
                <a:ea typeface="Calibri"/>
                <a:cs typeface="Calibri"/>
                <a:sym typeface="Calibri"/>
              </a:rPr>
              <a:t>. O aumento da amostra possibilitará identificar a melhor combinação de exames para precisão do cálculo da LIO.</a:t>
            </a:r>
            <a:endParaRPr lang="pt-BR" sz="7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2598271" y="2481059"/>
            <a:ext cx="2520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Calibri"/>
              <a:buNone/>
            </a:pPr>
            <a:r>
              <a:rPr lang="pt-BR" sz="700" b="1" dirty="0">
                <a:latin typeface="Calibri"/>
                <a:ea typeface="Calibri"/>
                <a:cs typeface="Calibri"/>
                <a:sym typeface="Calibri"/>
              </a:rPr>
              <a:t>Tabela 2. Resultados esperados de EE final nas diferentes combinações de aparelhos.</a:t>
            </a:r>
            <a:endParaRPr lang="pt-B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86EEE5-CB81-1D22-5B12-AE69C04038D9}"/>
              </a:ext>
            </a:extLst>
          </p:cNvPr>
          <p:cNvSpPr txBox="1"/>
          <p:nvPr/>
        </p:nvSpPr>
        <p:spPr>
          <a:xfrm>
            <a:off x="27443" y="1861234"/>
            <a:ext cx="2520000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pt-BR" sz="1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lang="pt-BR"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108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pt-BR" sz="800" dirty="0">
                <a:latin typeface="Calibri"/>
                <a:ea typeface="Calibri"/>
                <a:cs typeface="Calibri"/>
                <a:sym typeface="Calibri"/>
              </a:rPr>
              <a:t>O sucesso da cirurgia de catarata está amplamente associado a precisão do cálculo da lente-intraocular (LIO). Diferentes equipamentos estão disponíveis no mercado e não há consenso acerca das melhores combinações para evitar erro biométrico.</a:t>
            </a:r>
          </a:p>
          <a:p>
            <a:pPr marL="0" marR="0" lvl="0" indent="108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pt-BR" sz="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pt-BR" sz="800" dirty="0">
                <a:latin typeface="Calibri"/>
                <a:ea typeface="Calibri"/>
                <a:cs typeface="Calibri"/>
                <a:sym typeface="Calibri"/>
              </a:rPr>
              <a:t>objetivo deste estudo é avaliar a combinação de exames que permitam o cálculo da LIO mais precisa para a cirurgia de catarata.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6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pt-BR" sz="1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Métodos</a:t>
            </a:r>
            <a:endParaRPr lang="pt-BR"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108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r>
              <a:rPr lang="pt-BR" sz="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Estudo prospectivo realizado no </a:t>
            </a:r>
            <a:r>
              <a:rPr lang="pt-BR" sz="800" dirty="0">
                <a:latin typeface="Calibri"/>
                <a:ea typeface="Calibri"/>
                <a:cs typeface="Calibri"/>
                <a:sym typeface="Calibri"/>
              </a:rPr>
              <a:t>Santa Cruz Eye </a:t>
            </a:r>
            <a:r>
              <a:rPr lang="pt-BR" sz="800" dirty="0" err="1">
                <a:latin typeface="Calibri"/>
                <a:ea typeface="Calibri"/>
                <a:cs typeface="Calibri"/>
                <a:sym typeface="Calibri"/>
              </a:rPr>
              <a:t>Institute</a:t>
            </a:r>
            <a:r>
              <a:rPr lang="pt-BR" sz="800" dirty="0">
                <a:latin typeface="Calibri"/>
                <a:ea typeface="Calibri"/>
                <a:cs typeface="Calibri"/>
                <a:sym typeface="Calibri"/>
              </a:rPr>
              <a:t>, São Paulo. </a:t>
            </a:r>
            <a:r>
              <a:rPr lang="pt-BR" sz="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Pacientes selecionados para implante de</a:t>
            </a:r>
            <a:r>
              <a:rPr lang="pt-BR" sz="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LIO monofocal modelo </a:t>
            </a:r>
            <a:r>
              <a:rPr lang="pt-BR" sz="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Tecnis</a:t>
            </a:r>
            <a:r>
              <a:rPr lang="pt-BR" sz="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Eyehance</a:t>
            </a:r>
            <a:r>
              <a:rPr lang="pt-BR" sz="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ICB00 (J&amp;J) foram convidados a participar do estudo. </a:t>
            </a:r>
          </a:p>
          <a:p>
            <a:pPr marL="0" marR="0" lvl="0" indent="108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r>
              <a:rPr lang="pt-BR" sz="800" dirty="0">
                <a:latin typeface="Calibri"/>
                <a:ea typeface="Calibri"/>
                <a:cs typeface="Calibri"/>
                <a:sym typeface="Calibri"/>
              </a:rPr>
              <a:t>A avaliação</a:t>
            </a:r>
            <a:r>
              <a:rPr lang="pt-BR" sz="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pr</a:t>
            </a:r>
            <a:r>
              <a:rPr lang="pt-BR" sz="800" dirty="0">
                <a:latin typeface="Calibri"/>
                <a:ea typeface="Calibri"/>
                <a:cs typeface="Calibri"/>
                <a:sym typeface="Calibri"/>
              </a:rPr>
              <a:t>é-operatória incluiu </a:t>
            </a:r>
            <a:r>
              <a:rPr lang="pt-BR" sz="800" dirty="0" err="1">
                <a:latin typeface="Calibri"/>
                <a:ea typeface="Calibri"/>
                <a:cs typeface="Calibri"/>
                <a:sym typeface="Calibri"/>
              </a:rPr>
              <a:t>ceratometria</a:t>
            </a:r>
            <a:r>
              <a:rPr lang="pt-BR" sz="800" dirty="0">
                <a:latin typeface="Calibri"/>
                <a:ea typeface="Calibri"/>
                <a:cs typeface="Calibri"/>
                <a:sym typeface="Calibri"/>
              </a:rPr>
              <a:t> com os equipamentos Galilei G2, Atlas Zeiss, </a:t>
            </a:r>
            <a:r>
              <a:rPr lang="pt-BR" sz="800" dirty="0" err="1">
                <a:latin typeface="Calibri"/>
                <a:ea typeface="Calibri"/>
                <a:cs typeface="Calibri"/>
                <a:sym typeface="Calibri"/>
              </a:rPr>
              <a:t>EyeSys</a:t>
            </a:r>
            <a:r>
              <a:rPr lang="pt-BR" sz="800" dirty="0">
                <a:latin typeface="Calibri"/>
                <a:ea typeface="Calibri"/>
                <a:cs typeface="Calibri"/>
                <a:sym typeface="Calibri"/>
              </a:rPr>
              <a:t>, IOL Master 500 e AL-</a:t>
            </a:r>
            <a:r>
              <a:rPr lang="pt-BR" sz="800" dirty="0" err="1">
                <a:latin typeface="Calibri"/>
                <a:ea typeface="Calibri"/>
                <a:cs typeface="Calibri"/>
                <a:sym typeface="Calibri"/>
              </a:rPr>
              <a:t>Scan</a:t>
            </a:r>
            <a:r>
              <a:rPr lang="pt-BR" sz="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800" dirty="0" err="1">
                <a:latin typeface="Calibri"/>
                <a:ea typeface="Calibri"/>
                <a:cs typeface="Calibri"/>
                <a:sym typeface="Calibri"/>
              </a:rPr>
              <a:t>Nidek</a:t>
            </a:r>
            <a:r>
              <a:rPr lang="pt-BR" sz="800" dirty="0">
                <a:latin typeface="Calibri"/>
                <a:ea typeface="Calibri"/>
                <a:cs typeface="Calibri"/>
                <a:sym typeface="Calibri"/>
              </a:rPr>
              <a:t>, e medida do comprimento axial (AL) por</a:t>
            </a:r>
            <a:r>
              <a:rPr lang="pt-B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biometria óptica </a:t>
            </a:r>
            <a:r>
              <a:rPr lang="pt-BR" sz="800" dirty="0">
                <a:latin typeface="Calibri"/>
                <a:ea typeface="Calibri"/>
                <a:cs typeface="Calibri"/>
                <a:sym typeface="Calibri"/>
              </a:rPr>
              <a:t>com os equipamentos IOL Master 500 e AL-</a:t>
            </a:r>
            <a:r>
              <a:rPr lang="pt-BR" sz="800" dirty="0" err="1">
                <a:latin typeface="Calibri"/>
                <a:ea typeface="Calibri"/>
                <a:cs typeface="Calibri"/>
                <a:sym typeface="Calibri"/>
              </a:rPr>
              <a:t>Scan</a:t>
            </a:r>
            <a:r>
              <a:rPr lang="pt-BR" sz="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800" dirty="0" err="1">
                <a:latin typeface="Calibri"/>
                <a:ea typeface="Calibri"/>
                <a:cs typeface="Calibri"/>
                <a:sym typeface="Calibri"/>
              </a:rPr>
              <a:t>Nidek</a:t>
            </a:r>
            <a:r>
              <a:rPr lang="pt-BR" sz="800" dirty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r>
              <a:rPr lang="pt-BR" sz="800" dirty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endParaRPr lang="pt-BR" sz="1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endParaRPr lang="pt-BR" sz="10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endParaRPr lang="pt-BR" sz="12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endParaRPr lang="pt-BR" sz="9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108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r>
              <a:rPr lang="pt-BR" sz="800" dirty="0">
                <a:latin typeface="Calibri"/>
                <a:ea typeface="Calibri"/>
                <a:cs typeface="Calibri"/>
                <a:sym typeface="Calibri"/>
              </a:rPr>
              <a:t>A escolha da lente foi realizada a critério do cirurgião responsável. A refração no pós-operatório (PO) de 30 dias foi disponibilizada aos investigadores. </a:t>
            </a:r>
          </a:p>
          <a:p>
            <a:pPr marL="0" marR="0" lvl="0" indent="108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r>
              <a:rPr lang="pt-BR" sz="800" dirty="0">
                <a:latin typeface="Calibri"/>
                <a:ea typeface="Calibri"/>
                <a:cs typeface="Calibri"/>
                <a:sym typeface="Calibri"/>
              </a:rPr>
              <a:t>A partir da LIO implantada e refração no PO, foram feitas simulações de valores </a:t>
            </a:r>
            <a:r>
              <a:rPr lang="pt-BR" sz="800" dirty="0" err="1">
                <a:latin typeface="Calibri"/>
                <a:ea typeface="Calibri"/>
                <a:cs typeface="Calibri"/>
                <a:sym typeface="Calibri"/>
              </a:rPr>
              <a:t>refracionais</a:t>
            </a:r>
            <a:r>
              <a:rPr lang="pt-BR" sz="800" dirty="0">
                <a:latin typeface="Calibri"/>
                <a:ea typeface="Calibri"/>
                <a:cs typeface="Calibri"/>
                <a:sym typeface="Calibri"/>
              </a:rPr>
              <a:t> esperados para </a:t>
            </a:r>
            <a:r>
              <a:rPr lang="pt-BR" sz="800" dirty="0" err="1">
                <a:latin typeface="Calibri"/>
                <a:ea typeface="Calibri"/>
                <a:cs typeface="Calibri"/>
                <a:sym typeface="Calibri"/>
              </a:rPr>
              <a:t>LIOs</a:t>
            </a:r>
            <a:r>
              <a:rPr lang="pt-BR" sz="800" dirty="0">
                <a:latin typeface="Calibri"/>
                <a:ea typeface="Calibri"/>
                <a:cs typeface="Calibri"/>
                <a:sym typeface="Calibri"/>
              </a:rPr>
              <a:t> calculadas considerando as 10 combinações de </a:t>
            </a:r>
            <a:r>
              <a:rPr lang="pt-BR" sz="800" dirty="0" err="1">
                <a:latin typeface="Calibri"/>
                <a:ea typeface="Calibri"/>
                <a:cs typeface="Calibri"/>
                <a:sym typeface="Calibri"/>
              </a:rPr>
              <a:t>ceratometria</a:t>
            </a:r>
            <a:r>
              <a:rPr lang="pt-BR" sz="800" dirty="0">
                <a:latin typeface="Calibri"/>
                <a:ea typeface="Calibri"/>
                <a:cs typeface="Calibri"/>
                <a:sym typeface="Calibri"/>
              </a:rPr>
              <a:t> e AL obtidas na avaliação pré-operatória.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endParaRPr lang="pt-BR" sz="6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pt-BR" sz="1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br>
              <a:rPr lang="pt-BR" sz="10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pt-BR" sz="9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pt-BR" sz="800" dirty="0">
                <a:latin typeface="Calibri"/>
                <a:ea typeface="Calibri"/>
                <a:cs typeface="Calibri"/>
                <a:sym typeface="Calibri"/>
              </a:rPr>
              <a:t>Até</a:t>
            </a:r>
            <a:r>
              <a:rPr lang="pt-BR" sz="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 momento, 1</a:t>
            </a:r>
            <a:r>
              <a:rPr lang="pt-BR" sz="800" dirty="0"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pt-BR" sz="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olhos </a:t>
            </a:r>
            <a:r>
              <a:rPr lang="pt-BR" sz="800" dirty="0">
                <a:latin typeface="Calibri"/>
                <a:ea typeface="Calibri"/>
                <a:cs typeface="Calibri"/>
                <a:sym typeface="Calibri"/>
              </a:rPr>
              <a:t>foram </a:t>
            </a:r>
            <a:r>
              <a:rPr lang="pt-BR" sz="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incluídos </a:t>
            </a:r>
            <a:r>
              <a:rPr lang="pt-BR" sz="800" dirty="0">
                <a:latin typeface="Calibri"/>
                <a:ea typeface="Calibri"/>
                <a:cs typeface="Calibri"/>
                <a:sym typeface="Calibri"/>
              </a:rPr>
              <a:t>no estudo.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lang="pt-BR" sz="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1"/>
          <p:cNvSpPr/>
          <p:nvPr/>
        </p:nvSpPr>
        <p:spPr>
          <a:xfrm>
            <a:off x="0" y="9077548"/>
            <a:ext cx="5143500" cy="53700"/>
          </a:xfrm>
          <a:prstGeom prst="rect">
            <a:avLst/>
          </a:prstGeom>
          <a:solidFill>
            <a:srgbClr val="FF6600"/>
          </a:solidFill>
          <a:ln w="25400" cap="flat" cmpd="sng">
            <a:solidFill>
              <a:srgbClr val="FF6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endParaRPr lang="pt-BR"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156300" y="7588298"/>
            <a:ext cx="2370300" cy="2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Calibri"/>
              <a:buNone/>
            </a:pPr>
            <a:r>
              <a:rPr lang="pt-BR" sz="7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Tabela </a:t>
            </a:r>
            <a:r>
              <a:rPr lang="pt-BR" sz="700" b="1" dirty="0"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pt-BR" sz="7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Características dos pacientes</a:t>
            </a:r>
            <a:r>
              <a:rPr lang="pt-BR" sz="700" b="1" dirty="0">
                <a:latin typeface="Calibri"/>
                <a:ea typeface="Calibri"/>
                <a:cs typeface="Calibri"/>
                <a:sym typeface="Calibri"/>
              </a:rPr>
              <a:t> incluídos no estudo</a:t>
            </a:r>
            <a:endParaRPr lang="pt-BR" dirty="0"/>
          </a:p>
        </p:txBody>
      </p:sp>
      <p:sp>
        <p:nvSpPr>
          <p:cNvPr id="55" name="Google Shape;55;p1"/>
          <p:cNvSpPr txBox="1"/>
          <p:nvPr/>
        </p:nvSpPr>
        <p:spPr>
          <a:xfrm>
            <a:off x="307500" y="6104481"/>
            <a:ext cx="2067900" cy="2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Calibri"/>
              <a:buNone/>
            </a:pPr>
            <a:r>
              <a:rPr lang="pt-BR" sz="7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Figura 1. </a:t>
            </a:r>
            <a:r>
              <a:rPr lang="pt-BR" sz="700" b="1" dirty="0">
                <a:latin typeface="Calibri"/>
                <a:ea typeface="Calibri"/>
                <a:cs typeface="Calibri"/>
                <a:sym typeface="Calibri"/>
              </a:rPr>
              <a:t>Equipamentos utilizados no estudo</a:t>
            </a:r>
            <a:r>
              <a:rPr lang="pt-BR" sz="7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pt-BR" dirty="0"/>
          </a:p>
        </p:txBody>
      </p:sp>
      <p:sp>
        <p:nvSpPr>
          <p:cNvPr id="56" name="Google Shape;56;p1"/>
          <p:cNvSpPr txBox="1"/>
          <p:nvPr/>
        </p:nvSpPr>
        <p:spPr>
          <a:xfrm>
            <a:off x="2594407" y="6807836"/>
            <a:ext cx="2520000" cy="200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Calibri"/>
              <a:buNone/>
            </a:pPr>
            <a:r>
              <a:rPr lang="pt-BR" sz="7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Figura 2. </a:t>
            </a:r>
            <a:r>
              <a:rPr lang="pt-BR" sz="7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Boxplots</a:t>
            </a:r>
            <a:r>
              <a:rPr lang="pt-BR" sz="7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pt-BR" sz="700" b="1" dirty="0">
                <a:latin typeface="Calibri"/>
                <a:ea typeface="Calibri"/>
                <a:cs typeface="Calibri"/>
                <a:sym typeface="Calibri"/>
              </a:rPr>
              <a:t>EE simulado nas diferentes combinações</a:t>
            </a:r>
            <a:endParaRPr lang="pt-BR" sz="7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175050" y="1397080"/>
            <a:ext cx="4793400" cy="387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pt-BR" sz="900" b="1" dirty="0">
                <a:latin typeface="Calibri" panose="020F0502020204030204" pitchFamily="34" charset="0"/>
                <a:cs typeface="Calibri" panose="020F0502020204030204" pitchFamily="34" charset="0"/>
              </a:rPr>
              <a:t>Beatriz Fernandes Baptista</a:t>
            </a:r>
            <a:r>
              <a:rPr lang="pt-BR" sz="9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, Arthur Gustavo Fernandes</a:t>
            </a:r>
            <a:endParaRPr lang="pt-B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pt-BR" sz="700" dirty="0">
                <a:latin typeface="Calibri" panose="020F0502020204030204" pitchFamily="34" charset="0"/>
                <a:cs typeface="Calibri" panose="020F0502020204030204" pitchFamily="34" charset="0"/>
              </a:rPr>
              <a:t>Programa de Mestrado Profissional em Tecnologia, Gestão e Saúde Ocular | </a:t>
            </a:r>
            <a:r>
              <a:rPr lang="pt-BR" sz="7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Universidade Federal de São Paulo – UNIFESP/EPM</a:t>
            </a:r>
            <a:endParaRPr lang="pt-BR" sz="7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-27421" y="8695676"/>
            <a:ext cx="52197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endParaRPr lang="pt-BR"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pt-BR" sz="5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Prager</a:t>
            </a:r>
            <a:r>
              <a:rPr lang="pt-BR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TC, et al. </a:t>
            </a:r>
            <a:r>
              <a:rPr lang="pt-BR" sz="5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Enhancing</a:t>
            </a:r>
            <a:r>
              <a:rPr lang="pt-BR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intraocular </a:t>
            </a:r>
            <a:r>
              <a:rPr lang="pt-BR" sz="5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lens</a:t>
            </a:r>
            <a:r>
              <a:rPr lang="pt-BR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5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outcome</a:t>
            </a:r>
            <a:r>
              <a:rPr lang="pt-BR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5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precision</a:t>
            </a:r>
            <a:r>
              <a:rPr lang="pt-BR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pt-BR" sz="5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</a:t>
            </a:r>
            <a:r>
              <a:rPr lang="pt-BR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5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evaluation</a:t>
            </a:r>
            <a:r>
              <a:rPr lang="pt-BR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5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BR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axial </a:t>
            </a:r>
            <a:r>
              <a:rPr lang="pt-BR" sz="5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length</a:t>
            </a:r>
            <a:r>
              <a:rPr lang="pt-BR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5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determinations</a:t>
            </a:r>
            <a:r>
              <a:rPr lang="pt-BR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pt-BR" sz="5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keratometry</a:t>
            </a:r>
            <a:r>
              <a:rPr lang="pt-BR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pt-BR" sz="5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pt-BR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IOL formulas. </a:t>
            </a:r>
            <a:r>
              <a:rPr lang="pt-BR" sz="5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Ophthalmol</a:t>
            </a:r>
            <a:r>
              <a:rPr lang="pt-BR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Clin North Am. 2006;19(4):435-48.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Lee AC, et al. </a:t>
            </a:r>
            <a:r>
              <a:rPr lang="pt-BR" sz="5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Biometry</a:t>
            </a:r>
            <a:r>
              <a:rPr lang="pt-BR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5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pt-BR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intraocular </a:t>
            </a:r>
            <a:r>
              <a:rPr lang="pt-BR" sz="5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lens</a:t>
            </a:r>
            <a:r>
              <a:rPr lang="pt-BR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5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power</a:t>
            </a:r>
            <a:r>
              <a:rPr lang="pt-BR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5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calculation</a:t>
            </a:r>
            <a:r>
              <a:rPr lang="pt-BR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pt-BR" sz="5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</a:t>
            </a:r>
            <a:r>
              <a:rPr lang="pt-BR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5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Opin</a:t>
            </a:r>
            <a:r>
              <a:rPr lang="pt-BR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5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Ophthalmol</a:t>
            </a:r>
            <a:r>
              <a:rPr lang="pt-BR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2008;19(1):13-7.</a:t>
            </a:r>
          </a:p>
        </p:txBody>
      </p:sp>
      <p:pic>
        <p:nvPicPr>
          <p:cNvPr id="68" name="Google Shape;68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10709" y="4167749"/>
            <a:ext cx="2125291" cy="2659502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3351" y="7746920"/>
            <a:ext cx="1818537" cy="996534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633972" y="2800614"/>
            <a:ext cx="2402135" cy="12938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53C564A-8E2C-63E3-A6AE-2A5FCF4700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5050" y="4402128"/>
            <a:ext cx="2196126" cy="172025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480</Words>
  <Application>Microsoft Office PowerPoint</Application>
  <PresentationFormat>On-screen Show (16:9)</PresentationFormat>
  <Paragraphs>84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Arthur Fernandes</cp:lastModifiedBy>
  <cp:revision>3</cp:revision>
  <cp:lastPrinted>2024-02-01T00:47:59Z</cp:lastPrinted>
  <dcterms:modified xsi:type="dcterms:W3CDTF">2024-02-01T00:58:52Z</dcterms:modified>
</cp:coreProperties>
</file>