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674" autoAdjust="0"/>
  </p:normalViewPr>
  <p:slideViewPr>
    <p:cSldViewPr>
      <p:cViewPr>
        <p:scale>
          <a:sx n="110" d="100"/>
          <a:sy n="110" d="100"/>
        </p:scale>
        <p:origin x="2064" y="-308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DFB1FEF-9A74-1FB8-E63E-CE5FB1E32EA6}"/>
              </a:ext>
            </a:extLst>
          </p:cNvPr>
          <p:cNvSpPr/>
          <p:nvPr/>
        </p:nvSpPr>
        <p:spPr>
          <a:xfrm>
            <a:off x="61738" y="519718"/>
            <a:ext cx="5020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2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Atrofia </a:t>
            </a:r>
            <a:r>
              <a:rPr lang="pt-BR" sz="12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Retinocoroideana</a:t>
            </a:r>
            <a:r>
              <a:rPr lang="pt-BR" sz="12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Pigmentada </a:t>
            </a:r>
            <a:r>
              <a:rPr lang="pt-BR" sz="12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Paravenosa</a:t>
            </a:r>
            <a:r>
              <a:rPr lang="pt-BR" sz="12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em Ambulatório de </a:t>
            </a:r>
            <a:r>
              <a:rPr lang="pt-BR" sz="12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Angiofluoresceinografia</a:t>
            </a:r>
            <a:r>
              <a:rPr lang="pt-BR" sz="12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: Relato de Caso</a:t>
            </a:r>
            <a:endParaRPr lang="en-US" sz="12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F4A8ED2-96A8-6B1C-F809-4573905857FA}"/>
              </a:ext>
            </a:extLst>
          </p:cNvPr>
          <p:cNvSpPr/>
          <p:nvPr/>
        </p:nvSpPr>
        <p:spPr>
          <a:xfrm>
            <a:off x="-71180" y="909519"/>
            <a:ext cx="527724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595959"/>
                </a:solidFill>
                <a:latin typeface="Arial"/>
                <a:ea typeface="Arial"/>
              </a:rPr>
              <a:t>Arthur Saraiva de Queiroz</a:t>
            </a:r>
            <a:r>
              <a:rPr lang="pt-BR" sz="900" strike="noStrike" spc="-1" dirty="0">
                <a:solidFill>
                  <a:srgbClr val="595959"/>
                </a:solidFill>
                <a:latin typeface="Arial"/>
                <a:ea typeface="Arial"/>
              </a:rPr>
              <a:t>¹</a:t>
            </a:r>
            <a:r>
              <a:rPr lang="pt-BR" sz="900" spc="-1" dirty="0">
                <a:solidFill>
                  <a:srgbClr val="595959"/>
                </a:solidFill>
                <a:latin typeface="Arial"/>
                <a:ea typeface="Arial"/>
              </a:rPr>
              <a:t>, Fábio </a:t>
            </a:r>
            <a:r>
              <a:rPr lang="pt-BR" sz="900" spc="-1" dirty="0" err="1">
                <a:solidFill>
                  <a:srgbClr val="595959"/>
                </a:solidFill>
                <a:latin typeface="Arial"/>
                <a:ea typeface="Arial"/>
              </a:rPr>
              <a:t>Luis</a:t>
            </a:r>
            <a:r>
              <a:rPr lang="pt-BR" sz="900" spc="-1" dirty="0">
                <a:solidFill>
                  <a:srgbClr val="595959"/>
                </a:solidFill>
                <a:latin typeface="Arial"/>
                <a:ea typeface="Arial"/>
              </a:rPr>
              <a:t> Scarpa Bosso, Suzane Cristina de Lima Figueiredo, Natália Queiroz Souza dos Santos, Anna Vitória Teles Siqueira, </a:t>
            </a:r>
            <a:r>
              <a:rPr lang="pt-BR" sz="900" spc="-1" dirty="0" err="1">
                <a:solidFill>
                  <a:srgbClr val="595959"/>
                </a:solidFill>
                <a:latin typeface="Arial"/>
                <a:ea typeface="Arial"/>
              </a:rPr>
              <a:t>Luanna</a:t>
            </a:r>
            <a:r>
              <a:rPr lang="pt-BR" sz="900" spc="-1" dirty="0">
                <a:solidFill>
                  <a:srgbClr val="595959"/>
                </a:solidFill>
                <a:latin typeface="Arial"/>
                <a:ea typeface="Arial"/>
              </a:rPr>
              <a:t> Arruda Lemos</a:t>
            </a:r>
            <a:endParaRPr lang="pt-BR" sz="90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100" b="1" strike="noStrike" spc="-1" dirty="0">
                <a:solidFill>
                  <a:srgbClr val="595959"/>
                </a:solidFill>
                <a:latin typeface="Arial"/>
                <a:ea typeface="Arial"/>
              </a:rPr>
              <a:t>Departamento de </a:t>
            </a:r>
            <a:r>
              <a:rPr lang="pt-BR" sz="1100" b="1" spc="-1" dirty="0">
                <a:solidFill>
                  <a:srgbClr val="595959"/>
                </a:solidFill>
                <a:latin typeface="Arial"/>
                <a:ea typeface="Arial"/>
              </a:rPr>
              <a:t>Retina</a:t>
            </a:r>
            <a:r>
              <a:rPr lang="pt-BR" sz="1100" b="1" strike="noStrike" spc="-1" dirty="0">
                <a:solidFill>
                  <a:srgbClr val="595959"/>
                </a:solidFill>
                <a:latin typeface="Arial"/>
                <a:ea typeface="Arial"/>
              </a:rPr>
              <a:t> - Hospital de Base do Distrito Federal </a:t>
            </a:r>
            <a:endParaRPr lang="pt-BR" sz="1100" b="1" strike="noStrike" spc="-1" dirty="0">
              <a:latin typeface="Arial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4470253-B52C-5A58-E166-FE1D77A17897}"/>
              </a:ext>
            </a:extLst>
          </p:cNvPr>
          <p:cNvSpPr txBox="1"/>
          <p:nvPr/>
        </p:nvSpPr>
        <p:spPr>
          <a:xfrm>
            <a:off x="61738" y="1482286"/>
            <a:ext cx="2510012" cy="2410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INTRODUÇÃO</a:t>
            </a:r>
            <a:endParaRPr lang="pt-BR" sz="900" spc="-1" dirty="0">
              <a:latin typeface="Arial"/>
            </a:endParaRPr>
          </a:p>
          <a:p>
            <a:pPr algn="just">
              <a:spcAft>
                <a:spcPts val="800"/>
              </a:spcAft>
            </a:pP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Atrofia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Retinocoroideana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Pigmentada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Paravenosa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(ARPP) é uma patologia de origem ainda desconhecida que pode ser caracterizada pela degeneração retiniana e pelo acúmulo de pigmento através dos vasos da retina. A maioria dos pacientes cursa de forma assintomática, não sendo observada baixa da acuidade visual, entretanto, em casos que acometem a mácula, pode-se presenciar perda visual intensa.</a:t>
            </a:r>
          </a:p>
          <a:p>
            <a:pPr algn="just"/>
            <a:r>
              <a:rPr lang="pt-BR" sz="900" b="1" strike="noStrike" spc="-1" dirty="0">
                <a:solidFill>
                  <a:srgbClr val="000000"/>
                </a:solidFill>
                <a:latin typeface="Arial"/>
                <a:ea typeface="Trebuchet MS"/>
              </a:rPr>
              <a:t>MÉTODO</a:t>
            </a:r>
            <a:endParaRPr lang="pt-BR" sz="900" b="1" spc="-1" dirty="0">
              <a:solidFill>
                <a:srgbClr val="000000"/>
              </a:solidFill>
              <a:latin typeface="Arial"/>
              <a:ea typeface="Trebuchet MS"/>
            </a:endParaRPr>
          </a:p>
          <a:p>
            <a:pPr algn="just"/>
            <a:r>
              <a:rPr lang="pt-BR" sz="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Trata-se de um relato de caso de ARPP diagnosticado em </a:t>
            </a:r>
            <a:r>
              <a:rPr lang="pt-BR" sz="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Ambulatório de </a:t>
            </a:r>
            <a:r>
              <a:rPr lang="pt-BR" sz="9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Angiofluoresceinografia</a:t>
            </a:r>
            <a:r>
              <a:rPr lang="pt-BR" sz="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hospital de referência do Distrito Federal</a:t>
            </a:r>
            <a:r>
              <a:rPr lang="pt-BR" sz="9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5B92653-970B-F357-16D9-5EBCE5FB8870}"/>
              </a:ext>
            </a:extLst>
          </p:cNvPr>
          <p:cNvSpPr txBox="1"/>
          <p:nvPr/>
        </p:nvSpPr>
        <p:spPr>
          <a:xfrm>
            <a:off x="61738" y="3927360"/>
            <a:ext cx="251001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b="1" strike="noStrike" spc="-1" dirty="0">
                <a:latin typeface="Arial"/>
                <a:ea typeface="Trebuchet MS"/>
              </a:rPr>
              <a:t>RESULTADO</a:t>
            </a:r>
          </a:p>
          <a:p>
            <a:pPr algn="just">
              <a:spcAft>
                <a:spcPts val="800"/>
              </a:spcAft>
            </a:pP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Paciente feminino, hipertensa, 57 anos, apresentou-se ao ambulatório de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retinografia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Hospital de Base do Distrito Federal, queixando-se de baixa acuidade visual em ambos olhos há 34 anos. Negava outras patologias prévias e demais antecedentes oftalmológicos. Ao exame, observou-se acuidade visual com correção de movimento de mãos em ambos olhos. A biomicroscopia de segmento anterior não possuía alteração. Realizada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retinografia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fluorescente, onde percebeu-se: escavação fisiológica, palidez de papila generalizada e estreitamento arteriolar em ambos olhos. Presença de alteração pigmentar focal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periarcadas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peripapilar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ambos olhos, pior à esquerda, com lesões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hiperpigmentadas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periféricas. Ao trânsito de contraste: tempo enchimento normal; presença de padrão de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hiperfluorescência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pontos com alguma confluência múltiplos periféricos com defeito em janela sugestivo de pontos de atrofia do epitélio pigmentar 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retina juntamente com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hipoflurescência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formato de espículas ósseas que juntos sugerem uma distrofia; presença de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hipertransmissão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papila de ambos olhos, pior em olho esquerdo; ausência de </a:t>
            </a:r>
            <a:r>
              <a:rPr lang="pt-BR" sz="9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staining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final; presença de áreas de atrofia macular em olho esquerdo; e área que lembra início de maculopatia em alvo em olho direito. Paciente foi prontamente encaminhado ao ambulatório de Retina e departamento de Visão Subnormal para acompanhamento.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2E5D3DE-3CB7-915F-0C55-1A2F64CAE9F8}"/>
              </a:ext>
            </a:extLst>
          </p:cNvPr>
          <p:cNvSpPr txBox="1"/>
          <p:nvPr/>
        </p:nvSpPr>
        <p:spPr>
          <a:xfrm>
            <a:off x="2592569" y="1448128"/>
            <a:ext cx="2526910" cy="342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CONCLUSÃO</a:t>
            </a:r>
          </a:p>
          <a:p>
            <a:pPr algn="just"/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Devido a raridade da patologia, o conhecimento sobre os mecanismos de fisiopatologia da doença é escasso. O diagnóstico se deu por meio da história clínica e dos achados observados na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angiofluoresceinografia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 doença, por ser rara e caracterizada como de progressão lenta, não possui tratamento específico, sendo a reabilitação visual indicada em casos que ocorrem redução da acuidade visual.</a:t>
            </a:r>
          </a:p>
          <a:p>
            <a:pPr algn="just"/>
            <a:endParaRPr lang="pt-BR" sz="900" b="1" spc="-1" dirty="0">
              <a:solidFill>
                <a:srgbClr val="000000"/>
              </a:solidFill>
              <a:latin typeface="Arial" panose="020B0604020202020204" pitchFamily="34" charset="0"/>
              <a:ea typeface="Trebuchet MS"/>
              <a:cs typeface="Arial" panose="020B0604020202020204" pitchFamily="34" charset="0"/>
            </a:endParaRPr>
          </a:p>
          <a:p>
            <a:pPr algn="just"/>
            <a:r>
              <a:rPr lang="pt-BR" sz="900" b="1" spc="-1" dirty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REFERÊNCIAS</a:t>
            </a:r>
          </a:p>
          <a:p>
            <a:pPr algn="just">
              <a:spcAft>
                <a:spcPts val="800"/>
              </a:spcAft>
            </a:pP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HUANG,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‑Bin; ZHANG, Yi‑Xin.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Pigmented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paravenous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retinochoroidal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atrophy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pt-BR" sz="7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Experimental </a:t>
            </a:r>
            <a:r>
              <a:rPr lang="pt-BR" sz="700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pt-BR" sz="7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therapeutic</a:t>
            </a:r>
            <a:r>
              <a:rPr lang="pt-BR" sz="7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medicine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v. 7, n. 6, p. 1439-1445, 2014. | BARTESELLI, Giulio.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Fundus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autofluorescence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optical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coherence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tomography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findings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pigmented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paravenous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retinochoroidal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atrophy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pt-BR" sz="700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Canadian</a:t>
            </a:r>
            <a:r>
              <a:rPr lang="pt-BR" sz="7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Journal</a:t>
            </a:r>
            <a:r>
              <a:rPr lang="pt-BR" sz="7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pt-BR" sz="7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b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Ophthalmology</a:t>
            </a:r>
            <a:r>
              <a:rPr lang="pt-BR" sz="7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v. 49, n. 6, p. e144-e146, 2014.</a:t>
            </a:r>
            <a:endParaRPr lang="pt-BR" sz="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9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1000" b="1" spc="-1" dirty="0">
              <a:solidFill>
                <a:srgbClr val="000000"/>
              </a:solidFill>
              <a:latin typeface="Arial"/>
              <a:ea typeface="Trebuchet MS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D1FC768-8A24-4273-C503-0F143F85D7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898" y="4130562"/>
            <a:ext cx="1797871" cy="1437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20AC6276-5A2C-F078-990C-B4A8719072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569" y="5552867"/>
            <a:ext cx="1800200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AFAD1452-7506-1B4B-E315-B4979488C0B8}"/>
              </a:ext>
            </a:extLst>
          </p:cNvPr>
          <p:cNvSpPr txBox="1"/>
          <p:nvPr/>
        </p:nvSpPr>
        <p:spPr>
          <a:xfrm>
            <a:off x="2489986" y="6966842"/>
            <a:ext cx="27160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>
                <a:latin typeface="Arial" panose="020B0604020202020204" pitchFamily="34" charset="0"/>
                <a:cs typeface="Arial" panose="020B0604020202020204" pitchFamily="34" charset="0"/>
              </a:rPr>
              <a:t>Imagem 1: fase venosa da </a:t>
            </a:r>
            <a:r>
              <a:rPr lang="pt-BR" sz="700" b="1" dirty="0" err="1">
                <a:latin typeface="Arial" panose="020B0604020202020204" pitchFamily="34" charset="0"/>
                <a:cs typeface="Arial" panose="020B0604020202020204" pitchFamily="34" charset="0"/>
              </a:rPr>
              <a:t>angiofluoresceinografia</a:t>
            </a:r>
            <a:r>
              <a:rPr lang="pt-BR" sz="700" b="1" dirty="0">
                <a:latin typeface="Arial" panose="020B0604020202020204" pitchFamily="34" charset="0"/>
                <a:cs typeface="Arial" panose="020B0604020202020204" pitchFamily="34" charset="0"/>
              </a:rPr>
              <a:t> descrita.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569" y="7228252"/>
            <a:ext cx="1800200" cy="1441705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FFAE18E-1160-EC4F-28C9-D7773EC6E181}"/>
              </a:ext>
            </a:extLst>
          </p:cNvPr>
          <p:cNvSpPr txBox="1"/>
          <p:nvPr/>
        </p:nvSpPr>
        <p:spPr>
          <a:xfrm>
            <a:off x="2515304" y="8654027"/>
            <a:ext cx="2716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>
                <a:latin typeface="Arial" panose="020B0604020202020204" pitchFamily="34" charset="0"/>
                <a:cs typeface="Arial" panose="020B0604020202020204" pitchFamily="34" charset="0"/>
              </a:rPr>
              <a:t>Imagem 2: fase tecidual da </a:t>
            </a:r>
            <a:r>
              <a:rPr lang="pt-BR" sz="700" b="1" dirty="0" err="1">
                <a:latin typeface="Arial" panose="020B0604020202020204" pitchFamily="34" charset="0"/>
                <a:cs typeface="Arial" panose="020B0604020202020204" pitchFamily="34" charset="0"/>
              </a:rPr>
              <a:t>angiofluoresceinografia</a:t>
            </a:r>
            <a:r>
              <a:rPr lang="pt-BR" sz="700" b="1" dirty="0">
                <a:latin typeface="Arial" panose="020B0604020202020204" pitchFamily="34" charset="0"/>
                <a:cs typeface="Arial" panose="020B0604020202020204" pitchFamily="34" charset="0"/>
              </a:rPr>
              <a:t> descrita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516</Words>
  <Application>Microsoft Office PowerPoint</Application>
  <PresentationFormat>Apresentação na tela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Arthur Saraiva</cp:lastModifiedBy>
  <cp:revision>16</cp:revision>
  <dcterms:created xsi:type="dcterms:W3CDTF">2024-01-09T13:58:08Z</dcterms:created>
  <dcterms:modified xsi:type="dcterms:W3CDTF">2024-01-31T04:41:36Z</dcterms:modified>
</cp:coreProperties>
</file>