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144000" cx="51435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gDjiRxPt40sOo4owCjvVNvM0To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16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385763" y="2840568"/>
            <a:ext cx="4371975" cy="1960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771525" y="5181600"/>
            <a:ext cx="3600450" cy="2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-445558" y="2836335"/>
            <a:ext cx="6034617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06664" y="3688557"/>
            <a:ext cx="7802033" cy="1157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1950773" y="2574133"/>
            <a:ext cx="7802033" cy="3386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06301" y="5875867"/>
            <a:ext cx="4371975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06301" y="3875618"/>
            <a:ext cx="4371975" cy="2000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257175" y="2133601"/>
            <a:ext cx="2271713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2614612" y="2133601"/>
            <a:ext cx="2271713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57175" y="2046817"/>
            <a:ext cx="2272606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257175" y="2899833"/>
            <a:ext cx="2272606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2612827" y="2046817"/>
            <a:ext cx="2273498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2612827" y="2899833"/>
            <a:ext cx="2273498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257175" y="364067"/>
            <a:ext cx="1692176" cy="15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2010966" y="364067"/>
            <a:ext cx="2875359" cy="7804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257175" y="1913467"/>
            <a:ext cx="1692176" cy="6254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008162" y="6400800"/>
            <a:ext cx="3086100" cy="7556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008162" y="817033"/>
            <a:ext cx="30861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008162" y="7156451"/>
            <a:ext cx="3086100" cy="107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47475" y="2164900"/>
            <a:ext cx="2376000" cy="219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" lIns="54000" spcFirstLastPara="1" rIns="54000" wrap="square" tIns="54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0175" y="2187700"/>
            <a:ext cx="2460000" cy="20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O trauma ocular é responsável por grande parte dos atendimentos de urgência oftalmológica e é causado principalmente por agressão, esportes ou acidentes¹. Deve-se buscar ativamente por fraturas orbitárias, sendo de grande prevalência a de assoalho de órbita¹.</a:t>
            </a:r>
            <a:r>
              <a:rPr lang="pt-BR" sz="800">
                <a:solidFill>
                  <a:srgbClr val="000000"/>
                </a:solidFill>
              </a:rPr>
              <a:t> </a:t>
            </a:r>
            <a:r>
              <a:rPr b="0" i="0" lang="pt-B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pt-BR" sz="800">
                <a:solidFill>
                  <a:srgbClr val="000000"/>
                </a:solidFill>
              </a:rPr>
              <a:t>sa</a:t>
            </a:r>
            <a:r>
              <a:rPr b="0" i="0" lang="pt-B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pode ser classificada em </a:t>
            </a:r>
            <a:r>
              <a:rPr b="0" i="1" lang="pt-B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blow in</a:t>
            </a:r>
            <a:r>
              <a:rPr b="0" i="0" lang="pt-B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quando há a explosão da órbita para dentro de sua própria cavidade e em </a:t>
            </a:r>
            <a:r>
              <a:rPr b="0" i="1" lang="pt-B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blow out</a:t>
            </a:r>
            <a:r>
              <a:rPr b="0" i="0" lang="pt-B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quando essa explosão ocorre para dentro do seio maxilar ². A última é mais frequente, sendo a janela terapêutica muito importante para o prognóstico do paciente</a:t>
            </a:r>
            <a:r>
              <a:rPr lang="pt-BR" sz="800">
                <a:solidFill>
                  <a:srgbClr val="000000"/>
                </a:solidFill>
              </a:rPr>
              <a:t>. </a:t>
            </a:r>
            <a:r>
              <a:rPr b="0" i="0" lang="pt-B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relato de caso teve como objetivo expor um caso de fratura de assoalho da órbita em </a:t>
            </a:r>
            <a:r>
              <a:rPr b="0" i="1" lang="pt-B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blow out</a:t>
            </a:r>
            <a:r>
              <a:rPr b="0" i="0" lang="pt-B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discutir sobre melhores opções de manejo terapêutic</a:t>
            </a:r>
            <a:r>
              <a:rPr lang="pt-BR" sz="800">
                <a:solidFill>
                  <a:srgbClr val="000000"/>
                </a:solidFill>
              </a:rPr>
              <a:t>o</a:t>
            </a:r>
            <a:r>
              <a:rPr b="0" i="0" lang="pt-B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baseado na literatura atual.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2628088" y="5711100"/>
            <a:ext cx="2376000" cy="158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" lIns="54000" spcFirstLastPara="1" rIns="54000" wrap="square" tIns="54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627938" y="5741988"/>
            <a:ext cx="2376300" cy="15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A fratura em </a:t>
            </a:r>
            <a:r>
              <a:rPr b="0" i="1" lang="pt-B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blow out</a:t>
            </a:r>
            <a:r>
              <a:rPr b="0" i="0" lang="pt-B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com apresentação pouco sintomática, chamados de “olhos brancos”, como no caso acima, se torna um desafio para o diagnóstico precoce, aumentando os riscos de perda da janela terapêutica cirúrgica. ¹ O tratamento cirúrgico, quando indicado, deve se instituir de forma precoce, demonstrando aumento da taxa de diplopia em pacientes abordados após 14 dias do trauma. ² Sendo que, uma das complicações vistas nesses casos é a enoftalmia </a:t>
            </a:r>
            <a:r>
              <a:rPr lang="pt-BR" sz="800">
                <a:solidFill>
                  <a:srgbClr val="000000"/>
                </a:solidFill>
              </a:rPr>
              <a:t>secundária</a:t>
            </a:r>
            <a:r>
              <a:rPr b="0" i="0" lang="pt-B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expansão do volume orbitário pós trauma.³</a:t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144050" y="4468825"/>
            <a:ext cx="2376000" cy="4520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" lIns="54000" spcFirstLastPara="1" rIns="54000" wrap="square" tIns="54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74000" y="4572000"/>
            <a:ext cx="2516100" cy="46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Paciente, 14 anos, natural de Aparecida de Goiânia, deu entrada no pronto socorro alegando ter sofrido um chute do irmão em órbita direita há 1 dia, apresentando ausência de motricidade ocular de supradução em olho direito. Manifestou ainda com </a:t>
            </a:r>
            <a:r>
              <a:rPr lang="pt-BR" sz="800">
                <a:solidFill>
                  <a:srgbClr val="000000"/>
                </a:solidFill>
              </a:rPr>
              <a:t>cefaleia,</a:t>
            </a:r>
            <a:r>
              <a:rPr b="0" i="0" lang="pt-B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vômito</a:t>
            </a:r>
            <a:r>
              <a:rPr lang="pt-BR" sz="800">
                <a:solidFill>
                  <a:srgbClr val="000000"/>
                </a:solidFill>
              </a:rPr>
              <a:t> e </a:t>
            </a:r>
            <a:r>
              <a:rPr b="0" i="0" lang="pt-B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diplopia, com imagens sobrepondo-se verticalmente.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000000"/>
                </a:solidFill>
              </a:rPr>
              <a:t>Ao exame: </a:t>
            </a:r>
            <a:r>
              <a:rPr b="0" i="0" lang="pt-B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Melhor acuidade visual corrigida informada: Ambos os olhos: 20/20. Olho Direito: Biomicroscopia: conjuntiva clara, hiposfagma temporal, córnea transparente, não corando a flúor, câmara anterior formada, fácico. </a:t>
            </a:r>
            <a:r>
              <a:rPr lang="pt-BR" sz="800">
                <a:solidFill>
                  <a:srgbClr val="000000"/>
                </a:solidFill>
              </a:rPr>
              <a:t>Pressão intraocular: 12 mmHg. Fundoscopia: escavação fisiológica, mácula sem alterações, retina aplicada. Olho esquerdo: nada digno de nota. </a:t>
            </a:r>
            <a:endParaRPr sz="800">
              <a:solidFill>
                <a:srgbClr val="000000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000000"/>
                </a:solidFill>
              </a:rPr>
              <a:t>Movimentação ocular extrínseca: Cover: sem alterações; Cover/Uncover: hiperforia em olho esquerdo;Duções e Versões: ausência de supradução de olho direito.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000000"/>
                </a:solidFill>
              </a:rPr>
              <a:t>Trouxe </a:t>
            </a:r>
            <a:r>
              <a:rPr b="0" i="0" lang="pt-B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Tomografia Computadorizada de crânio e face: sinais de fratura do assoalho da órbita direita, desalinhada, que se encontra deiscente, com sinais de herniação da gordura intraconal para o interior do antro maxilar homolateral (padrão em blow-out), bem como do músculo reto inferior que se encontra encarcerado. Comprometimento dos canais do nervo infra-orbitário direito. Discreto aumento dos planos adiposos peri-orbitários e malar à direita. Septo nasal íntegro com desvio para esquerda com esporão ósseo ipsilateral. </a:t>
            </a:r>
            <a:r>
              <a:rPr lang="pt-BR" sz="800">
                <a:solidFill>
                  <a:srgbClr val="000000"/>
                </a:solidFill>
              </a:rPr>
              <a:t>Encaminhado para avaliação oftalmológica em uso</a:t>
            </a:r>
            <a:r>
              <a:rPr b="0" i="0" lang="pt-B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nimesulida 100 mg </a:t>
            </a:r>
            <a:r>
              <a:rPr lang="pt-BR" sz="800">
                <a:solidFill>
                  <a:srgbClr val="000000"/>
                </a:solidFill>
              </a:rPr>
              <a:t>e tampão oclusivo em olho direito. Foi também encaminhado </a:t>
            </a:r>
            <a:r>
              <a:rPr b="0" i="0" lang="pt-B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o serviço de referência de Bucomaxilofacial para tratamento cirúrgico com urgência.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60175" y="1944999"/>
            <a:ext cx="23760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54000" spcFirstLastPara="1" rIns="54000" wrap="square" tIns="54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47425" y="4239699"/>
            <a:ext cx="23760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54000" spcFirstLastPara="1" rIns="54000" wrap="square" tIns="54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44050" y="4468824"/>
            <a:ext cx="23760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54000" spcFirstLastPara="1" rIns="54000" wrap="square" tIns="54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77479" l="0" r="0" t="0"/>
          <a:stretch/>
        </p:blipFill>
        <p:spPr>
          <a:xfrm>
            <a:off x="0" y="0"/>
            <a:ext cx="5143499" cy="65910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123479" y="659106"/>
            <a:ext cx="50200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pt-BR" sz="1350">
                <a:solidFill>
                  <a:srgbClr val="48535B"/>
                </a:solidFill>
              </a:rPr>
              <a:t>Fratura Orbitária em Blow-out: um relato de caso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400">
              <a:solidFill>
                <a:srgbClr val="48535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59483" y="1182326"/>
            <a:ext cx="494801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595959"/>
                </a:solidFill>
              </a:rPr>
              <a:t>Roseane Lucena Marquez, João Marcos Ranyere da Silva Rodrigues, Lorenna Nogueira Pacheco, Ellen Moreira Cordeiro, Alexandre Chater Taleb</a:t>
            </a:r>
            <a:endParaRPr b="1" sz="10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pt-BR" sz="1000">
                <a:solidFill>
                  <a:srgbClr val="595959"/>
                </a:solidFill>
              </a:rPr>
              <a:t>Hospital de Olhos Aparecida (HOA)</a:t>
            </a:r>
            <a:endParaRPr b="1" sz="1000">
              <a:solidFill>
                <a:srgbClr val="595959"/>
              </a:solidFill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Google Shape;97;p1"/>
          <p:cNvGrpSpPr/>
          <p:nvPr/>
        </p:nvGrpSpPr>
        <p:grpSpPr>
          <a:xfrm>
            <a:off x="2610650" y="2187700"/>
            <a:ext cx="2376178" cy="3319704"/>
            <a:chOff x="0" y="-1"/>
            <a:chExt cx="2391002" cy="3240000"/>
          </a:xfrm>
        </p:grpSpPr>
        <p:sp>
          <p:nvSpPr>
            <p:cNvPr id="98" name="Google Shape;98;p1"/>
            <p:cNvSpPr/>
            <p:nvPr/>
          </p:nvSpPr>
          <p:spPr>
            <a:xfrm>
              <a:off x="0" y="-1"/>
              <a:ext cx="2391000" cy="3240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54000" lIns="54000" spcFirstLastPara="1" rIns="54000" wrap="square" tIns="54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2" y="1445057"/>
              <a:ext cx="2391000" cy="2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000" lIns="54000" spcFirstLastPara="1" rIns="54000" wrap="square" tIns="540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Figura 1 – Posições do olhar do paciente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Figura 2 – Tomografia computadorizada de crânio e face evidenciando fratura do assoalho da órbita direita (padrão em blow-out), através da reconstrução óssea (primeira imagem), e protusão de gordura intraconal para o interior do seio maxilar direito (segunda imagem).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0" name="Google Shape;100;p1"/>
          <p:cNvPicPr preferRelativeResize="0"/>
          <p:nvPr/>
        </p:nvPicPr>
        <p:blipFill rotWithShape="1">
          <a:blip r:embed="rId4">
            <a:alphaModFix/>
          </a:blip>
          <a:srcRect b="16104" l="8727" r="9089" t="15454"/>
          <a:stretch/>
        </p:blipFill>
        <p:spPr>
          <a:xfrm>
            <a:off x="2610650" y="1976325"/>
            <a:ext cx="2376176" cy="27112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1"/>
          <p:cNvGrpSpPr/>
          <p:nvPr/>
        </p:nvGrpSpPr>
        <p:grpSpPr>
          <a:xfrm>
            <a:off x="2628000" y="7498796"/>
            <a:ext cx="2376176" cy="1522206"/>
            <a:chOff x="0" y="-1"/>
            <a:chExt cx="2391000" cy="1260000"/>
          </a:xfrm>
        </p:grpSpPr>
        <p:sp>
          <p:nvSpPr>
            <p:cNvPr id="102" name="Google Shape;102;p1"/>
            <p:cNvSpPr/>
            <p:nvPr/>
          </p:nvSpPr>
          <p:spPr>
            <a:xfrm>
              <a:off x="0" y="-1"/>
              <a:ext cx="2391000" cy="1260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54000" lIns="54000" spcFirstLastPara="1" rIns="54000" wrap="square" tIns="54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 txBox="1"/>
            <p:nvPr/>
          </p:nvSpPr>
          <p:spPr>
            <a:xfrm>
              <a:off x="0" y="-1"/>
              <a:ext cx="23910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000" lIns="54000" spcFirstLastPara="1" rIns="54000" wrap="square" tIns="540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90" u="none" cap="none" strike="noStrike">
                  <a:solidFill>
                    <a:srgbClr val="40404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1. Yew, C. C., Shaari, R., Rahman, S. A., &amp; Alam, M. K. (2015). White-eyed blowout fracture: Diagnostic pitfalls and review of literature. </a:t>
              </a:r>
              <a:r>
                <a:rPr b="0" i="1" lang="pt-BR" sz="690" u="none" cap="none" strike="noStrike">
                  <a:solidFill>
                    <a:srgbClr val="40404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Injury</a:t>
              </a:r>
              <a:r>
                <a:rPr b="0" i="0" lang="pt-BR" sz="690" u="none" cap="none" strike="noStrike">
                  <a:solidFill>
                    <a:srgbClr val="40404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 </a:t>
              </a:r>
              <a:r>
                <a:rPr b="0" i="1" lang="pt-BR" sz="690" u="none" cap="none" strike="noStrike">
                  <a:solidFill>
                    <a:srgbClr val="40404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46</a:t>
              </a:r>
              <a:r>
                <a:rPr b="0" i="0" lang="pt-BR" sz="690" u="none" cap="none" strike="noStrike">
                  <a:solidFill>
                    <a:srgbClr val="40404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(9), 1856-1859.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90" u="none" cap="none" strike="noStrike">
                  <a:solidFill>
                    <a:srgbClr val="40404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2. Damgaard OE, Larsen CG, Felding UA, Toft PB, von Buchwald C. Surgical Timing of the Orbital “Blowout” Fracture: A Systematic Review and Meta-analysis. Otolaryngology–Head and Neck Surgery. 2016;155(3):387-390. doi:10.1177/0194599816647943 </a:t>
              </a:r>
              <a:endParaRPr b="0" i="0" sz="69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690" u="none" cap="none" strike="noStrike">
                  <a:solidFill>
                    <a:srgbClr val="40404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3. Choi, Su Hyun MD; Kang, Dong Hee MD, PhD. Prediction of Late Enophthalmos Using Preoperative Orbital Volume and Fracture Area Measurements in Blowout Fracture. Journal of Craniofacial Surgery 28(7):p 1717-1720, October 2017. | DOI: 10.1097/SCS.0000000000003765</a:t>
              </a:r>
              <a:endParaRPr b="0" i="0" sz="69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04" name="Google Shape;104;p1"/>
          <p:cNvGrpSpPr/>
          <p:nvPr/>
        </p:nvGrpSpPr>
        <p:grpSpPr>
          <a:xfrm>
            <a:off x="2628000" y="5562000"/>
            <a:ext cx="2376176" cy="180081"/>
            <a:chOff x="0" y="0"/>
            <a:chExt cx="2391000" cy="224400"/>
          </a:xfrm>
        </p:grpSpPr>
        <p:sp>
          <p:nvSpPr>
            <p:cNvPr id="105" name="Google Shape;105;p1"/>
            <p:cNvSpPr/>
            <p:nvPr/>
          </p:nvSpPr>
          <p:spPr>
            <a:xfrm>
              <a:off x="0" y="17411"/>
              <a:ext cx="2391000" cy="189600"/>
            </a:xfrm>
            <a:prstGeom prst="rect">
              <a:avLst/>
            </a:prstGeom>
            <a:solidFill>
              <a:srgbClr val="243A76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5600" lIns="54000" spcFirstLastPara="1" rIns="15600" wrap="square" tIns="156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0" y="0"/>
              <a:ext cx="2391000" cy="224400"/>
            </a:xfrm>
            <a:prstGeom prst="rect">
              <a:avLst/>
            </a:prstGeom>
            <a:solidFill>
              <a:srgbClr val="243A76"/>
            </a:solidFill>
            <a:ln>
              <a:noFill/>
            </a:ln>
          </p:spPr>
          <p:txBody>
            <a:bodyPr anchorCtr="0" anchor="ctr" bIns="15600" lIns="54000" spcFirstLastPara="1" rIns="15600" wrap="square" tIns="156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DISCUSSÃO</a:t>
              </a:r>
              <a:endParaRPr/>
            </a:p>
          </p:txBody>
        </p:sp>
      </p:grpSp>
      <p:grpSp>
        <p:nvGrpSpPr>
          <p:cNvPr id="107" name="Google Shape;107;p1"/>
          <p:cNvGrpSpPr/>
          <p:nvPr/>
        </p:nvGrpSpPr>
        <p:grpSpPr>
          <a:xfrm>
            <a:off x="147375" y="1976313"/>
            <a:ext cx="2376176" cy="180081"/>
            <a:chOff x="0" y="0"/>
            <a:chExt cx="2391000" cy="224400"/>
          </a:xfrm>
        </p:grpSpPr>
        <p:sp>
          <p:nvSpPr>
            <p:cNvPr id="108" name="Google Shape;108;p1"/>
            <p:cNvSpPr/>
            <p:nvPr/>
          </p:nvSpPr>
          <p:spPr>
            <a:xfrm>
              <a:off x="0" y="17411"/>
              <a:ext cx="2391000" cy="189600"/>
            </a:xfrm>
            <a:prstGeom prst="rect">
              <a:avLst/>
            </a:prstGeom>
            <a:solidFill>
              <a:srgbClr val="243A76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5600" lIns="54000" spcFirstLastPara="1" rIns="15600" wrap="square" tIns="156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 txBox="1"/>
            <p:nvPr/>
          </p:nvSpPr>
          <p:spPr>
            <a:xfrm>
              <a:off x="0" y="0"/>
              <a:ext cx="2391000" cy="224400"/>
            </a:xfrm>
            <a:prstGeom prst="rect">
              <a:avLst/>
            </a:prstGeom>
            <a:solidFill>
              <a:srgbClr val="243A76"/>
            </a:solidFill>
            <a:ln>
              <a:noFill/>
            </a:ln>
          </p:spPr>
          <p:txBody>
            <a:bodyPr anchorCtr="0" anchor="ctr" bIns="15600" lIns="54000" spcFirstLastPara="1" rIns="15600" wrap="square" tIns="156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700">
                  <a:solidFill>
                    <a:srgbClr val="FFFFFF"/>
                  </a:solidFill>
                </a:rPr>
                <a:t>INTRODUÇÃO </a:t>
              </a:r>
              <a:endParaRPr/>
            </a:p>
          </p:txBody>
        </p:sp>
      </p:grpSp>
      <p:grpSp>
        <p:nvGrpSpPr>
          <p:cNvPr id="110" name="Google Shape;110;p1"/>
          <p:cNvGrpSpPr/>
          <p:nvPr/>
        </p:nvGrpSpPr>
        <p:grpSpPr>
          <a:xfrm>
            <a:off x="147388" y="4411400"/>
            <a:ext cx="2376176" cy="180081"/>
            <a:chOff x="0" y="0"/>
            <a:chExt cx="2391000" cy="224400"/>
          </a:xfrm>
        </p:grpSpPr>
        <p:sp>
          <p:nvSpPr>
            <p:cNvPr id="111" name="Google Shape;111;p1"/>
            <p:cNvSpPr/>
            <p:nvPr/>
          </p:nvSpPr>
          <p:spPr>
            <a:xfrm>
              <a:off x="0" y="17411"/>
              <a:ext cx="2391000" cy="189600"/>
            </a:xfrm>
            <a:prstGeom prst="rect">
              <a:avLst/>
            </a:prstGeom>
            <a:solidFill>
              <a:srgbClr val="243A76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5600" lIns="54000" spcFirstLastPara="1" rIns="15600" wrap="square" tIns="156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 txBox="1"/>
            <p:nvPr/>
          </p:nvSpPr>
          <p:spPr>
            <a:xfrm>
              <a:off x="0" y="0"/>
              <a:ext cx="2391000" cy="224400"/>
            </a:xfrm>
            <a:prstGeom prst="rect">
              <a:avLst/>
            </a:prstGeom>
            <a:solidFill>
              <a:srgbClr val="243A76"/>
            </a:solidFill>
            <a:ln>
              <a:noFill/>
            </a:ln>
          </p:spPr>
          <p:txBody>
            <a:bodyPr anchorCtr="0" anchor="ctr" bIns="15600" lIns="54000" spcFirstLastPara="1" rIns="15600" wrap="square" tIns="156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700">
                  <a:solidFill>
                    <a:srgbClr val="FFFFFF"/>
                  </a:solidFill>
                </a:rPr>
                <a:t>RELATO DE CASO</a:t>
              </a:r>
              <a:endParaRPr/>
            </a:p>
          </p:txBody>
        </p:sp>
      </p:grpSp>
      <p:grpSp>
        <p:nvGrpSpPr>
          <p:cNvPr id="113" name="Google Shape;113;p1"/>
          <p:cNvGrpSpPr/>
          <p:nvPr/>
        </p:nvGrpSpPr>
        <p:grpSpPr>
          <a:xfrm>
            <a:off x="2627988" y="7326125"/>
            <a:ext cx="2376176" cy="180081"/>
            <a:chOff x="0" y="0"/>
            <a:chExt cx="2391000" cy="224400"/>
          </a:xfrm>
        </p:grpSpPr>
        <p:sp>
          <p:nvSpPr>
            <p:cNvPr id="114" name="Google Shape;114;p1"/>
            <p:cNvSpPr/>
            <p:nvPr/>
          </p:nvSpPr>
          <p:spPr>
            <a:xfrm>
              <a:off x="0" y="17411"/>
              <a:ext cx="2391000" cy="189600"/>
            </a:xfrm>
            <a:prstGeom prst="rect">
              <a:avLst/>
            </a:prstGeom>
            <a:solidFill>
              <a:srgbClr val="243A76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5600" lIns="54000" spcFirstLastPara="1" rIns="15600" wrap="square" tIns="156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 txBox="1"/>
            <p:nvPr/>
          </p:nvSpPr>
          <p:spPr>
            <a:xfrm>
              <a:off x="0" y="0"/>
              <a:ext cx="2391000" cy="224400"/>
            </a:xfrm>
            <a:prstGeom prst="rect">
              <a:avLst/>
            </a:prstGeom>
            <a:solidFill>
              <a:srgbClr val="243A76"/>
            </a:solidFill>
            <a:ln>
              <a:noFill/>
            </a:ln>
          </p:spPr>
          <p:txBody>
            <a:bodyPr anchorCtr="0" anchor="ctr" bIns="15600" lIns="54000" spcFirstLastPara="1" rIns="15600" wrap="square" tIns="156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700">
                  <a:solidFill>
                    <a:srgbClr val="FFFFFF"/>
                  </a:solidFill>
                </a:rPr>
                <a:t>REFERÊNCIAS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2024-01-09T13:58:08Z</dcterms:created>
  <dc:creator>User</dc:creator>
</cp:coreProperties>
</file>