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5143500" cy="91440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43"/>
  </p:normalViewPr>
  <p:slideViewPr>
    <p:cSldViewPr>
      <p:cViewPr varScale="1">
        <p:scale>
          <a:sx n="82" d="100"/>
          <a:sy n="82" d="100"/>
        </p:scale>
        <p:origin x="3616" y="-16"/>
      </p:cViewPr>
      <p:guideLst>
        <p:guide orient="horz" pos="2880"/>
        <p:guide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8680E-078A-431F-B59B-003BC05CCF1A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042C9-C529-4A79-B3C4-E5D61541C3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3852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042C9-C529-4A79-B3C4-E5D61541C319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84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5763" y="2840568"/>
            <a:ext cx="4371975" cy="196003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71525" y="5181600"/>
            <a:ext cx="360045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109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00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366185"/>
            <a:ext cx="1157288" cy="780203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5" y="366185"/>
            <a:ext cx="3386138" cy="7802033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868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863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6301" y="5875867"/>
            <a:ext cx="4371975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6301" y="3875618"/>
            <a:ext cx="4371975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310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5" y="2133601"/>
            <a:ext cx="2271713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14612" y="2133601"/>
            <a:ext cx="2271713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701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175" y="2046817"/>
            <a:ext cx="2272606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57175" y="2899833"/>
            <a:ext cx="2272606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2612827" y="2046817"/>
            <a:ext cx="2273498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612827" y="2899833"/>
            <a:ext cx="2273498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62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6324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2675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5" y="364067"/>
            <a:ext cx="1692176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10966" y="364067"/>
            <a:ext cx="2875359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7175" y="1913467"/>
            <a:ext cx="1692176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5481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8162" y="6400800"/>
            <a:ext cx="30861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08162" y="817033"/>
            <a:ext cx="30861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08162" y="7156451"/>
            <a:ext cx="30861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284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175" y="2133601"/>
            <a:ext cx="462915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21BFB-67ED-4A23-9D37-EAD255324F57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198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DBA36AF8-1894-714D-AA7D-98A010FA41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7479"/>
          <a:stretch/>
        </p:blipFill>
        <p:spPr>
          <a:xfrm>
            <a:off x="0" y="0"/>
            <a:ext cx="5143499" cy="65910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3DCFAD5-4240-E08C-5276-543D1EB3A6B9}"/>
              </a:ext>
            </a:extLst>
          </p:cNvPr>
          <p:cNvSpPr txBox="1"/>
          <p:nvPr/>
        </p:nvSpPr>
        <p:spPr>
          <a:xfrm>
            <a:off x="228583" y="1711369"/>
            <a:ext cx="4706250" cy="78790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t-BR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 neoplasias primárias são raras em felinos, dentre elas, a mais comum é o osteossarcoma (DOS SANTOS et al., 2021). Quando ocorre em crânio, afeta cavidade oral, mandíbula, malar ou orbital (PAIVA, 2019). Para o diagnóstico conclusivo dessa enfermidade, é recomendado a realização de uma biopsia seguida de análise histopatológica do tecido (LIMA, 2022). Há poucos relatos na literatura de osteossarcoma intraocular em felinos. Dessa forma, o objetivo deste relato de caso é descrever um caso clínico de um osteossarcoma osteoblástico intraocular em um felino. F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oi atendido um felino, fêmea, sem raça definida (SRD), de 9 anos, devido a um aumento de volume e  secreção sanguinolenta em olho direito (OD). O animal estava mais prostrado e apresentava um déficit visual. No exame físico pode-se notar a presença de uma massa de consistência firme englobando o bulbo ocular do OD, impossibilitando a visualização do mesmo, dor na palpação, presença de secreção sanguinolenta. Em olho esquerdo (OE), foi possível observar edema, ceratite ulcerativa por exposição e a perda de visão. </a:t>
            </a:r>
            <a:r>
              <a:rPr lang="pt-BR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Em vista disso, o animal foi submetido ao procedimento cirúrgico para realizar a enucleação do OE e a exenteração do OD, com a intenção de retirar a possível neoplasia com o máximo de margem livre. Ao longo da cirurgia, o animal apresentou hipotensão severa e bradicardia, vindo a óbito após o procedimento.</a:t>
            </a:r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</a:rPr>
              <a:t> As amostras coletadas foram enviadas para histopatologia, concluindo o diagnóstico de osteossarcoma osteoblástico.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endParaRPr lang="pt-BR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endParaRPr lang="pt-BR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endParaRPr lang="pt-BR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Figura 1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: massa englobando bulbo ocular. 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B: 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Retirada da massa.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1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DOS SANTOS, </a:t>
            </a:r>
            <a:r>
              <a:rPr lang="pt-BR" sz="12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Suélen</a:t>
            </a:r>
            <a:r>
              <a:rPr lang="pt-BR" sz="1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Letícia et al. Osteossarcoma apendicular em felino: Relato de caso. </a:t>
            </a:r>
            <a:r>
              <a:rPr lang="pt-BR" sz="1200" b="1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Pubvet</a:t>
            </a:r>
            <a:r>
              <a:rPr lang="pt-BR" sz="1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v. 15, p. 188, 2021.</a:t>
            </a:r>
            <a:endParaRPr lang="pt-BR" sz="12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1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LIMA, Beatriz Campos Linhares. Osteossarcoma em gatos domésticos (</a:t>
            </a:r>
            <a:r>
              <a:rPr lang="pt-BR" sz="12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felis</a:t>
            </a:r>
            <a:r>
              <a:rPr lang="pt-BR" sz="1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catus</a:t>
            </a:r>
            <a:r>
              <a:rPr lang="pt-BR" sz="1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): revisão de literatura, 2022.</a:t>
            </a:r>
            <a:endParaRPr lang="pt-BR" sz="12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1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PAIVA, Clara Cardoso Leite de. Osteossarcoma mandibular em felino doméstico. 2019.</a:t>
            </a:r>
            <a:endParaRPr lang="pt-BR" sz="12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23479" y="595777"/>
            <a:ext cx="50200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400" b="1" dirty="0">
                <a:latin typeface="Arial" panose="020B0604020202020204" pitchFamily="34" charset="0"/>
                <a:ea typeface="Geneva" panose="020B0503030404040204" pitchFamily="124" charset="-128"/>
                <a:cs typeface="Arial" panose="020B0604020202020204" pitchFamily="34" charset="0"/>
              </a:rPr>
              <a:t>Osteossarcoma intraocular em felino</a:t>
            </a:r>
            <a:endParaRPr lang="en-US" sz="1400" dirty="0">
              <a:latin typeface="Arial" panose="020B0604020202020204" pitchFamily="34" charset="0"/>
              <a:ea typeface="Geneva" panose="020B0503030404040204" pitchFamily="124" charset="-128"/>
              <a:cs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07702" y="880372"/>
            <a:ext cx="49480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1200" b="1" dirty="0" err="1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Annalú</a:t>
            </a:r>
            <a:r>
              <a:rPr lang="pt-BR" altLang="pt-BR" sz="1200" b="1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 </a:t>
            </a:r>
            <a:r>
              <a:rPr lang="pt-BR" altLang="pt-BR" sz="1200" b="1" dirty="0" err="1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Pinton</a:t>
            </a:r>
            <a:r>
              <a:rPr lang="pt-BR" altLang="pt-BR" sz="1200" b="1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 Ferreira¹, Luiza </a:t>
            </a:r>
            <a:r>
              <a:rPr lang="pt-BR" altLang="pt-BR" sz="1200" b="1" dirty="0" err="1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Christophano</a:t>
            </a:r>
            <a:r>
              <a:rPr lang="pt-BR" altLang="pt-BR" sz="1200" b="1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 Martins², Mayara </a:t>
            </a:r>
            <a:r>
              <a:rPr lang="pt-BR" altLang="pt-BR" sz="1200" b="1" dirty="0" err="1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Travalini</a:t>
            </a:r>
            <a:r>
              <a:rPr lang="pt-BR" altLang="pt-BR" sz="1200" b="1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 de Lima¹</a:t>
            </a:r>
          </a:p>
          <a:p>
            <a:pPr algn="ctr"/>
            <a:r>
              <a:rPr lang="pt-BR" altLang="pt-BR" sz="1200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Faculdade de Medicina Veterinária e Zootecnia- UNESP Botucatu¹</a:t>
            </a:r>
          </a:p>
          <a:p>
            <a:pPr algn="ctr"/>
            <a:r>
              <a:rPr lang="pt-BR" altLang="pt-BR" sz="1200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Centro Universitário Sudoeste Paulista- UNIFSP²</a:t>
            </a:r>
            <a:endParaRPr lang="en-US" altLang="pt-BR" sz="1200" dirty="0">
              <a:latin typeface="Arial" panose="020B0604020202020204" pitchFamily="34" charset="0"/>
              <a:ea typeface="Geneva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0" y="9090248"/>
            <a:ext cx="5143500" cy="53752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41C0C88-0B79-A0C2-8F2B-A78351E17D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467" y="6334648"/>
            <a:ext cx="1412086" cy="104472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61FAEEB-2E7E-0429-5296-6E55512004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093" y="6346004"/>
            <a:ext cx="1398791" cy="104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945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385</Words>
  <Application>Microsoft Macintosh PowerPoint</Application>
  <PresentationFormat>Apresentação na tela (16:9)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Annalú Ferreira</cp:lastModifiedBy>
  <cp:revision>14</cp:revision>
  <dcterms:created xsi:type="dcterms:W3CDTF">2024-01-09T13:58:08Z</dcterms:created>
  <dcterms:modified xsi:type="dcterms:W3CDTF">2024-01-29T20:26:14Z</dcterms:modified>
</cp:coreProperties>
</file>