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094" y="6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10/01/2024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4494" y="541623"/>
            <a:ext cx="5020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r>
              <a:rPr lang="pt-BR" alt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CERATOPATIA LIPÍDICA ASSOCIADA Á HIPERCORTISOLISMO EM UM CÃO - RELATO DE CASO</a:t>
            </a:r>
            <a:endParaRPr lang="en-GB" alt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31882" y="1069093"/>
            <a:ext cx="537068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100" dirty="0">
                <a:latin typeface="Arial" panose="020B0604020202020204" pitchFamily="34" charset="0"/>
              </a:rPr>
              <a:t>EMILY M. GOLDONI¹, ERIC ORLANDO BARBOSA MOMESSO²</a:t>
            </a:r>
            <a:r>
              <a:rPr lang="pt-BR" altLang="pt-BR" sz="1050" dirty="0">
                <a:latin typeface="Arial" panose="020B0604020202020204" pitchFamily="34" charset="0"/>
              </a:rPr>
              <a:t/>
            </a:r>
            <a:br>
              <a:rPr lang="pt-BR" altLang="pt-BR" sz="1050" dirty="0">
                <a:latin typeface="Arial" panose="020B0604020202020204" pitchFamily="34" charset="0"/>
              </a:rPr>
            </a:br>
            <a:r>
              <a:rPr lang="en-GB" altLang="pt-BR" sz="1000" baseline="30000" dirty="0">
                <a:latin typeface="Arial" panose="020B0604020202020204" pitchFamily="34" charset="0"/>
              </a:rPr>
              <a:t>1 </a:t>
            </a:r>
            <a:r>
              <a:rPr lang="en-GB" altLang="pt-BR" sz="1000" dirty="0" err="1">
                <a:latin typeface="Arial" panose="020B0604020202020204" pitchFamily="34" charset="0"/>
              </a:rPr>
              <a:t>Pós-graduanda</a:t>
            </a:r>
            <a:r>
              <a:rPr lang="en-GB" altLang="pt-BR" sz="1000" dirty="0">
                <a:latin typeface="Arial" panose="020B0604020202020204" pitchFamily="34" charset="0"/>
              </a:rPr>
              <a:t> </a:t>
            </a:r>
            <a:r>
              <a:rPr lang="en-GB" altLang="pt-BR" sz="1000" dirty="0" err="1">
                <a:latin typeface="Arial" panose="020B0604020202020204" pitchFamily="34" charset="0"/>
              </a:rPr>
              <a:t>em</a:t>
            </a:r>
            <a:r>
              <a:rPr lang="en-GB" altLang="pt-BR" sz="1000" dirty="0">
                <a:latin typeface="Arial" panose="020B0604020202020204" pitchFamily="34" charset="0"/>
              </a:rPr>
              <a:t> </a:t>
            </a:r>
            <a:r>
              <a:rPr lang="en-GB" altLang="pt-BR" sz="1000" dirty="0" err="1">
                <a:latin typeface="Arial" panose="020B0604020202020204" pitchFamily="34" charset="0"/>
              </a:rPr>
              <a:t>Oftalmologia</a:t>
            </a:r>
            <a:r>
              <a:rPr lang="en-GB" altLang="pt-BR" sz="1000" dirty="0">
                <a:latin typeface="Arial" panose="020B0604020202020204" pitchFamily="34" charset="0"/>
              </a:rPr>
              <a:t> </a:t>
            </a:r>
            <a:r>
              <a:rPr lang="en-GB" altLang="pt-BR" sz="1000" dirty="0" err="1">
                <a:latin typeface="Arial" panose="020B0604020202020204" pitchFamily="34" charset="0"/>
              </a:rPr>
              <a:t>Veterinária</a:t>
            </a:r>
            <a:r>
              <a:rPr lang="en-GB" altLang="pt-BR" sz="1000" dirty="0">
                <a:latin typeface="Arial" panose="020B0604020202020204" pitchFamily="34" charset="0"/>
              </a:rPr>
              <a:t> - ANCLIVEPA/SP, São Paulo/SP;</a:t>
            </a:r>
            <a:br>
              <a:rPr lang="en-GB" altLang="pt-BR" sz="1000" dirty="0">
                <a:latin typeface="Arial" panose="020B0604020202020204" pitchFamily="34" charset="0"/>
              </a:rPr>
            </a:br>
            <a:r>
              <a:rPr lang="en-GB" altLang="pt-BR" sz="1000" dirty="0">
                <a:latin typeface="Arial" panose="020B0604020202020204" pitchFamily="34" charset="0"/>
              </a:rPr>
              <a:t>² </a:t>
            </a:r>
            <a:r>
              <a:rPr lang="en-GB" altLang="pt-BR" sz="1000" dirty="0" err="1">
                <a:latin typeface="Arial" panose="020B0604020202020204" pitchFamily="34" charset="0"/>
              </a:rPr>
              <a:t>Mestrando</a:t>
            </a:r>
            <a:r>
              <a:rPr lang="en-GB" altLang="pt-BR" sz="1000" dirty="0">
                <a:latin typeface="Arial" panose="020B0604020202020204" pitchFamily="34" charset="0"/>
              </a:rPr>
              <a:t> do </a:t>
            </a:r>
            <a:r>
              <a:rPr lang="en-GB" altLang="pt-BR" sz="1000" dirty="0" err="1">
                <a:latin typeface="Arial" panose="020B0604020202020204" pitchFamily="34" charset="0"/>
              </a:rPr>
              <a:t>Programa</a:t>
            </a:r>
            <a:r>
              <a:rPr lang="en-GB" altLang="pt-BR" sz="1000" dirty="0">
                <a:latin typeface="Arial" panose="020B0604020202020204" pitchFamily="34" charset="0"/>
              </a:rPr>
              <a:t> de </a:t>
            </a:r>
            <a:r>
              <a:rPr lang="en-GB" altLang="pt-BR" sz="1000" dirty="0" err="1" smtClean="0">
                <a:latin typeface="Arial" panose="020B0604020202020204" pitchFamily="34" charset="0"/>
              </a:rPr>
              <a:t>Pós</a:t>
            </a:r>
            <a:r>
              <a:rPr lang="en-GB" altLang="pt-BR" sz="1000" dirty="0" err="1">
                <a:latin typeface="Arial" panose="020B0604020202020204" pitchFamily="34" charset="0"/>
              </a:rPr>
              <a:t>-</a:t>
            </a:r>
            <a:r>
              <a:rPr lang="en-GB" altLang="pt-BR" sz="1000" dirty="0" err="1" smtClean="0">
                <a:latin typeface="Arial" panose="020B0604020202020204" pitchFamily="34" charset="0"/>
              </a:rPr>
              <a:t>Graduação</a:t>
            </a:r>
            <a:r>
              <a:rPr lang="en-GB" altLang="pt-BR" sz="1000" dirty="0" smtClean="0">
                <a:latin typeface="Arial" panose="020B0604020202020204" pitchFamily="34" charset="0"/>
              </a:rPr>
              <a:t> </a:t>
            </a:r>
            <a:r>
              <a:rPr lang="en-GB" altLang="pt-BR" sz="1000" dirty="0" err="1">
                <a:latin typeface="Arial" panose="020B0604020202020204" pitchFamily="34" charset="0"/>
              </a:rPr>
              <a:t>em</a:t>
            </a:r>
            <a:r>
              <a:rPr lang="en-GB" altLang="pt-BR" sz="1000" dirty="0">
                <a:latin typeface="Arial" panose="020B0604020202020204" pitchFamily="34" charset="0"/>
              </a:rPr>
              <a:t> </a:t>
            </a:r>
            <a:r>
              <a:rPr lang="en-GB" altLang="pt-BR" sz="1000" dirty="0" err="1">
                <a:latin typeface="Arial" panose="020B0604020202020204" pitchFamily="34" charset="0"/>
              </a:rPr>
              <a:t>Cirurgia</a:t>
            </a:r>
            <a:r>
              <a:rPr lang="en-GB" altLang="pt-BR" sz="1000" dirty="0">
                <a:latin typeface="Arial" panose="020B0604020202020204" pitchFamily="34" charset="0"/>
              </a:rPr>
              <a:t> da UFRGS, Porto Alegre/RS.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98" y="232871"/>
            <a:ext cx="734633" cy="30115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380" y="1809678"/>
            <a:ext cx="2479171" cy="200879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71749" y="5231216"/>
            <a:ext cx="2535246" cy="216317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CONCLUSÕES </a:t>
            </a:r>
          </a:p>
        </p:txBody>
      </p:sp>
      <p:sp>
        <p:nvSpPr>
          <p:cNvPr id="29" name="TextBox 38"/>
          <p:cNvSpPr txBox="1">
            <a:spLocks noChangeArrowheads="1"/>
          </p:cNvSpPr>
          <p:nvPr/>
        </p:nvSpPr>
        <p:spPr bwMode="auto">
          <a:xfrm>
            <a:off x="-66236" y="1994714"/>
            <a:ext cx="2608986" cy="27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A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ceratopatia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lipídica é caracterizada pela deposição de lipídios no meio extracelular e intracelular no citoplasma dos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ceratócitos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 de alguns macrófagos. A deposição pode ser do tipo primário ou secundário. A deposição lipídica geralmente é limitada ao estroma superficial e pode afetar a córnea na região central ou periférica (Laus, J. L; 2002).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O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Hipercortisolismo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frequentemente resulta em alterações oculares devido aos níveis excessivos de corticosteroides e alterações no metabolismo de lipídeos. Isso pode levar ao desenvolvimento subsequente de patologias retinianas e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corneanas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Anoop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et al., 2020). O objetivo é relatar um caso de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ceratopatia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lipídica associada á </a:t>
            </a:r>
            <a:r>
              <a:rPr lang="pt-BR" sz="9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hipercortisolismo</a:t>
            </a:r>
            <a:r>
              <a:rPr 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em um cão.</a:t>
            </a:r>
            <a:endParaRPr lang="pt-BR" sz="900" kern="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</a:t>
            </a:r>
            <a:endParaRPr lang="en-US" sz="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9380" y="4255385"/>
            <a:ext cx="2504293" cy="193215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MATERIAL </a:t>
            </a: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MÉTODOS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4530" y="6511590"/>
            <a:ext cx="2479242" cy="202334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588558" y="6784429"/>
            <a:ext cx="2550719" cy="211923"/>
          </a:xfrm>
          <a:prstGeom prst="rect">
            <a:avLst/>
          </a:prstGeom>
          <a:solidFill>
            <a:srgbClr val="3333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1720" tIns="41040" rIns="81720" bIns="410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0" marR="0" lvl="0" indent="0" algn="ctr" defTabSz="449263" eaLnBrk="0" fontAlgn="base" latinLnBrk="0" hangingPunct="0">
              <a:lnSpc>
                <a:spcPct val="100000"/>
              </a:lnSpc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-72869" y="4423322"/>
            <a:ext cx="26346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Foi atendido um cão, macho, castrado, de 15 anos de idade com queixa principal de lesão em olho direito, tutora referia prurido,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epífora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blefaroespasmo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   Ao exame oftálmico, animal apresentava o olho direito com opacidade cintilante central e vascularização com leve impregnação na região central de fluoresceína e hiperemia conjuntival (Figura 1) e olho esquerdo sem alterações.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       Durante a consulta foi conversado sobre a necessidade de ceratectomia lamelar para retirada de depósito na córnea e envio para análise histopatológica e possível relação com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Hipercortisolismo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3B07FB6-D372-2473-5063-C06616E32C32}"/>
              </a:ext>
            </a:extLst>
          </p:cNvPr>
          <p:cNvSpPr txBox="1"/>
          <p:nvPr/>
        </p:nvSpPr>
        <p:spPr>
          <a:xfrm>
            <a:off x="-55527" y="6697176"/>
            <a:ext cx="268605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O perfil bioquímico hepático e lipídico apresentaram-se alterados, suspeitando-se de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ceratopatia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lipídica associado à doença endócrina. Foi realizado a ceratectomia lamelar (Figura 2) e enviado a amostra para avaliação histopatológica. Após 14 dias o animal retornou para reavaliação e apresentou cicatrização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corneana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completa (Figura 3).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 histopatológico revelou estroma anterior com perda da arquitetura lamelar das fibras de colágeno com gotículas de gordura. O corte histológico corado com Von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Kossa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revelou ausência de mineralização, sem agente infeccioso ou parasitário (Figura 4), compatível com </a:t>
            </a:r>
            <a:r>
              <a:rPr lang="pt-BR" altLang="pt-BR" sz="9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ceratopatia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lipídica associado a erosão epitelial.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 animal foi encaminhado para o endocrinologista veterinário a fim de realizar diagnóstico da doença sistêmica de base.</a:t>
            </a: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xmlns="" id="{F4C3153F-86AA-A3EB-EF5A-0C20D4E7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21" y="1800289"/>
            <a:ext cx="1239978" cy="10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2">
            <a:extLst>
              <a:ext uri="{FF2B5EF4-FFF2-40B4-BE49-F238E27FC236}">
                <a16:creationId xmlns:a16="http://schemas.microsoft.com/office/drawing/2014/main" xmlns="" id="{9FE14D9F-523C-424D-D804-BF968F77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48" y="1792368"/>
            <a:ext cx="1239978" cy="10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86647AF-58C1-4A2C-11AF-15FAC24687CD}"/>
              </a:ext>
            </a:extLst>
          </p:cNvPr>
          <p:cNvSpPr txBox="1"/>
          <p:nvPr/>
        </p:nvSpPr>
        <p:spPr>
          <a:xfrm>
            <a:off x="2488550" y="2931716"/>
            <a:ext cx="1379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1: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Olho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direito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apresentando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900" kern="1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opacidade cintilante central e vascularização </a:t>
            </a:r>
            <a:r>
              <a:rPr lang="pt-BR" sz="900" kern="1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corneana</a:t>
            </a:r>
            <a:endParaRPr lang="pt-BR" sz="900" dirty="0">
              <a:latin typeface="+mj-lt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5BF07F24-667D-0D98-41B4-CB00454797F0}"/>
              </a:ext>
            </a:extLst>
          </p:cNvPr>
          <p:cNvSpPr txBox="1"/>
          <p:nvPr/>
        </p:nvSpPr>
        <p:spPr>
          <a:xfrm>
            <a:off x="3754986" y="2951767"/>
            <a:ext cx="144114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2: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Olho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direito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pós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imediato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ceratectomia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lamelar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Imagem 14">
            <a:extLst>
              <a:ext uri="{FF2B5EF4-FFF2-40B4-BE49-F238E27FC236}">
                <a16:creationId xmlns:a16="http://schemas.microsoft.com/office/drawing/2014/main" xmlns="" id="{E6A69DEF-A944-235B-1585-9CC7FC6F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5714"/>
          <a:stretch>
            <a:fillRect/>
          </a:stretch>
        </p:blipFill>
        <p:spPr bwMode="auto">
          <a:xfrm>
            <a:off x="2557021" y="3605687"/>
            <a:ext cx="1251214" cy="10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1">
            <a:extLst>
              <a:ext uri="{FF2B5EF4-FFF2-40B4-BE49-F238E27FC236}">
                <a16:creationId xmlns:a16="http://schemas.microsoft.com/office/drawing/2014/main" xmlns="" id="{0EFC8979-AC46-2E6A-B510-038387E73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/>
          <a:stretch>
            <a:fillRect/>
          </a:stretch>
        </p:blipFill>
        <p:spPr bwMode="auto">
          <a:xfrm flipH="1">
            <a:off x="3856341" y="3605786"/>
            <a:ext cx="1247836" cy="107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25">
            <a:extLst>
              <a:ext uri="{FF2B5EF4-FFF2-40B4-BE49-F238E27FC236}">
                <a16:creationId xmlns:a16="http://schemas.microsoft.com/office/drawing/2014/main" xmlns="" id="{91A815E6-3787-65DF-C80B-3B7A1934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337" y="4739948"/>
            <a:ext cx="1333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3: 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14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dias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pós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operatório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xmlns="" id="{7671538A-5A35-E50D-A929-1F5C0480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68" y="4718216"/>
            <a:ext cx="14411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pt-BR" sz="9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FIGURA 4: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Histopatológico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corado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com PAS, H&amp;E e Von </a:t>
            </a:r>
            <a:r>
              <a:rPr lang="en-US" altLang="pt-BR" sz="9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Kossa</a:t>
            </a:r>
            <a:r>
              <a:rPr lang="en-US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161511D2-2EDF-2DCA-58D3-82460F7BBF8A}"/>
              </a:ext>
            </a:extLst>
          </p:cNvPr>
          <p:cNvSpPr txBox="1"/>
          <p:nvPr/>
        </p:nvSpPr>
        <p:spPr>
          <a:xfrm>
            <a:off x="2496347" y="5447533"/>
            <a:ext cx="26860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Quando a doença ocular ocorre por um distúrbio endócrino, o tratamento dos sinais oculares é facilitado pelo tratamento ou controle da causa subjacente.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cs typeface="Arial" panose="020B0604020202020204" pitchFamily="34" charset="0"/>
              </a:rPr>
              <a:t>        </a:t>
            </a:r>
            <a:r>
              <a:rPr lang="pt-BR" altLang="pt-BR" sz="9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 reconhecimento oportuno dessas manifestações oftálmicas é crucial não apenas para o diagnóstico e tratamento rápidos, mas também para prevenir morbidade e mortalidade em cães.</a:t>
            </a:r>
            <a:endParaRPr lang="en-US" altLang="pt-BR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xmlns="" id="{EF53A15E-5811-1B92-1C84-15B115A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08" y="7035817"/>
            <a:ext cx="2686051" cy="17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3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46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90000"/>
              </a:lnSpc>
              <a:spcBef>
                <a:spcPts val="3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90000"/>
              </a:lnSpc>
              <a:spcBef>
                <a:spcPts val="2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11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90000"/>
              </a:lnSpc>
              <a:spcBef>
                <a:spcPts val="2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95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None/>
            </a:pPr>
            <a:r>
              <a:rPr lang="pt-BR" altLang="pt-BR" sz="900" dirty="0">
                <a:latin typeface="+mj-lt"/>
                <a:cs typeface="Arial" panose="020B0604020202020204" pitchFamily="34" charset="0"/>
              </a:rPr>
              <a:t>S. M. CRISPIN, K. C. BARNETT,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Dystrophy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degeneration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and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infiltration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canine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córnea,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February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1983.</a:t>
            </a:r>
            <a:br>
              <a:rPr lang="pt-BR" altLang="pt-BR" sz="900" dirty="0">
                <a:latin typeface="+mj-lt"/>
                <a:cs typeface="Arial" panose="020B0604020202020204" pitchFamily="34" charset="0"/>
              </a:rPr>
            </a:br>
            <a:r>
              <a:rPr lang="pt-BR" altLang="pt-BR" sz="900" dirty="0">
                <a:latin typeface="+mj-lt"/>
                <a:cs typeface="Arial" panose="020B0604020202020204" pitchFamily="34" charset="0"/>
              </a:rPr>
              <a:t/>
            </a:r>
            <a:br>
              <a:rPr lang="pt-BR" altLang="pt-BR" sz="900" dirty="0">
                <a:latin typeface="+mj-lt"/>
                <a:cs typeface="Arial" panose="020B0604020202020204" pitchFamily="34" charset="0"/>
              </a:rPr>
            </a:br>
            <a:r>
              <a:rPr lang="pt-BR" altLang="pt-BR" sz="900" dirty="0">
                <a:latin typeface="+mj-lt"/>
                <a:cs typeface="Arial" panose="020B0604020202020204" pitchFamily="34" charset="0"/>
              </a:rPr>
              <a:t>COMBINED CORNEAL LIPID AND CALCIUM DEGENERATION IN A DOG WITH HYPERADRENOCORTICISM </a:t>
            </a:r>
            <a:r>
              <a:rPr lang="pt-BR" sz="900" kern="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(LAUS et al., 2002).</a:t>
            </a:r>
            <a:br>
              <a:rPr lang="pt-BR" sz="900" kern="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900" kern="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sz="900" kern="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Anoop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S.,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Laiju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M. P,,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Soumya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R., </a:t>
            </a:r>
            <a:r>
              <a:rPr lang="pt-BR" altLang="pt-BR" sz="900" dirty="0" err="1">
                <a:latin typeface="+mj-lt"/>
                <a:cs typeface="Arial" panose="020B0604020202020204" pitchFamily="34" charset="0"/>
              </a:rPr>
              <a:t>Sudheesh</a:t>
            </a:r>
            <a:r>
              <a:rPr lang="pt-BR" altLang="pt-BR" sz="900" dirty="0">
                <a:latin typeface="+mj-lt"/>
                <a:cs typeface="Arial" panose="020B0604020202020204" pitchFamily="34" charset="0"/>
              </a:rPr>
              <a:t> S. N., John M. K. D, OCULAR MANIFESTATIONS OF ENDOCRINE DISORDERS IN SMALL ANIMALS, August 2020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491</Words>
  <Application>Microsoft Office PowerPoint</Application>
  <PresentationFormat>Apresentação na tela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Calibri</vt:lpstr>
      <vt:lpstr>Comic Sans MS</vt:lpstr>
      <vt:lpstr>Times New Roman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Usuario</cp:lastModifiedBy>
  <cp:revision>27</cp:revision>
  <dcterms:created xsi:type="dcterms:W3CDTF">2024-01-09T13:58:08Z</dcterms:created>
  <dcterms:modified xsi:type="dcterms:W3CDTF">2024-01-10T23:37:10Z</dcterms:modified>
</cp:coreProperties>
</file>