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>
      <p:cViewPr>
        <p:scale>
          <a:sx n="86" d="100"/>
          <a:sy n="86" d="100"/>
        </p:scale>
        <p:origin x="2454" y="-93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">
            <a:extLst>
              <a:ext uri="{FF2B5EF4-FFF2-40B4-BE49-F238E27FC236}">
                <a16:creationId xmlns:a16="http://schemas.microsoft.com/office/drawing/2014/main" id="{E47D3C79-CCC2-DDE4-3BD6-5D3028B753AE}"/>
              </a:ext>
            </a:extLst>
          </p:cNvPr>
          <p:cNvGrpSpPr>
            <a:grpSpLocks noChangeAspect="1"/>
          </p:cNvGrpSpPr>
          <p:nvPr/>
        </p:nvGrpSpPr>
        <p:grpSpPr>
          <a:xfrm>
            <a:off x="2944242" y="4166696"/>
            <a:ext cx="773637" cy="280296"/>
            <a:chOff x="0" y="0"/>
            <a:chExt cx="4293476" cy="1555560"/>
          </a:xfrm>
          <a:solidFill>
            <a:srgbClr val="FF9933"/>
          </a:solidFill>
        </p:grpSpPr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D24AA9D9-7B4E-7C98-E22E-38E7860E25B6}"/>
                </a:ext>
              </a:extLst>
            </p:cNvPr>
            <p:cNvSpPr/>
            <p:nvPr/>
          </p:nvSpPr>
          <p:spPr>
            <a:xfrm>
              <a:off x="63500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151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2CB9191B-9924-ABF5-93A6-3A19A9AD9D89}"/>
                </a:ext>
              </a:extLst>
            </p:cNvPr>
            <p:cNvSpPr/>
            <p:nvPr/>
          </p:nvSpPr>
          <p:spPr>
            <a:xfrm>
              <a:off x="907796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024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1" name="Group 6">
            <a:extLst>
              <a:ext uri="{FF2B5EF4-FFF2-40B4-BE49-F238E27FC236}">
                <a16:creationId xmlns:a16="http://schemas.microsoft.com/office/drawing/2014/main" id="{E7918AB8-E019-4639-3CA2-16D8D12A78BE}"/>
              </a:ext>
            </a:extLst>
          </p:cNvPr>
          <p:cNvGrpSpPr>
            <a:grpSpLocks noChangeAspect="1"/>
          </p:cNvGrpSpPr>
          <p:nvPr/>
        </p:nvGrpSpPr>
        <p:grpSpPr>
          <a:xfrm>
            <a:off x="479631" y="7137873"/>
            <a:ext cx="773637" cy="280296"/>
            <a:chOff x="0" y="0"/>
            <a:chExt cx="4293476" cy="1555560"/>
          </a:xfrm>
          <a:solidFill>
            <a:srgbClr val="FF9933"/>
          </a:solidFill>
        </p:grpSpPr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6BC26671-38AD-AECD-5092-3C41514498D7}"/>
                </a:ext>
              </a:extLst>
            </p:cNvPr>
            <p:cNvSpPr/>
            <p:nvPr/>
          </p:nvSpPr>
          <p:spPr>
            <a:xfrm>
              <a:off x="63500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151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76A00B9C-E092-AE37-D81A-CE7BF6193029}"/>
                </a:ext>
              </a:extLst>
            </p:cNvPr>
            <p:cNvSpPr/>
            <p:nvPr/>
          </p:nvSpPr>
          <p:spPr>
            <a:xfrm>
              <a:off x="907796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024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23479" y="546985"/>
            <a:ext cx="5020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i="0" dirty="0">
                <a:solidFill>
                  <a:srgbClr val="000000"/>
                </a:solidFill>
                <a:effectLst/>
              </a:rPr>
              <a:t>CEGUEIRA SÚBITA UNILATERAL POR NEOPLASIA INTRA-AXIAL OCCIPITAL EM UM CÃO-RELATO DE CASO</a:t>
            </a:r>
            <a:endParaRPr lang="en-US" sz="16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24043" y="1080420"/>
            <a:ext cx="5380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JONET, G.T.M.¹; YAMASHIRO, L.M.²; MOMESSO, E.O.B.² </a:t>
            </a:r>
          </a:p>
          <a:p>
            <a:pPr algn="ctr"/>
            <a:r>
              <a:rPr lang="pt-BR" altLang="pt-BR" sz="95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¹Pós-graduando em Oftalmologia Veterinária pela ANCLIVEPA-SP, São Paulo, SP.</a:t>
            </a:r>
          </a:p>
          <a:p>
            <a:pPr algn="ctr"/>
            <a:r>
              <a:rPr lang="pt-BR" altLang="pt-BR" sz="95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²Médica (o) Veterinária (o) especializada (o) em Oftalmologia Veterinária – ANCLIVEPA-SP</a:t>
            </a:r>
            <a:r>
              <a:rPr lang="pt-BR" altLang="pt-BR" sz="1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.</a:t>
            </a:r>
            <a:endParaRPr lang="en-US" altLang="pt-BR" sz="10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FBA7823-70EA-6CDB-C1E4-EC319CD07E00}"/>
              </a:ext>
            </a:extLst>
          </p:cNvPr>
          <p:cNvSpPr txBox="1"/>
          <p:nvPr/>
        </p:nvSpPr>
        <p:spPr>
          <a:xfrm>
            <a:off x="-2588" y="1827400"/>
            <a:ext cx="25849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Amaurose é o termo que designa a perda de visão sem lesão aparente afetando o olho, podendo ser causada pela síndrome da degeneração retiniana adquirida súbita (SARDS) e(ou) por doenças neurológicas como a cegueira central (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Montgomery </a:t>
            </a:r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al, </a:t>
            </a:r>
            <a:r>
              <a:rPr lang="pt-BR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2008).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Destarte, dentre as possíveis causas de cegueira central, estão as neoplasias </a:t>
            </a:r>
            <a:r>
              <a:rPr lang="pt-B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intra</a:t>
            </a:r>
            <a:r>
              <a:rPr lang="pt-BR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axiais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acometem o sistema nervoso central, podendo cursar em dor e outros sinais neurológicos como a perda de visão súbita (</a:t>
            </a:r>
            <a:r>
              <a:rPr lang="pt-B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Withrow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Vail, </a:t>
            </a:r>
            <a:r>
              <a:rPr lang="pt-BR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2020). 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Desta forma, o objetivo do trabalho é relatar um caso de neoplasia </a:t>
            </a:r>
            <a:r>
              <a:rPr lang="pt-B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intra</a:t>
            </a:r>
            <a:r>
              <a:rPr lang="pt-BR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axial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cão.</a:t>
            </a:r>
          </a:p>
          <a:p>
            <a:pPr algn="just"/>
            <a:endParaRPr lang="pt-BR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Palavras chave: 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Oftalmologia; cães; </a:t>
            </a:r>
            <a:r>
              <a:rPr lang="pt-BR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neuroftalmologia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tumor.</a:t>
            </a:r>
            <a:endParaRPr lang="pt-BR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F9DE036-3CBE-57D3-34B5-027E8B573442}"/>
              </a:ext>
            </a:extLst>
          </p:cNvPr>
          <p:cNvSpPr txBox="1"/>
          <p:nvPr/>
        </p:nvSpPr>
        <p:spPr>
          <a:xfrm>
            <a:off x="14994" y="5974236"/>
            <a:ext cx="2588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As informações neste contidas foram obtidas através da revisão de prontuário médico e exames complementares, registros fotográficos e entrevista com os tutores do paciente.</a:t>
            </a:r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436D5512-D7F9-7819-FAD9-827B70258A85}"/>
              </a:ext>
            </a:extLst>
          </p:cNvPr>
          <p:cNvGrpSpPr>
            <a:grpSpLocks noChangeAspect="1"/>
          </p:cNvGrpSpPr>
          <p:nvPr/>
        </p:nvGrpSpPr>
        <p:grpSpPr>
          <a:xfrm>
            <a:off x="62916" y="5767673"/>
            <a:ext cx="773637" cy="280296"/>
            <a:chOff x="0" y="0"/>
            <a:chExt cx="4293476" cy="1555560"/>
          </a:xfrm>
          <a:solidFill>
            <a:srgbClr val="FF9933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D12DA4C-0C4B-226A-877A-1149554872CD}"/>
                </a:ext>
              </a:extLst>
            </p:cNvPr>
            <p:cNvSpPr/>
            <p:nvPr/>
          </p:nvSpPr>
          <p:spPr>
            <a:xfrm>
              <a:off x="63500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151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175A4C8-BE1C-2341-704D-DA843264E321}"/>
                </a:ext>
              </a:extLst>
            </p:cNvPr>
            <p:cNvSpPr/>
            <p:nvPr/>
          </p:nvSpPr>
          <p:spPr>
            <a:xfrm>
              <a:off x="907796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024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B2B70A8-D0AA-D9CC-4C0D-580C72C26D4D}"/>
              </a:ext>
            </a:extLst>
          </p:cNvPr>
          <p:cNvSpPr txBox="1"/>
          <p:nvPr/>
        </p:nvSpPr>
        <p:spPr>
          <a:xfrm>
            <a:off x="35061" y="5770786"/>
            <a:ext cx="2492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Método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CA772E4-1B20-1C04-29D0-66FF9F9F73B1}"/>
              </a:ext>
            </a:extLst>
          </p:cNvPr>
          <p:cNvSpPr txBox="1"/>
          <p:nvPr/>
        </p:nvSpPr>
        <p:spPr>
          <a:xfrm>
            <a:off x="2571749" y="1673706"/>
            <a:ext cx="258821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realizou-se ressonância magnética de crânio, evidenciando padrão compatível com neoplasia </a:t>
            </a:r>
            <a:r>
              <a:rPr lang="pt-B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intra</a:t>
            </a:r>
            <a:r>
              <a:rPr lang="pt-BR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axial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lobo occipital direito (Figura 1). Desta maneira, o paciente foi submetido ao tratamento radioterápico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o processo de radioterapia, paciente apresentou </a:t>
            </a:r>
            <a:r>
              <a:rPr lang="pt-B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hifema</a:t>
            </a: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resolução espontânea. Apesar do tratamento adotado e dos esforços de todas as partes, o paciente faleceu 50 dias após o final do tratamento.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795EAE7-C662-8505-F26E-03EF9F101782}"/>
              </a:ext>
            </a:extLst>
          </p:cNvPr>
          <p:cNvSpPr txBox="1"/>
          <p:nvPr/>
        </p:nvSpPr>
        <p:spPr>
          <a:xfrm>
            <a:off x="2561552" y="4401000"/>
            <a:ext cx="26192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O diagnóstico e tratamento de tumores </a:t>
            </a:r>
            <a:r>
              <a:rPr lang="pt-B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intra</a:t>
            </a:r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axiais</a:t>
            </a: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podem ser um desafio na rotina clínica. Os sinais clínicos apresentados pelo paciente em questão são condizentes com os relatados na literatura.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6">
            <a:extLst>
              <a:ext uri="{FF2B5EF4-FFF2-40B4-BE49-F238E27FC236}">
                <a16:creationId xmlns:a16="http://schemas.microsoft.com/office/drawing/2014/main" id="{544DF19B-A8CA-5768-1A62-22D5BF4585E8}"/>
              </a:ext>
            </a:extLst>
          </p:cNvPr>
          <p:cNvGrpSpPr>
            <a:grpSpLocks noChangeAspect="1"/>
          </p:cNvGrpSpPr>
          <p:nvPr/>
        </p:nvGrpSpPr>
        <p:grpSpPr>
          <a:xfrm>
            <a:off x="64299" y="1627709"/>
            <a:ext cx="773637" cy="280296"/>
            <a:chOff x="0" y="0"/>
            <a:chExt cx="4293476" cy="1555560"/>
          </a:xfrm>
          <a:solidFill>
            <a:srgbClr val="FF9933"/>
          </a:solidFill>
        </p:grpSpPr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E7637D3-9936-7A49-3BEC-C85971B54427}"/>
                </a:ext>
              </a:extLst>
            </p:cNvPr>
            <p:cNvSpPr/>
            <p:nvPr/>
          </p:nvSpPr>
          <p:spPr>
            <a:xfrm>
              <a:off x="63500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151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4258753-D592-8AC8-B49F-9F8255E4B53D}"/>
                </a:ext>
              </a:extLst>
            </p:cNvPr>
            <p:cNvSpPr/>
            <p:nvPr/>
          </p:nvSpPr>
          <p:spPr>
            <a:xfrm>
              <a:off x="907796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024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2" name="Group 6">
            <a:extLst>
              <a:ext uri="{FF2B5EF4-FFF2-40B4-BE49-F238E27FC236}">
                <a16:creationId xmlns:a16="http://schemas.microsoft.com/office/drawing/2014/main" id="{5080D104-FBC1-4B98-0AEC-0972F5517D0D}"/>
              </a:ext>
            </a:extLst>
          </p:cNvPr>
          <p:cNvGrpSpPr>
            <a:grpSpLocks noChangeAspect="1"/>
          </p:cNvGrpSpPr>
          <p:nvPr/>
        </p:nvGrpSpPr>
        <p:grpSpPr>
          <a:xfrm>
            <a:off x="449734" y="1624144"/>
            <a:ext cx="773637" cy="280296"/>
            <a:chOff x="0" y="0"/>
            <a:chExt cx="4293476" cy="1555560"/>
          </a:xfrm>
          <a:solidFill>
            <a:srgbClr val="FF9933"/>
          </a:solidFill>
        </p:grpSpPr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26C2182B-D050-02AF-D4F0-C2094C5BA3D4}"/>
                </a:ext>
              </a:extLst>
            </p:cNvPr>
            <p:cNvSpPr/>
            <p:nvPr/>
          </p:nvSpPr>
          <p:spPr>
            <a:xfrm>
              <a:off x="63500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151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B6FF5F34-8C0F-0812-2279-0D440F0EDC8A}"/>
                </a:ext>
              </a:extLst>
            </p:cNvPr>
            <p:cNvSpPr/>
            <p:nvPr/>
          </p:nvSpPr>
          <p:spPr>
            <a:xfrm>
              <a:off x="907796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024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7771DF6-0C6F-94F9-7BAB-A629576EDD23}"/>
              </a:ext>
            </a:extLst>
          </p:cNvPr>
          <p:cNvSpPr txBox="1"/>
          <p:nvPr/>
        </p:nvSpPr>
        <p:spPr>
          <a:xfrm>
            <a:off x="64299" y="1625797"/>
            <a:ext cx="1563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Introdução</a:t>
            </a:r>
            <a:endParaRPr lang="pt-BR" sz="1200" b="1" dirty="0"/>
          </a:p>
        </p:txBody>
      </p:sp>
      <p:grpSp>
        <p:nvGrpSpPr>
          <p:cNvPr id="48" name="Group 6">
            <a:extLst>
              <a:ext uri="{FF2B5EF4-FFF2-40B4-BE49-F238E27FC236}">
                <a16:creationId xmlns:a16="http://schemas.microsoft.com/office/drawing/2014/main" id="{99A7F1F2-C303-D523-88B1-962FBD9DD235}"/>
              </a:ext>
            </a:extLst>
          </p:cNvPr>
          <p:cNvGrpSpPr>
            <a:grpSpLocks noChangeAspect="1"/>
          </p:cNvGrpSpPr>
          <p:nvPr/>
        </p:nvGrpSpPr>
        <p:grpSpPr>
          <a:xfrm>
            <a:off x="52857" y="7137873"/>
            <a:ext cx="773637" cy="280296"/>
            <a:chOff x="0" y="0"/>
            <a:chExt cx="4293476" cy="1555560"/>
          </a:xfrm>
          <a:solidFill>
            <a:srgbClr val="FF9933"/>
          </a:solidFill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6640016-81F0-EFF8-72A1-F69CE97C80C9}"/>
                </a:ext>
              </a:extLst>
            </p:cNvPr>
            <p:cNvSpPr/>
            <p:nvPr/>
          </p:nvSpPr>
          <p:spPr>
            <a:xfrm>
              <a:off x="63500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151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1DA0DF8C-DFB0-FF49-39C7-1A14A0521C72}"/>
                </a:ext>
              </a:extLst>
            </p:cNvPr>
            <p:cNvSpPr/>
            <p:nvPr/>
          </p:nvSpPr>
          <p:spPr>
            <a:xfrm>
              <a:off x="907796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024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78C52BB-67CE-748D-F82B-26ACFFEEAB86}"/>
              </a:ext>
            </a:extLst>
          </p:cNvPr>
          <p:cNvSpPr txBox="1"/>
          <p:nvPr/>
        </p:nvSpPr>
        <p:spPr>
          <a:xfrm>
            <a:off x="27764" y="7144311"/>
            <a:ext cx="2595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Resultado</a:t>
            </a:r>
            <a:endParaRPr lang="pt-BR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2E83E0F-B86A-5E63-10B6-64C5BE977E98}"/>
              </a:ext>
            </a:extLst>
          </p:cNvPr>
          <p:cNvSpPr txBox="1"/>
          <p:nvPr/>
        </p:nvSpPr>
        <p:spPr>
          <a:xfrm>
            <a:off x="6429" y="7343079"/>
            <a:ext cx="26522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Canino, macho, SRD, 8 anos, 29kg, castrado. Queixa principal de cegueira súbita em olho esquerdo. Foi atendido por médico veterinário oftalmologista, constatando que não haviam alterações no olho, solicitando então exames complementares a fim de esclarecer mais sobre o caso. Deste modo,</a:t>
            </a:r>
            <a:endParaRPr lang="pt-BR" dirty="0"/>
          </a:p>
        </p:txBody>
      </p:sp>
      <p:grpSp>
        <p:nvGrpSpPr>
          <p:cNvPr id="56" name="Group 6">
            <a:extLst>
              <a:ext uri="{FF2B5EF4-FFF2-40B4-BE49-F238E27FC236}">
                <a16:creationId xmlns:a16="http://schemas.microsoft.com/office/drawing/2014/main" id="{941A50B5-620F-82BC-BAC2-C310761C2B7B}"/>
              </a:ext>
            </a:extLst>
          </p:cNvPr>
          <p:cNvGrpSpPr>
            <a:grpSpLocks noChangeAspect="1"/>
          </p:cNvGrpSpPr>
          <p:nvPr/>
        </p:nvGrpSpPr>
        <p:grpSpPr>
          <a:xfrm>
            <a:off x="2633489" y="4166696"/>
            <a:ext cx="773637" cy="280296"/>
            <a:chOff x="0" y="0"/>
            <a:chExt cx="4293476" cy="1555560"/>
          </a:xfrm>
          <a:solidFill>
            <a:srgbClr val="FF9933"/>
          </a:solidFill>
        </p:grpSpPr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A4C106A8-C1EB-863B-F0F5-2D4B16E3419C}"/>
                </a:ext>
              </a:extLst>
            </p:cNvPr>
            <p:cNvSpPr/>
            <p:nvPr/>
          </p:nvSpPr>
          <p:spPr>
            <a:xfrm>
              <a:off x="63500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151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334F4401-1FFF-6220-8645-19B0872E8A1E}"/>
                </a:ext>
              </a:extLst>
            </p:cNvPr>
            <p:cNvSpPr/>
            <p:nvPr/>
          </p:nvSpPr>
          <p:spPr>
            <a:xfrm>
              <a:off x="907796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024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</p:grp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A7A6C10C-5E0B-3260-1D20-42346870A008}"/>
              </a:ext>
            </a:extLst>
          </p:cNvPr>
          <p:cNvSpPr txBox="1"/>
          <p:nvPr/>
        </p:nvSpPr>
        <p:spPr>
          <a:xfrm>
            <a:off x="2603210" y="4166696"/>
            <a:ext cx="2492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Conclusão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621C6851-DA23-4389-BE4B-B95A90ADC93D}"/>
              </a:ext>
            </a:extLst>
          </p:cNvPr>
          <p:cNvSpPr txBox="1"/>
          <p:nvPr/>
        </p:nvSpPr>
        <p:spPr>
          <a:xfrm>
            <a:off x="2552385" y="7212962"/>
            <a:ext cx="259823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Montgomery, K.W; </a:t>
            </a:r>
            <a:r>
              <a:rPr lang="pt-BR" sz="111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Woerdt</a:t>
            </a:r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A.V.D; </a:t>
            </a:r>
            <a:r>
              <a:rPr lang="pt-BR" sz="111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Cottrill</a:t>
            </a:r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N.B. </a:t>
            </a:r>
            <a:r>
              <a:rPr lang="en-US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Acute blindness in dogs: Sudden acquired retinal degeneration</a:t>
            </a:r>
          </a:p>
          <a:p>
            <a:r>
              <a:rPr lang="en-US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syndrome versus neurological disease (140 cases, 2000–2006), 2008.</a:t>
            </a:r>
            <a:endParaRPr lang="pt-BR" sz="111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1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1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Withrow</a:t>
            </a:r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S. J. &amp; Vail, D. M. </a:t>
            </a:r>
            <a:r>
              <a:rPr lang="pt-BR" sz="111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Withrow</a:t>
            </a:r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1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1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MacEwen's</a:t>
            </a:r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1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Animal Clinical</a:t>
            </a:r>
            <a:endParaRPr lang="pt-BR" sz="111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1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Edição 6. 2020. </a:t>
            </a:r>
            <a:r>
              <a:rPr lang="pt-BR" sz="111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pt-BR" sz="111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659, 662, 668 e 670.</a:t>
            </a:r>
            <a:endParaRPr lang="pt-BR" sz="111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17">
            <a:extLst>
              <a:ext uri="{FF2B5EF4-FFF2-40B4-BE49-F238E27FC236}">
                <a16:creationId xmlns:a16="http://schemas.microsoft.com/office/drawing/2014/main" id="{F682896C-95C5-AAA2-207D-61CB57202196}"/>
              </a:ext>
            </a:extLst>
          </p:cNvPr>
          <p:cNvSpPr/>
          <p:nvPr/>
        </p:nvSpPr>
        <p:spPr>
          <a:xfrm>
            <a:off x="3131043" y="5614258"/>
            <a:ext cx="1150794" cy="953096"/>
          </a:xfrm>
          <a:custGeom>
            <a:avLst/>
            <a:gdLst/>
            <a:ahLst/>
            <a:cxnLst/>
            <a:rect l="l" t="t" r="r" b="b"/>
            <a:pathLst>
              <a:path w="16243544" h="7153275">
                <a:moveTo>
                  <a:pt x="0" y="0"/>
                </a:moveTo>
                <a:lnTo>
                  <a:pt x="16243545" y="0"/>
                </a:lnTo>
                <a:lnTo>
                  <a:pt x="16243545" y="7153275"/>
                </a:lnTo>
                <a:lnTo>
                  <a:pt x="0" y="7153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00586" b="-823"/>
            </a:stretch>
          </a:blipFill>
        </p:spPr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AC0E3D3-4438-20DC-9A3F-945730F29635}"/>
              </a:ext>
            </a:extLst>
          </p:cNvPr>
          <p:cNvSpPr txBox="1"/>
          <p:nvPr/>
        </p:nvSpPr>
        <p:spPr>
          <a:xfrm>
            <a:off x="2534678" y="6507371"/>
            <a:ext cx="2603810" cy="40011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Ressonância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magnética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crânio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evidenciando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neoplasia intra-axial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6">
            <a:extLst>
              <a:ext uri="{FF2B5EF4-FFF2-40B4-BE49-F238E27FC236}">
                <a16:creationId xmlns:a16="http://schemas.microsoft.com/office/drawing/2014/main" id="{A896872A-B1ED-BB00-3D50-1BD750A8FCC6}"/>
              </a:ext>
            </a:extLst>
          </p:cNvPr>
          <p:cNvGrpSpPr>
            <a:grpSpLocks noChangeAspect="1"/>
          </p:cNvGrpSpPr>
          <p:nvPr/>
        </p:nvGrpSpPr>
        <p:grpSpPr>
          <a:xfrm>
            <a:off x="2612288" y="6948779"/>
            <a:ext cx="773637" cy="280296"/>
            <a:chOff x="0" y="0"/>
            <a:chExt cx="4293476" cy="1555560"/>
          </a:xfrm>
          <a:solidFill>
            <a:srgbClr val="FF9933"/>
          </a:solidFill>
        </p:grpSpPr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CB04D317-8973-E943-A738-63A6C9BE6AFE}"/>
                </a:ext>
              </a:extLst>
            </p:cNvPr>
            <p:cNvSpPr/>
            <p:nvPr/>
          </p:nvSpPr>
          <p:spPr>
            <a:xfrm>
              <a:off x="63500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151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CD77449F-5BE0-A8F4-C22B-1AE87FFCA8A0}"/>
                </a:ext>
              </a:extLst>
            </p:cNvPr>
            <p:cNvSpPr/>
            <p:nvPr/>
          </p:nvSpPr>
          <p:spPr>
            <a:xfrm>
              <a:off x="907796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024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4" name="Group 6">
            <a:extLst>
              <a:ext uri="{FF2B5EF4-FFF2-40B4-BE49-F238E27FC236}">
                <a16:creationId xmlns:a16="http://schemas.microsoft.com/office/drawing/2014/main" id="{1896E79D-DD52-585C-83F3-3655BDE75703}"/>
              </a:ext>
            </a:extLst>
          </p:cNvPr>
          <p:cNvGrpSpPr>
            <a:grpSpLocks noChangeAspect="1"/>
          </p:cNvGrpSpPr>
          <p:nvPr/>
        </p:nvGrpSpPr>
        <p:grpSpPr>
          <a:xfrm>
            <a:off x="3089304" y="6948784"/>
            <a:ext cx="773637" cy="280296"/>
            <a:chOff x="0" y="0"/>
            <a:chExt cx="4293476" cy="1555560"/>
          </a:xfrm>
          <a:solidFill>
            <a:srgbClr val="FF9933"/>
          </a:solidFill>
        </p:grpSpPr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D207538-5598-B048-95AE-F8991E30F012}"/>
                </a:ext>
              </a:extLst>
            </p:cNvPr>
            <p:cNvSpPr/>
            <p:nvPr/>
          </p:nvSpPr>
          <p:spPr>
            <a:xfrm>
              <a:off x="63500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151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F5C62B0-9FA1-C77A-DD83-46DFEBC67A1C}"/>
                </a:ext>
              </a:extLst>
            </p:cNvPr>
            <p:cNvSpPr/>
            <p:nvPr/>
          </p:nvSpPr>
          <p:spPr>
            <a:xfrm>
              <a:off x="907796" y="63500"/>
              <a:ext cx="3322193" cy="1428623"/>
            </a:xfrm>
            <a:custGeom>
              <a:avLst/>
              <a:gdLst/>
              <a:ahLst/>
              <a:cxnLst/>
              <a:rect l="l" t="t" r="r" b="b"/>
              <a:pathLst>
                <a:path w="3322193" h="1428623">
                  <a:moveTo>
                    <a:pt x="0" y="0"/>
                  </a:moveTo>
                  <a:lnTo>
                    <a:pt x="0" y="1428623"/>
                  </a:lnTo>
                  <a:lnTo>
                    <a:pt x="3322193" y="1428623"/>
                  </a:lnTo>
                  <a:lnTo>
                    <a:pt x="2986024" y="713994"/>
                  </a:lnTo>
                  <a:lnTo>
                    <a:pt x="3321939" y="0"/>
                  </a:lnTo>
                  <a:close/>
                </a:path>
              </a:pathLst>
            </a:custGeom>
            <a:grpFill/>
          </p:spPr>
        </p:sp>
      </p:grp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4BD2DF10-B807-27CF-5503-AA29DAB8B64C}"/>
              </a:ext>
            </a:extLst>
          </p:cNvPr>
          <p:cNvSpPr txBox="1"/>
          <p:nvPr/>
        </p:nvSpPr>
        <p:spPr>
          <a:xfrm>
            <a:off x="2576104" y="6960548"/>
            <a:ext cx="2492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Referências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42951D7D-94F4-B4C4-75F5-BBE111737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530" y="246444"/>
            <a:ext cx="786164" cy="322274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 rot="1050901">
            <a:off x="3217733" y="5667346"/>
            <a:ext cx="343648" cy="141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461</Words>
  <Application>Microsoft Office PowerPoint</Application>
  <PresentationFormat>Apresentação na tela (16:9)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Gabriel Jonet</cp:lastModifiedBy>
  <cp:revision>31</cp:revision>
  <dcterms:created xsi:type="dcterms:W3CDTF">2024-01-09T13:58:08Z</dcterms:created>
  <dcterms:modified xsi:type="dcterms:W3CDTF">2024-01-31T03:04:01Z</dcterms:modified>
</cp:coreProperties>
</file>