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969" autoAdjust="0"/>
  </p:normalViewPr>
  <p:slideViewPr>
    <p:cSldViewPr>
      <p:cViewPr>
        <p:scale>
          <a:sx n="100" d="100"/>
          <a:sy n="100" d="100"/>
        </p:scale>
        <p:origin x="2292" y="7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10" y="206026"/>
            <a:ext cx="826061" cy="33863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2739" y="592360"/>
            <a:ext cx="5071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CRIPTOCOCOSE RETROBULBAR EM CANINO - RELATO DE CASO </a:t>
            </a:r>
            <a:endParaRPr lang="en-GB" alt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42592" y="804996"/>
            <a:ext cx="53706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100" dirty="0">
                <a:latin typeface="Arial" panose="020B0604020202020204" pitchFamily="34" charset="0"/>
              </a:rPr>
              <a:t>LETÍCIA W. TRENTIN</a:t>
            </a:r>
            <a:r>
              <a:rPr lang="en-GB" altLang="pt-BR" sz="1100" baseline="30000" dirty="0">
                <a:latin typeface="Arial" panose="020B0604020202020204" pitchFamily="34" charset="0"/>
              </a:rPr>
              <a:t> 1</a:t>
            </a:r>
            <a:r>
              <a:rPr lang="pt-BR" altLang="pt-BR" sz="1100" dirty="0">
                <a:latin typeface="Arial" panose="020B0604020202020204" pitchFamily="34" charset="0"/>
              </a:rPr>
              <a:t>, ÚRSULA GUBERMAN ², ALLINE LAUFER </a:t>
            </a:r>
            <a:r>
              <a:rPr lang="pt-BR" altLang="pt-BR" sz="1050" dirty="0">
                <a:latin typeface="Arial" panose="020B0604020202020204" pitchFamily="34" charset="0"/>
              </a:rPr>
              <a:t>²</a:t>
            </a:r>
            <a:br>
              <a:rPr lang="pt-BR" altLang="pt-BR" sz="1050" dirty="0">
                <a:latin typeface="Arial" panose="020B0604020202020204" pitchFamily="34" charset="0"/>
              </a:rPr>
            </a:br>
            <a:r>
              <a:rPr lang="en-GB" altLang="pt-BR" sz="900" baseline="30000" dirty="0">
                <a:latin typeface="Arial" panose="020B0604020202020204" pitchFamily="34" charset="0"/>
              </a:rPr>
              <a:t>1 </a:t>
            </a:r>
            <a:r>
              <a:rPr lang="en-GB" altLang="pt-BR" sz="900" dirty="0" err="1">
                <a:latin typeface="Arial" panose="020B0604020202020204" pitchFamily="34" charset="0"/>
              </a:rPr>
              <a:t>Pós-graduanda</a:t>
            </a:r>
            <a:r>
              <a:rPr lang="en-GB" altLang="pt-BR" sz="900" dirty="0">
                <a:latin typeface="Arial" panose="020B0604020202020204" pitchFamily="34" charset="0"/>
              </a:rPr>
              <a:t> </a:t>
            </a:r>
            <a:r>
              <a:rPr lang="en-GB" altLang="pt-BR" sz="900" dirty="0" err="1">
                <a:latin typeface="Arial" panose="020B0604020202020204" pitchFamily="34" charset="0"/>
              </a:rPr>
              <a:t>em</a:t>
            </a:r>
            <a:r>
              <a:rPr lang="en-GB" altLang="pt-BR" sz="900" dirty="0">
                <a:latin typeface="Arial" panose="020B0604020202020204" pitchFamily="34" charset="0"/>
              </a:rPr>
              <a:t> Oftalmologia Veterinária - ANCLIVEPA/SP, São Paulo/SP;</a:t>
            </a:r>
            <a:br>
              <a:rPr lang="en-GB" altLang="pt-BR" sz="900" dirty="0">
                <a:latin typeface="Arial" panose="020B0604020202020204" pitchFamily="34" charset="0"/>
              </a:rPr>
            </a:br>
            <a:r>
              <a:rPr lang="en-GB" altLang="pt-BR" sz="900" dirty="0">
                <a:latin typeface="Arial" panose="020B0604020202020204" pitchFamily="34" charset="0"/>
              </a:rPr>
              <a:t>² </a:t>
            </a:r>
            <a:r>
              <a:rPr lang="en-GB" altLang="pt-BR" sz="900" dirty="0" err="1">
                <a:latin typeface="Arial" panose="020B0604020202020204" pitchFamily="34" charset="0"/>
              </a:rPr>
              <a:t>Médica</a:t>
            </a:r>
            <a:r>
              <a:rPr lang="en-GB" altLang="pt-BR" sz="900" dirty="0">
                <a:latin typeface="Arial" panose="020B0604020202020204" pitchFamily="34" charset="0"/>
              </a:rPr>
              <a:t> Veterinária - Instituto de Oftalmologia Veterinária.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308" y="1381067"/>
            <a:ext cx="2479171" cy="232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54141" y="5596210"/>
            <a:ext cx="2574855" cy="209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CONCLUSÕES 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-40658" y="1592350"/>
            <a:ext cx="260898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9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criptococose</a:t>
            </a: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é uma doença sistêmica de origem micótica cães e gatos, sendo os gatos mais comumente afetados [1]. O </a:t>
            </a:r>
            <a:r>
              <a:rPr lang="pt-BR" sz="9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Criptococcus</a:t>
            </a: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possui tropismo pelo sistema nervoso central (SNC), bulbo ocular, linfonodos e tecido cutâneo [2]. Porém sua manifestação ocular isolada é rara e pouco descrita no Brasil [1,3]. Objetiva-se relatar um caso de </a:t>
            </a:r>
            <a:r>
              <a:rPr lang="pt-BR" sz="9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criptococose</a:t>
            </a:r>
            <a:r>
              <a:rPr lang="pt-BR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com manifestação restrita ocular em uma cadela.</a:t>
            </a:r>
            <a:endParaRPr lang="en-US" sz="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688" y="2918172"/>
            <a:ext cx="2504293" cy="231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MATERIAL </a:t>
            </a: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MÉTODOS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0" y="6008589"/>
            <a:ext cx="2506345" cy="225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554141" y="6764528"/>
            <a:ext cx="2586139" cy="236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-58184" y="3166652"/>
            <a:ext cx="25741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   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Uma cadela, sem raça definida (SRD), com nove anos, foi atendida em um serviço de oftalmologia veterinária devido ao histórico de secreção e prurido ocular há dois meses, além de opacidade e perda de visão. Tutor referiu que o animal vive próximo a um quintal onde há pombos e que possui hábito de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coprofagia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9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    Na 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avaliação oftalmológica do olho esquerdo (OS) foi observada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uveíte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anterior,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flare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hiperemia conjuntival e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rubeosis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iridis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além de ausência de resposta à ameaça, teste de ofuscamento e reflexo pupilar direto e consensual negativo. No olho direito (OD) havia catarata imatura e reflexo pupilar consensual negativo. Ao exame de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fundoscopia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indireta não foi possível avaliar o OS devido a opacidade de meio e o OD apresentava uma lesão de coloração esbranquiçada/amarelada extensa, com alteração de tortuosidade vascular no canto temporal, indicativa de granuloma </a:t>
            </a:r>
            <a:r>
              <a:rPr lang="pt-BR" altLang="pt-BR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retiniano</a:t>
            </a:r>
            <a:r>
              <a:rPr lang="pt-BR" altLang="pt-BR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(Figura 1).</a:t>
            </a:r>
            <a:endParaRPr lang="pt-BR" altLang="pt-BR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B07FB6-D372-2473-5063-C06616E32C32}"/>
              </a:ext>
            </a:extLst>
          </p:cNvPr>
          <p:cNvSpPr txBox="1"/>
          <p:nvPr/>
        </p:nvSpPr>
        <p:spPr>
          <a:xfrm>
            <a:off x="-72245" y="6236525"/>
            <a:ext cx="2596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No hemograma e na análise bioquímica observou-se apenas aumento da ALT (916 UI/L). Na ultrassonografia ocular foi observado descolamento de retina bilateral, além de espessamento da parede posterior em região temporal com baixa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ecogenicidade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no OD, compatível com granuloma, inflamação ou processo neoplásico (Figura 2). Foram realizados diversos testes sorológicos, entre eles a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imunocromatografia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Criptococcus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que apresentou resultado positivo.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Foi 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instituído tratamento via oral com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fluconazol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10mg/kg e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silimarina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20mg/kg, ambos a cada 24 horas, durante três meses, além de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prednisolona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1% colírio, a cada 8 horas e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trometamol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cetorolaco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5mg/ml colírio, a cada 12 horas.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Após 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um mês de tratamento foi observada melhora no quadro clínico oftálmico e uma sutil redução do granuloma na </a:t>
            </a:r>
            <a:r>
              <a:rPr lang="pt-BR" altLang="pt-BR" sz="900" dirty="0" err="1">
                <a:ea typeface="Calibri" panose="020F0502020204030204" pitchFamily="34" charset="0"/>
                <a:cs typeface="Arial" panose="020B0604020202020204" pitchFamily="34" charset="0"/>
              </a:rPr>
              <a:t>fundoscopia</a:t>
            </a:r>
            <a:r>
              <a:rPr lang="pt-BR" altLang="pt-BR" sz="900" dirty="0">
                <a:ea typeface="Calibri" panose="020F0502020204030204" pitchFamily="34" charset="0"/>
                <a:cs typeface="Arial" panose="020B0604020202020204" pitchFamily="34" charset="0"/>
              </a:rPr>
              <a:t> indireta. A paciente continua em tratamento.</a:t>
            </a:r>
            <a:endParaRPr lang="pt-BR" altLang="pt-BR" sz="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61511D2-2EDF-2DCA-58D3-82460F7BBF8A}"/>
              </a:ext>
            </a:extLst>
          </p:cNvPr>
          <p:cNvSpPr txBox="1"/>
          <p:nvPr/>
        </p:nvSpPr>
        <p:spPr>
          <a:xfrm>
            <a:off x="2470315" y="5855690"/>
            <a:ext cx="2686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cs typeface="Arial" panose="020B0604020202020204" pitchFamily="34" charset="0"/>
              </a:rPr>
              <a:t>          A </a:t>
            </a:r>
            <a:r>
              <a:rPr lang="pt-BR" altLang="pt-BR" sz="900" dirty="0" err="1">
                <a:cs typeface="Arial" panose="020B0604020202020204" pitchFamily="34" charset="0"/>
              </a:rPr>
              <a:t>criptococose</a:t>
            </a:r>
            <a:r>
              <a:rPr lang="pt-BR" altLang="pt-BR" sz="900" dirty="0">
                <a:cs typeface="Arial" panose="020B0604020202020204" pitchFamily="34" charset="0"/>
              </a:rPr>
              <a:t> apesar de raramente diagnosticada na rotina oftálmica, deve ser considerada como um dos diagnósticos diferenciais em casos de </a:t>
            </a:r>
            <a:r>
              <a:rPr lang="pt-BR" altLang="pt-BR" sz="900" dirty="0" err="1">
                <a:cs typeface="Arial" panose="020B0604020202020204" pitchFamily="34" charset="0"/>
              </a:rPr>
              <a:t>uveíte</a:t>
            </a:r>
            <a:r>
              <a:rPr lang="pt-BR" altLang="pt-BR" sz="900" dirty="0">
                <a:cs typeface="Arial" panose="020B0604020202020204" pitchFamily="34" charset="0"/>
              </a:rPr>
              <a:t>, descolamento de retina e, principalmente, na presença de granulomas </a:t>
            </a:r>
            <a:r>
              <a:rPr lang="pt-BR" altLang="pt-BR" sz="900" dirty="0" err="1">
                <a:cs typeface="Arial" panose="020B0604020202020204" pitchFamily="34" charset="0"/>
              </a:rPr>
              <a:t>retinianos</a:t>
            </a:r>
            <a:r>
              <a:rPr lang="pt-BR" altLang="pt-BR" sz="900" dirty="0">
                <a:cs typeface="Arial" panose="020B0604020202020204" pitchFamily="34" charset="0"/>
              </a:rPr>
              <a:t>. </a:t>
            </a:r>
            <a:endParaRPr lang="en-US" altLang="pt-BR" sz="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EF53A15E-5811-1B92-1C84-15B115A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142" y="7030829"/>
            <a:ext cx="2600326" cy="20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altLang="pt-BR" sz="850" dirty="0">
                <a:latin typeface="+mn-lt"/>
                <a:cs typeface="Arial" panose="020B0604020202020204" pitchFamily="34" charset="0"/>
              </a:rPr>
              <a:t>1. BRITO, F.L.C.; PERLMANN, E.; VOITENA, J. N.; KUNER, A.; FALEIRO, R.D.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Retrobulbar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Cryptococcoma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Mimicking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Tumor in a Labrador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Retriever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. Acta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Scientiae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Veterinariae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, v.49, n.8, p. 1-6, 2021.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altLang="pt-BR" sz="850" dirty="0">
                <a:latin typeface="+mn-lt"/>
                <a:cs typeface="Arial" panose="020B0604020202020204" pitchFamily="34" charset="0"/>
              </a:rPr>
              <a:t>2. HEADLEY, S.A.; SANTIS, G.W.; ALCÂNTARA, B.K.; COSTA, T. C.; SILVA, E.O.; PRETTO, L.G.; GOMES, L. A.; ALFIERI, A.A.; BRACARENSE, A.P.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Cryptococcus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gattii-Induced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Infections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in Dogs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from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Southern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Brazil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.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Mycopathologia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, v.180, n.3-4, p. 265-275, 2015.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altLang="pt-BR" sz="850" dirty="0">
                <a:latin typeface="+mn-lt"/>
                <a:cs typeface="Arial" panose="020B0604020202020204" pitchFamily="34" charset="0"/>
              </a:rPr>
              <a:t>3. BARBRY, J.B.; POINSARD, A. S.; GOMES,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Eymeric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; DURAND, A.; BALLAND, O.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Cryptococcosis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ocular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and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central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nervous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system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involvement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 in a 3‐year‐old dog. Clinical Case Reports </a:t>
            </a:r>
            <a:r>
              <a:rPr lang="pt-BR" altLang="pt-BR" sz="850" dirty="0" err="1">
                <a:latin typeface="+mn-lt"/>
                <a:cs typeface="Arial" panose="020B0604020202020204" pitchFamily="34" charset="0"/>
              </a:rPr>
              <a:t>Wiley</a:t>
            </a:r>
            <a:r>
              <a:rPr lang="pt-BR" altLang="pt-BR" sz="850" dirty="0">
                <a:latin typeface="+mn-lt"/>
                <a:cs typeface="Arial" panose="020B0604020202020204" pitchFamily="34" charset="0"/>
              </a:rPr>
              <a:t>, v.7, n.12, p. 2349-2354, 2019.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633" y="3616457"/>
            <a:ext cx="1933365" cy="15228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76795" y="3239074"/>
            <a:ext cx="256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700" dirty="0">
                <a:solidFill>
                  <a:prstClr val="black"/>
                </a:solidFill>
              </a:rPr>
              <a:t>Figura 1: </a:t>
            </a:r>
            <a:r>
              <a:rPr lang="pt-BR" sz="700" dirty="0" err="1">
                <a:solidFill>
                  <a:prstClr val="black"/>
                </a:solidFill>
              </a:rPr>
              <a:t>Retinografia</a:t>
            </a:r>
            <a:r>
              <a:rPr lang="pt-BR" sz="700" dirty="0">
                <a:solidFill>
                  <a:prstClr val="black"/>
                </a:solidFill>
              </a:rPr>
              <a:t> de uma cadela com coriorretinite granulomatosa secundária a Criptococose.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72" y="1501750"/>
            <a:ext cx="1667718" cy="16677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6658574-BBE5-6A8D-4B00-132BF287E2EB}"/>
              </a:ext>
            </a:extLst>
          </p:cNvPr>
          <p:cNvSpPr txBox="1"/>
          <p:nvPr/>
        </p:nvSpPr>
        <p:spPr>
          <a:xfrm>
            <a:off x="2515981" y="5162844"/>
            <a:ext cx="2563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700" dirty="0">
                <a:solidFill>
                  <a:prstClr val="black"/>
                </a:solidFill>
              </a:rPr>
              <a:t>Figura 2: Imagem ultrassonográfica de uma cadela com coriorretinite granulomatosa secundária a Criptococose em que se evidencia aumento da espessura da parede posterior.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646</Words>
  <Application>Microsoft Office PowerPoint</Application>
  <PresentationFormat>Apresentação na tela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Calibri</vt:lpstr>
      <vt:lpstr>Comic Sans MS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Letícia Trentin</cp:lastModifiedBy>
  <cp:revision>43</cp:revision>
  <dcterms:created xsi:type="dcterms:W3CDTF">2024-01-09T13:58:08Z</dcterms:created>
  <dcterms:modified xsi:type="dcterms:W3CDTF">2024-01-31T00:52:01Z</dcterms:modified>
</cp:coreProperties>
</file>