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6256000" cy="9144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601" autoAdjust="0"/>
  </p:normalViewPr>
  <p:slideViewPr>
    <p:cSldViewPr>
      <p:cViewPr varScale="1">
        <p:scale>
          <a:sx n="42" d="100"/>
          <a:sy n="42" d="100"/>
        </p:scale>
        <p:origin x="1408" y="20"/>
      </p:cViewPr>
      <p:guideLst>
        <p:guide orient="horz" pos="288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19203" y="2840569"/>
            <a:ext cx="13817600" cy="1960033"/>
          </a:xfrm>
        </p:spPr>
        <p:txBody>
          <a:bodyPr/>
          <a:lstStyle/>
          <a:p>
            <a:r>
              <a:rPr lang="pt-BR"/>
              <a:t>Clique para editar o título mestre</a:t>
            </a:r>
          </a:p>
        </p:txBody>
      </p:sp>
      <p:sp>
        <p:nvSpPr>
          <p:cNvPr id="3" name="Subtítulo 2"/>
          <p:cNvSpPr>
            <a:spLocks noGrp="1"/>
          </p:cNvSpPr>
          <p:nvPr>
            <p:ph type="subTitle" idx="1"/>
          </p:nvPr>
        </p:nvSpPr>
        <p:spPr>
          <a:xfrm>
            <a:off x="2438400" y="5181600"/>
            <a:ext cx="1137920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711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05600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1785597" y="366188"/>
            <a:ext cx="3657603" cy="7802033"/>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12801" y="366188"/>
            <a:ext cx="10701868" cy="7802033"/>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38868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86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284113" y="5875867"/>
            <a:ext cx="13817600" cy="1816100"/>
          </a:xfrm>
        </p:spPr>
        <p:txBody>
          <a:bodyPr anchor="t"/>
          <a:lstStyle>
            <a:lvl1pPr algn="l">
              <a:defRPr sz="5333" b="1" cap="all"/>
            </a:lvl1pPr>
          </a:lstStyle>
          <a:p>
            <a:r>
              <a:rPr lang="pt-BR"/>
              <a:t>Clique para editar o título mestre</a:t>
            </a:r>
          </a:p>
        </p:txBody>
      </p:sp>
      <p:sp>
        <p:nvSpPr>
          <p:cNvPr id="3" name="Espaço Reservado para Texto 2"/>
          <p:cNvSpPr>
            <a:spLocks noGrp="1"/>
          </p:cNvSpPr>
          <p:nvPr>
            <p:ph type="body" idx="1"/>
          </p:nvPr>
        </p:nvSpPr>
        <p:spPr>
          <a:xfrm>
            <a:off x="1284113" y="3875621"/>
            <a:ext cx="1381760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393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12803" y="2133604"/>
            <a:ext cx="7179735"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8263469" y="2133604"/>
            <a:ext cx="7179735"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212701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812800" y="2046817"/>
            <a:ext cx="7182557"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pt-BR"/>
              <a:t>Clique para editar o texto mestre</a:t>
            </a:r>
          </a:p>
        </p:txBody>
      </p:sp>
      <p:sp>
        <p:nvSpPr>
          <p:cNvPr id="4" name="Espaço Reservado para Conteúdo 3"/>
          <p:cNvSpPr>
            <a:spLocks noGrp="1"/>
          </p:cNvSpPr>
          <p:nvPr>
            <p:ph sz="half" idx="2"/>
          </p:nvPr>
        </p:nvSpPr>
        <p:spPr>
          <a:xfrm>
            <a:off x="812800" y="2899833"/>
            <a:ext cx="718255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8257824" y="2046817"/>
            <a:ext cx="7185376"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pt-BR"/>
              <a:t>Clique para editar o texto mestre</a:t>
            </a:r>
          </a:p>
        </p:txBody>
      </p:sp>
      <p:sp>
        <p:nvSpPr>
          <p:cNvPr id="6" name="Espaço Reservado para Conteúdo 5"/>
          <p:cNvSpPr>
            <a:spLocks noGrp="1"/>
          </p:cNvSpPr>
          <p:nvPr>
            <p:ph sz="quarter" idx="4"/>
          </p:nvPr>
        </p:nvSpPr>
        <p:spPr>
          <a:xfrm>
            <a:off x="8257824" y="2899833"/>
            <a:ext cx="7185376"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6321BFB-67ED-4A23-9D37-EAD255324F57}" type="datetimeFigureOut">
              <a:rPr lang="pt-BR" smtClean="0"/>
              <a:t>30/01/2024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466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6321BFB-67ED-4A23-9D37-EAD255324F57}" type="datetimeFigureOut">
              <a:rPr lang="pt-BR" smtClean="0"/>
              <a:t>30/01/2024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632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6321BFB-67ED-4A23-9D37-EAD255324F57}" type="datetimeFigureOut">
              <a:rPr lang="pt-BR" smtClean="0"/>
              <a:t>30/01/2024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82267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12800" y="364067"/>
            <a:ext cx="5348112" cy="1549400"/>
          </a:xfrm>
        </p:spPr>
        <p:txBody>
          <a:bodyPr anchor="b"/>
          <a:lstStyle>
            <a:lvl1pPr algn="l">
              <a:defRPr sz="2667" b="1"/>
            </a:lvl1pPr>
          </a:lstStyle>
          <a:p>
            <a:r>
              <a:rPr lang="pt-BR"/>
              <a:t>Clique para editar o título mestre</a:t>
            </a:r>
          </a:p>
        </p:txBody>
      </p:sp>
      <p:sp>
        <p:nvSpPr>
          <p:cNvPr id="3" name="Espaço Reservado para Conteúdo 2"/>
          <p:cNvSpPr>
            <a:spLocks noGrp="1"/>
          </p:cNvSpPr>
          <p:nvPr>
            <p:ph idx="1"/>
          </p:nvPr>
        </p:nvSpPr>
        <p:spPr>
          <a:xfrm>
            <a:off x="6355647" y="364070"/>
            <a:ext cx="9087555"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12800" y="1913470"/>
            <a:ext cx="5348112"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4548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186291" y="6400803"/>
            <a:ext cx="9753600" cy="755651"/>
          </a:xfrm>
        </p:spPr>
        <p:txBody>
          <a:bodyPr anchor="b"/>
          <a:lstStyle>
            <a:lvl1pPr algn="l">
              <a:defRPr sz="2667" b="1"/>
            </a:lvl1pPr>
          </a:lstStyle>
          <a:p>
            <a:r>
              <a:rPr lang="pt-BR"/>
              <a:t>Clique para editar o título mestre</a:t>
            </a:r>
          </a:p>
        </p:txBody>
      </p:sp>
      <p:sp>
        <p:nvSpPr>
          <p:cNvPr id="3" name="Espaço Reservado para Imagem 2"/>
          <p:cNvSpPr>
            <a:spLocks noGrp="1"/>
          </p:cNvSpPr>
          <p:nvPr>
            <p:ph type="pic" idx="1"/>
          </p:nvPr>
        </p:nvSpPr>
        <p:spPr>
          <a:xfrm>
            <a:off x="3186291" y="817033"/>
            <a:ext cx="975360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pt-BR"/>
          </a:p>
        </p:txBody>
      </p:sp>
      <p:sp>
        <p:nvSpPr>
          <p:cNvPr id="4" name="Espaço Reservado para Texto 3"/>
          <p:cNvSpPr>
            <a:spLocks noGrp="1"/>
          </p:cNvSpPr>
          <p:nvPr>
            <p:ph type="body" sz="half" idx="2"/>
          </p:nvPr>
        </p:nvSpPr>
        <p:spPr>
          <a:xfrm>
            <a:off x="3186291" y="7156454"/>
            <a:ext cx="975360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54028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12800" y="366184"/>
            <a:ext cx="14630400" cy="1524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12800" y="2133604"/>
            <a:ext cx="14630400" cy="6034617"/>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12801" y="8475137"/>
            <a:ext cx="3793067"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3"/>
          </p:nvPr>
        </p:nvSpPr>
        <p:spPr>
          <a:xfrm>
            <a:off x="5554137" y="8475137"/>
            <a:ext cx="5147733"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11650133" y="8475137"/>
            <a:ext cx="3793067"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94C0C279-9013-4432-9609-5078629E0928}" type="slidenum">
              <a:rPr lang="pt-BR" smtClean="0"/>
              <a:t>‹nº›</a:t>
            </a:fld>
            <a:endParaRPr lang="pt-BR"/>
          </a:p>
        </p:txBody>
      </p:sp>
    </p:spTree>
    <p:extLst>
      <p:ext uri="{BB962C8B-B14F-4D97-AF65-F5344CB8AC3E}">
        <p14:creationId xmlns:p14="http://schemas.microsoft.com/office/powerpoint/2010/main" val="237198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pt-B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3603920" y="222368"/>
            <a:ext cx="9048160" cy="575286"/>
          </a:xfrm>
          <a:prstGeom prst="rect">
            <a:avLst/>
          </a:prstGeom>
        </p:spPr>
        <p:txBody>
          <a:bodyPr wrap="square">
            <a:spAutoFit/>
          </a:bodyPr>
          <a:lstStyle/>
          <a:p>
            <a:pPr algn="ctr" defTabSz="435365">
              <a:lnSpc>
                <a:spcPct val="77492"/>
              </a:lnSpc>
              <a:defRPr/>
            </a:pPr>
            <a:r>
              <a:rPr lang="en-US" sz="2000" b="1" dirty="0">
                <a:solidFill>
                  <a:srgbClr val="0E2841">
                    <a:lumMod val="90000"/>
                    <a:lumOff val="10000"/>
                  </a:srgbClr>
                </a:solidFill>
                <a:latin typeface="Arial"/>
                <a:ea typeface="Arial"/>
                <a:cs typeface="Arial"/>
                <a:sym typeface="Arial"/>
              </a:rPr>
              <a:t>ASSESSING DIFFERENT TECHNIQUES FOR MEASURING GEOGRAPHIC ATROPHY: A SYSTEMATIC REVIEW AND NETWORK META-ANALYSIS</a:t>
            </a:r>
            <a:endParaRPr lang="en-US" sz="2800" dirty="0">
              <a:solidFill>
                <a:srgbClr val="0E2841">
                  <a:lumMod val="90000"/>
                  <a:lumOff val="10000"/>
                </a:srgbClr>
              </a:solidFill>
              <a:latin typeface="Aptos" panose="02110004020202020204"/>
            </a:endParaRPr>
          </a:p>
        </p:txBody>
      </p:sp>
      <p:sp>
        <p:nvSpPr>
          <p:cNvPr id="11" name="Retângulo 10"/>
          <p:cNvSpPr/>
          <p:nvPr/>
        </p:nvSpPr>
        <p:spPr>
          <a:xfrm>
            <a:off x="639168" y="768798"/>
            <a:ext cx="14977664" cy="478849"/>
          </a:xfrm>
          <a:prstGeom prst="rect">
            <a:avLst/>
          </a:prstGeom>
        </p:spPr>
        <p:txBody>
          <a:bodyPr wrap="square">
            <a:spAutoFit/>
          </a:bodyPr>
          <a:lstStyle/>
          <a:p>
            <a:pPr algn="ctr">
              <a:lnSpc>
                <a:spcPct val="107000"/>
              </a:lnSpc>
              <a:spcAft>
                <a:spcPts val="800"/>
              </a:spcAft>
            </a:pPr>
            <a:r>
              <a:rPr lang="pt-BR" sz="1200" kern="100" dirty="0">
                <a:effectLst/>
                <a:latin typeface="Calibri" panose="020F0502020204030204" pitchFamily="34" charset="0"/>
                <a:ea typeface="Calibri" panose="020F0502020204030204" pitchFamily="34" charset="0"/>
                <a:cs typeface="Times New Roman" panose="02020603050405020304" pitchFamily="18" charset="0"/>
              </a:rPr>
              <a:t>TIAGO NELSON DE OLIVEIRA RASSI, MD*</a:t>
            </a:r>
            <a:r>
              <a:rPr lang="pt-BR" sz="1200" kern="1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pt-BR" sz="1200" kern="100" dirty="0">
                <a:effectLst/>
                <a:latin typeface="Calibri" panose="020F0502020204030204" pitchFamily="34" charset="0"/>
                <a:ea typeface="Calibri" panose="020F0502020204030204" pitchFamily="34" charset="0"/>
                <a:cs typeface="Times New Roman" panose="02020603050405020304" pitchFamily="18" charset="0"/>
              </a:rPr>
              <a:t>; EDUARDO AMORIM NOVAIS, MD, PHD</a:t>
            </a:r>
            <a:r>
              <a:rPr lang="pt-BR" sz="12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pt-BR" sz="1200" kern="100" dirty="0">
                <a:effectLst/>
                <a:latin typeface="Calibri" panose="020F0502020204030204" pitchFamily="34" charset="0"/>
                <a:ea typeface="Calibri" panose="020F0502020204030204" pitchFamily="34" charset="0"/>
                <a:cs typeface="Times New Roman" panose="02020603050405020304" pitchFamily="18" charset="0"/>
              </a:rPr>
              <a:t>; SACHA FERNANDES PEREIRA</a:t>
            </a:r>
            <a:r>
              <a:rPr lang="pt-BR" sz="1200" kern="1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pt-BR" sz="1200" kern="100" dirty="0">
                <a:effectLst/>
                <a:latin typeface="Calibri" panose="020F0502020204030204" pitchFamily="34" charset="0"/>
                <a:ea typeface="Calibri" panose="020F0502020204030204" pitchFamily="34" charset="0"/>
                <a:cs typeface="Times New Roman" panose="02020603050405020304" pitchFamily="18" charset="0"/>
              </a:rPr>
              <a:t>; WILLIAM BINOTI, MD, PHD</a:t>
            </a:r>
            <a:r>
              <a:rPr lang="pt-BR" sz="1200" kern="1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pt-BR" sz="1200" kern="100" dirty="0">
                <a:effectLst/>
                <a:latin typeface="Calibri" panose="020F0502020204030204" pitchFamily="34" charset="0"/>
                <a:ea typeface="Calibri" panose="020F0502020204030204" pitchFamily="34" charset="0"/>
                <a:cs typeface="Times New Roman" panose="02020603050405020304" pitchFamily="18" charset="0"/>
              </a:rPr>
              <a:t>; MAURICIO MAIA, MD</a:t>
            </a:r>
            <a:r>
              <a:rPr lang="pt-BR" sz="1200" kern="1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pt-BR" sz="1200" kern="100" dirty="0">
                <a:effectLst/>
                <a:latin typeface="Calibri" panose="020F0502020204030204" pitchFamily="34" charset="0"/>
                <a:ea typeface="Calibri" panose="020F0502020204030204" pitchFamily="34" charset="0"/>
                <a:cs typeface="Times New Roman" panose="02020603050405020304" pitchFamily="18" charset="0"/>
              </a:rPr>
              <a:t>, PHD; JAY DUKER, MD, PHD</a:t>
            </a:r>
            <a:r>
              <a:rPr lang="pt-BR" sz="1200" kern="100" baseline="30000" dirty="0">
                <a:latin typeface="Calibri" panose="020F0502020204030204" pitchFamily="34" charset="0"/>
                <a:ea typeface="Calibri" panose="020F0502020204030204" pitchFamily="34" charset="0"/>
                <a:cs typeface="Times New Roman" panose="02020603050405020304" pitchFamily="18" charset="0"/>
              </a:rPr>
              <a:t>4</a:t>
            </a:r>
            <a:r>
              <a:rPr lang="pt-BR" sz="1200" kern="100" dirty="0">
                <a:effectLst/>
                <a:latin typeface="Calibri" panose="020F0502020204030204" pitchFamily="34" charset="0"/>
                <a:ea typeface="Calibri" panose="020F0502020204030204" pitchFamily="34" charset="0"/>
                <a:cs typeface="Times New Roman" panose="02020603050405020304" pitchFamily="18" charset="0"/>
              </a:rPr>
              <a:t>. 1-FUNDAÇÃO BANCO DE OLHOS, GOIÂNIA, GOIÁS, BRAZIL; 2-UNIFESP, SP/ORBIT OPHTHALMO LEARNING, BRAZIL; 3-FACULDADE DE MEDICINA DE CIÊNCIA DA PARAÍBA, BRAZIL; 4-TUFTS MEDICAL CENTER - NEW ENGLAND EYE CENTER, BOSTON, MA, USA;5- UNIFESP, SP,BRAZIL.</a:t>
            </a:r>
          </a:p>
        </p:txBody>
      </p:sp>
      <p:sp>
        <p:nvSpPr>
          <p:cNvPr id="12" name="Retângulo 11"/>
          <p:cNvSpPr/>
          <p:nvPr/>
        </p:nvSpPr>
        <p:spPr>
          <a:xfrm>
            <a:off x="4699000" y="10596331"/>
            <a:ext cx="6858000" cy="71669"/>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sp>
        <p:nvSpPr>
          <p:cNvPr id="7" name="CaixaDeTexto 6">
            <a:extLst>
              <a:ext uri="{FF2B5EF4-FFF2-40B4-BE49-F238E27FC236}">
                <a16:creationId xmlns:a16="http://schemas.microsoft.com/office/drawing/2014/main" id="{58CDA91C-5FF7-A373-649C-F72A7D384D1B}"/>
              </a:ext>
            </a:extLst>
          </p:cNvPr>
          <p:cNvSpPr txBox="1"/>
          <p:nvPr/>
        </p:nvSpPr>
        <p:spPr>
          <a:xfrm>
            <a:off x="369441" y="1869955"/>
            <a:ext cx="6824249" cy="1015663"/>
          </a:xfrm>
          <a:prstGeom prst="rect">
            <a:avLst/>
          </a:prstGeom>
          <a:noFill/>
        </p:spPr>
        <p:txBody>
          <a:bodyPr wrap="square">
            <a:spAutoFit/>
          </a:bodyPr>
          <a:lstStyle/>
          <a:p>
            <a:r>
              <a:rPr kumimoji="0" lang="en-US" sz="1200" b="0" i="0" u="none" strike="noStrike" kern="0" cap="none" spc="0" normalizeH="0" baseline="0" noProof="0" dirty="0">
                <a:ln>
                  <a:noFill/>
                </a:ln>
                <a:effectLst/>
                <a:uLnTx/>
                <a:uFillTx/>
                <a:latin typeface="Arial"/>
                <a:ea typeface="Arial"/>
                <a:cs typeface="Arial"/>
                <a:sym typeface="Arial"/>
              </a:rPr>
              <a:t>Age-related macular degeneration (AMD) is a leading cause of severe vision loss in developed nations, with geographic atrophy (GA) characterizing its atrophic late stage. The recent FDA approval of treatments for GA, aimed at slowing disease progression, underscores the need for precise and reliable GA measurement techniques. This study aims to assess various methods for GA area measurement.</a:t>
            </a:r>
            <a:endParaRPr lang="pt-BR" sz="1200" dirty="0"/>
          </a:p>
        </p:txBody>
      </p:sp>
      <p:sp>
        <p:nvSpPr>
          <p:cNvPr id="16" name="CaixaDeTexto 15">
            <a:extLst>
              <a:ext uri="{FF2B5EF4-FFF2-40B4-BE49-F238E27FC236}">
                <a16:creationId xmlns:a16="http://schemas.microsoft.com/office/drawing/2014/main" id="{49341375-F017-A480-EB51-E917BEB322B1}"/>
              </a:ext>
            </a:extLst>
          </p:cNvPr>
          <p:cNvSpPr txBox="1"/>
          <p:nvPr/>
        </p:nvSpPr>
        <p:spPr>
          <a:xfrm>
            <a:off x="350346" y="3328606"/>
            <a:ext cx="6787397" cy="138499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effectLst/>
                <a:uLnTx/>
                <a:uFillTx/>
                <a:latin typeface="Arial"/>
                <a:ea typeface="Arial"/>
                <a:cs typeface="Arial"/>
                <a:sym typeface="Arial"/>
              </a:rPr>
              <a:t>We searched  PubMed, Scopus, and Cochrane to identify studies that compared different imaging techniques to measure GA. Autofluorescence blue (AF-Blue) was used as gold standard. The primary outcome of interest was the mean difference (MD) of GA area. We conducted a network-meta-analysis (NMA) within a Bayesian framework to compare the differences in the GA area. Consistency was evaluated using the node-splitting method. Serial sensitivity, subgroup analyses and pairwise meta-analyses were performed to validate the robustness and generalizability of our findings.</a:t>
            </a:r>
            <a:endParaRPr kumimoji="0" lang="en-US" sz="1050" b="0" i="0" u="none" strike="noStrike" kern="0" cap="none" spc="0" normalizeH="0" baseline="0" noProof="0" dirty="0">
              <a:ln>
                <a:noFill/>
              </a:ln>
              <a:effectLst/>
              <a:uLnTx/>
              <a:uFillTx/>
              <a:latin typeface="Arial"/>
              <a:cs typeface="Arial"/>
              <a:sym typeface="Arial"/>
            </a:endParaRPr>
          </a:p>
        </p:txBody>
      </p:sp>
      <p:pic>
        <p:nvPicPr>
          <p:cNvPr id="30" name="Imagem 29" descr="Gráfico, Diagrama, Gráfico de caixa estreita&#10;&#10;Descrição gerada automaticamente">
            <a:extLst>
              <a:ext uri="{FF2B5EF4-FFF2-40B4-BE49-F238E27FC236}">
                <a16:creationId xmlns:a16="http://schemas.microsoft.com/office/drawing/2014/main" id="{D096BC19-45B1-B808-212B-FA023FBB2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696" y="1925119"/>
            <a:ext cx="5600304" cy="3612649"/>
          </a:xfrm>
          <a:prstGeom prst="rect">
            <a:avLst/>
          </a:prstGeom>
        </p:spPr>
      </p:pic>
      <p:pic>
        <p:nvPicPr>
          <p:cNvPr id="32" name="Imagem 31" descr="Diagrama&#10;&#10;Descrição gerada automaticamente">
            <a:extLst>
              <a:ext uri="{FF2B5EF4-FFF2-40B4-BE49-F238E27FC236}">
                <a16:creationId xmlns:a16="http://schemas.microsoft.com/office/drawing/2014/main" id="{A162ED03-F905-3E3C-1F52-1DD435AED1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3839" y="1651914"/>
            <a:ext cx="4264792" cy="3802773"/>
          </a:xfrm>
          <a:prstGeom prst="rect">
            <a:avLst/>
          </a:prstGeom>
        </p:spPr>
      </p:pic>
      <p:sp>
        <p:nvSpPr>
          <p:cNvPr id="36" name="CaixaDeTexto 35">
            <a:extLst>
              <a:ext uri="{FF2B5EF4-FFF2-40B4-BE49-F238E27FC236}">
                <a16:creationId xmlns:a16="http://schemas.microsoft.com/office/drawing/2014/main" id="{C2E8EDEB-43D9-9A4C-9E9A-9D182B39790E}"/>
              </a:ext>
            </a:extLst>
          </p:cNvPr>
          <p:cNvSpPr txBox="1"/>
          <p:nvPr/>
        </p:nvSpPr>
        <p:spPr>
          <a:xfrm>
            <a:off x="264813" y="5134852"/>
            <a:ext cx="6931200" cy="256529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2001 eyes from 18 studies, comprising 2 post hoc analyses of randomized controlled trials (RCTs) and 16 observational studies. </a:t>
            </a:r>
            <a:endParaRPr lang="en-US" sz="1200" kern="0" dirty="0">
              <a:solidFill>
                <a:srgbClr val="000000"/>
              </a:solidFill>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10 different imaging techniques for measuring GA assessed: AF-Blue, autofluorescence green (AF-Green), autofluorescence infrared (AF-Infrared), near-infrared reflectance (NIR), multicolor autofluorescence (MC-AF), </a:t>
            </a:r>
            <a:r>
              <a:rPr kumimoji="0" lang="en-US" sz="1200" b="0" i="0" u="none" strike="noStrike" kern="0" cap="none" spc="0" normalizeH="0" baseline="0" noProof="0" dirty="0" err="1">
                <a:ln>
                  <a:noFill/>
                </a:ln>
                <a:solidFill>
                  <a:srgbClr val="000000"/>
                </a:solidFill>
                <a:effectLst/>
                <a:uLnTx/>
                <a:uFillTx/>
                <a:latin typeface="Arial"/>
                <a:cs typeface="Arial"/>
                <a:sym typeface="Arial"/>
              </a:rPr>
              <a:t>en</a:t>
            </a:r>
            <a:r>
              <a:rPr kumimoji="0" lang="en-US" sz="1200" b="0" i="0" u="none" strike="noStrike" kern="0" cap="none" spc="0" normalizeH="0" baseline="0" noProof="0" dirty="0">
                <a:ln>
                  <a:noFill/>
                </a:ln>
                <a:solidFill>
                  <a:srgbClr val="000000"/>
                </a:solidFill>
                <a:effectLst/>
                <a:uLnTx/>
                <a:uFillTx/>
                <a:latin typeface="Arial"/>
                <a:cs typeface="Arial"/>
                <a:sym typeface="Arial"/>
              </a:rPr>
              <a:t> face sub-retinal pigment epithelium  slab (</a:t>
            </a:r>
            <a:r>
              <a:rPr kumimoji="0" lang="en-US" sz="1200" b="0" i="0" u="none" strike="noStrike" kern="0" cap="none" spc="0" normalizeH="0" baseline="0" noProof="0" dirty="0" err="1">
                <a:ln>
                  <a:noFill/>
                </a:ln>
                <a:solidFill>
                  <a:srgbClr val="000000"/>
                </a:solidFill>
                <a:effectLst/>
                <a:uLnTx/>
                <a:uFillTx/>
                <a:latin typeface="Arial"/>
                <a:cs typeface="Arial"/>
                <a:sym typeface="Arial"/>
              </a:rPr>
              <a:t>subRPE</a:t>
            </a:r>
            <a:r>
              <a:rPr kumimoji="0" lang="en-US" sz="1200" b="0" i="0" u="none" strike="noStrike" kern="0" cap="none" spc="0" normalizeH="0" baseline="0" noProof="0" dirty="0">
                <a:ln>
                  <a:noFill/>
                </a:ln>
                <a:solidFill>
                  <a:srgbClr val="000000"/>
                </a:solidFill>
                <a:effectLst/>
                <a:uLnTx/>
                <a:uFillTx/>
                <a:latin typeface="Arial"/>
                <a:cs typeface="Arial"/>
                <a:sym typeface="Arial"/>
              </a:rPr>
              <a:t> slab), </a:t>
            </a:r>
            <a:r>
              <a:rPr kumimoji="0" lang="en-US" sz="1200" b="0" i="0" u="none" strike="noStrike" kern="0" cap="none" spc="0" normalizeH="0" baseline="0" noProof="0" dirty="0" err="1">
                <a:ln>
                  <a:noFill/>
                </a:ln>
                <a:solidFill>
                  <a:srgbClr val="000000"/>
                </a:solidFill>
                <a:effectLst/>
                <a:uLnTx/>
                <a:uFillTx/>
                <a:latin typeface="Arial"/>
                <a:cs typeface="Arial"/>
                <a:sym typeface="Arial"/>
              </a:rPr>
              <a:t>en</a:t>
            </a:r>
            <a:r>
              <a:rPr kumimoji="0" lang="en-US" sz="1200" b="0" i="0" u="none" strike="noStrike" kern="0" cap="none" spc="0" normalizeH="0" baseline="0" noProof="0" dirty="0">
                <a:ln>
                  <a:noFill/>
                </a:ln>
                <a:solidFill>
                  <a:srgbClr val="000000"/>
                </a:solidFill>
                <a:effectLst/>
                <a:uLnTx/>
                <a:uFillTx/>
                <a:latin typeface="Arial"/>
                <a:cs typeface="Arial"/>
                <a:sym typeface="Arial"/>
              </a:rPr>
              <a:t> face fundus optical coherence tomography (</a:t>
            </a:r>
            <a:r>
              <a:rPr kumimoji="0" lang="en-US" sz="1200" b="0" i="0" u="none" strike="noStrike" kern="0" cap="none" spc="0" normalizeH="0" baseline="0" noProof="0" dirty="0" err="1">
                <a:ln>
                  <a:noFill/>
                </a:ln>
                <a:solidFill>
                  <a:srgbClr val="000000"/>
                </a:solidFill>
                <a:effectLst/>
                <a:uLnTx/>
                <a:uFillTx/>
                <a:latin typeface="Arial"/>
                <a:cs typeface="Arial"/>
                <a:sym typeface="Arial"/>
              </a:rPr>
              <a:t>en</a:t>
            </a:r>
            <a:r>
              <a:rPr kumimoji="0" lang="en-US" sz="1200" b="0" i="0" u="none" strike="noStrike" kern="0" cap="none" spc="0" normalizeH="0" baseline="0" noProof="0" dirty="0">
                <a:ln>
                  <a:noFill/>
                </a:ln>
                <a:solidFill>
                  <a:srgbClr val="000000"/>
                </a:solidFill>
                <a:effectLst/>
                <a:uLnTx/>
                <a:uFillTx/>
                <a:latin typeface="Arial"/>
                <a:cs typeface="Arial"/>
                <a:sym typeface="Arial"/>
              </a:rPr>
              <a:t> face OCT), OCT Angiography (OCTA), color fundus photography(CFP), and fluorescein angiography(FA).</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 AF-Blue was the primary comparator in 97% direct comparisons.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kern="0" dirty="0">
                <a:solidFill>
                  <a:srgbClr val="000000"/>
                </a:solidFill>
                <a:latin typeface="Arial"/>
                <a:cs typeface="Arial"/>
                <a:sym typeface="Arial"/>
              </a:rPr>
              <a:t>N</a:t>
            </a:r>
            <a:r>
              <a:rPr kumimoji="0" lang="en-US" sz="1200" b="0" i="0" u="none" strike="noStrike" kern="0" cap="none" spc="0" normalizeH="0" baseline="0" noProof="0" dirty="0">
                <a:ln>
                  <a:noFill/>
                </a:ln>
                <a:solidFill>
                  <a:srgbClr val="000000"/>
                </a:solidFill>
                <a:effectLst/>
                <a:uLnTx/>
                <a:uFillTx/>
                <a:latin typeface="Arial"/>
                <a:cs typeface="Arial"/>
                <a:sym typeface="Arial"/>
              </a:rPr>
              <a:t>o significant differences in GA measurements among these techniques, even when compared with the gold standard AF-Blue.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 AF-Infrared </a:t>
            </a:r>
            <a:r>
              <a:rPr kumimoji="0" lang="en-US" sz="1200" b="0" i="0" u="none" strike="noStrike" kern="0" cap="none" spc="0" normalizeH="0" baseline="0" noProof="0" dirty="0" err="1">
                <a:ln>
                  <a:noFill/>
                </a:ln>
                <a:solidFill>
                  <a:srgbClr val="000000"/>
                </a:solidFill>
                <a:effectLst/>
                <a:uLnTx/>
                <a:uFillTx/>
                <a:latin typeface="Arial"/>
                <a:cs typeface="Arial"/>
                <a:sym typeface="Arial"/>
              </a:rPr>
              <a:t>showest</a:t>
            </a:r>
            <a:r>
              <a:rPr kumimoji="0" lang="en-US" sz="1200" b="0" i="0" u="none" strike="noStrike" kern="0" cap="none" spc="0" normalizeH="0" baseline="0" noProof="0" dirty="0">
                <a:ln>
                  <a:noFill/>
                </a:ln>
                <a:solidFill>
                  <a:srgbClr val="000000"/>
                </a:solidFill>
                <a:effectLst/>
                <a:uLnTx/>
                <a:uFillTx/>
                <a:latin typeface="Arial"/>
                <a:cs typeface="Arial"/>
                <a:sym typeface="Arial"/>
              </a:rPr>
              <a:t> the largest GA area mean and MC-AF the smallest when compared to the other techniques considering the </a:t>
            </a:r>
            <a:r>
              <a:rPr kumimoji="0" lang="en-US" sz="1200" b="0" i="0" u="none" strike="noStrike" kern="0" cap="none" spc="0" normalizeH="0" baseline="0" noProof="0" dirty="0" err="1">
                <a:ln>
                  <a:noFill/>
                </a:ln>
                <a:solidFill>
                  <a:srgbClr val="000000"/>
                </a:solidFill>
                <a:effectLst/>
                <a:uLnTx/>
                <a:uFillTx/>
                <a:latin typeface="Arial"/>
                <a:cs typeface="Arial"/>
                <a:sym typeface="Arial"/>
              </a:rPr>
              <a:t>rankogram</a:t>
            </a:r>
            <a:r>
              <a:rPr kumimoji="0" lang="en-US" sz="1200" b="0" i="0" u="none" strike="noStrike" kern="0" cap="none" spc="0" normalizeH="0" baseline="0" noProof="0" dirty="0">
                <a:ln>
                  <a:noFill/>
                </a:ln>
                <a:solidFill>
                  <a:srgbClr val="000000"/>
                </a:solidFill>
                <a:effectLst/>
                <a:uLnTx/>
                <a:uFillTx/>
                <a:latin typeface="Arial"/>
                <a:cs typeface="Arial"/>
                <a:sym typeface="Arial"/>
              </a:rPr>
              <a:t> and Surface Under the Cumulative Ranking (SUCRA) values, which ranged from 0.143 to 0.819.</a:t>
            </a:r>
          </a:p>
        </p:txBody>
      </p:sp>
      <p:sp>
        <p:nvSpPr>
          <p:cNvPr id="41" name="CaixaDeTexto 40">
            <a:extLst>
              <a:ext uri="{FF2B5EF4-FFF2-40B4-BE49-F238E27FC236}">
                <a16:creationId xmlns:a16="http://schemas.microsoft.com/office/drawing/2014/main" id="{26536837-846A-822E-1987-FF80556C4BA5}"/>
              </a:ext>
            </a:extLst>
          </p:cNvPr>
          <p:cNvSpPr txBox="1"/>
          <p:nvPr/>
        </p:nvSpPr>
        <p:spPr>
          <a:xfrm>
            <a:off x="7655152" y="1382823"/>
            <a:ext cx="3901847" cy="461665"/>
          </a:xfrm>
          <a:prstGeom prst="rect">
            <a:avLst/>
          </a:prstGeom>
          <a:solidFill>
            <a:schemeClr val="accent1">
              <a:lumMod val="75000"/>
            </a:schemeClr>
          </a:solidFill>
        </p:spPr>
        <p:txBody>
          <a:bodyPr wrap="square">
            <a:spAutoFit/>
          </a:bodyPr>
          <a:lstStyle/>
          <a:p>
            <a:pPr marR="0" lvl="0" algn="ctr" defTabSz="914400" rtl="0" eaLnBrk="1" fontAlgn="auto" latinLnBrk="0" hangingPunct="1">
              <a:lnSpc>
                <a:spcPct val="100000"/>
              </a:lnSpc>
              <a:spcBef>
                <a:spcPts val="0"/>
              </a:spcBef>
              <a:spcAft>
                <a:spcPts val="0"/>
              </a:spcAft>
              <a:buClr>
                <a:srgbClr val="000000"/>
              </a:buClr>
              <a:buSzTx/>
              <a:tabLst/>
              <a:defRPr/>
            </a:pPr>
            <a:r>
              <a:rPr lang="en-US" sz="1200" b="1" kern="0" dirty="0">
                <a:solidFill>
                  <a:schemeClr val="bg1"/>
                </a:solidFill>
                <a:effectLst>
                  <a:outerShdw blurRad="38100" dist="38100" dir="2700000" algn="tl">
                    <a:srgbClr val="000000">
                      <a:alpha val="43137"/>
                    </a:srgbClr>
                  </a:outerShdw>
                </a:effectLst>
                <a:latin typeface="Arial"/>
                <a:cs typeface="Arial"/>
                <a:sym typeface="Arial"/>
              </a:rPr>
              <a:t>2001 eyes assessed with 10 different techniques in this network</a:t>
            </a:r>
            <a:endParaRPr kumimoji="0" lang="en-US" sz="1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Arial"/>
              <a:sym typeface="Arial"/>
            </a:endParaRPr>
          </a:p>
        </p:txBody>
      </p:sp>
      <p:sp>
        <p:nvSpPr>
          <p:cNvPr id="43" name="CaixaDeTexto 42">
            <a:extLst>
              <a:ext uri="{FF2B5EF4-FFF2-40B4-BE49-F238E27FC236}">
                <a16:creationId xmlns:a16="http://schemas.microsoft.com/office/drawing/2014/main" id="{F7CC749A-7B1C-4B4D-2EFB-1795FB67E5B4}"/>
              </a:ext>
            </a:extLst>
          </p:cNvPr>
          <p:cNvSpPr txBox="1"/>
          <p:nvPr/>
        </p:nvSpPr>
        <p:spPr>
          <a:xfrm>
            <a:off x="413492" y="1403306"/>
            <a:ext cx="6745978" cy="400110"/>
          </a:xfrm>
          <a:prstGeom prst="rect">
            <a:avLst/>
          </a:prstGeom>
          <a:solidFill>
            <a:schemeClr val="accent1">
              <a:lumMod val="75000"/>
            </a:schemeClr>
          </a:solidFill>
        </p:spPr>
        <p:txBody>
          <a:bodyPr wrap="square">
            <a:spAutoFit/>
          </a:bodyPr>
          <a:lstStyle/>
          <a:p>
            <a:pPr algn="ctr"/>
            <a:r>
              <a:rPr lang="pt-BR" sz="2000" b="1" dirty="0">
                <a:solidFill>
                  <a:schemeClr val="bg1"/>
                </a:solidFill>
                <a:latin typeface="Arial" panose="020B0604020202020204" pitchFamily="34" charset="0"/>
                <a:cs typeface="Arial" panose="020B0604020202020204" pitchFamily="34" charset="0"/>
              </a:rPr>
              <a:t>BACKGROUND</a:t>
            </a:r>
          </a:p>
        </p:txBody>
      </p:sp>
      <p:sp>
        <p:nvSpPr>
          <p:cNvPr id="44" name="CaixaDeTexto 43">
            <a:extLst>
              <a:ext uri="{FF2B5EF4-FFF2-40B4-BE49-F238E27FC236}">
                <a16:creationId xmlns:a16="http://schemas.microsoft.com/office/drawing/2014/main" id="{FF92640D-FF3A-64C5-076C-2CA5D7D5467F}"/>
              </a:ext>
            </a:extLst>
          </p:cNvPr>
          <p:cNvSpPr txBox="1"/>
          <p:nvPr/>
        </p:nvSpPr>
        <p:spPr>
          <a:xfrm>
            <a:off x="369442" y="2885618"/>
            <a:ext cx="6790028" cy="400110"/>
          </a:xfrm>
          <a:prstGeom prst="rect">
            <a:avLst/>
          </a:prstGeom>
          <a:solidFill>
            <a:schemeClr val="accent1">
              <a:lumMod val="75000"/>
            </a:schemeClr>
          </a:solidFill>
        </p:spPr>
        <p:txBody>
          <a:bodyPr wrap="square">
            <a:spAutoFit/>
          </a:bodyPr>
          <a:lstStyle/>
          <a:p>
            <a:pPr algn="ctr"/>
            <a:r>
              <a:rPr lang="pt-BR" sz="2000" b="1" dirty="0">
                <a:solidFill>
                  <a:schemeClr val="bg1"/>
                </a:solidFill>
                <a:latin typeface="Arial" panose="020B0604020202020204" pitchFamily="34" charset="0"/>
                <a:cs typeface="Arial" panose="020B0604020202020204" pitchFamily="34" charset="0"/>
              </a:rPr>
              <a:t>METHODS</a:t>
            </a:r>
          </a:p>
        </p:txBody>
      </p:sp>
      <p:sp>
        <p:nvSpPr>
          <p:cNvPr id="45" name="CaixaDeTexto 44">
            <a:extLst>
              <a:ext uri="{FF2B5EF4-FFF2-40B4-BE49-F238E27FC236}">
                <a16:creationId xmlns:a16="http://schemas.microsoft.com/office/drawing/2014/main" id="{6C33F1D1-C1CD-570D-A4ED-FAE91210D3C8}"/>
              </a:ext>
            </a:extLst>
          </p:cNvPr>
          <p:cNvSpPr txBox="1"/>
          <p:nvPr/>
        </p:nvSpPr>
        <p:spPr>
          <a:xfrm>
            <a:off x="408107" y="4685001"/>
            <a:ext cx="6824249" cy="400110"/>
          </a:xfrm>
          <a:prstGeom prst="rect">
            <a:avLst/>
          </a:prstGeom>
          <a:solidFill>
            <a:schemeClr val="accent1">
              <a:lumMod val="75000"/>
            </a:schemeClr>
          </a:solidFill>
        </p:spPr>
        <p:txBody>
          <a:bodyPr wrap="square">
            <a:spAutoFit/>
          </a:bodyPr>
          <a:lstStyle/>
          <a:p>
            <a:pPr algn="ctr"/>
            <a:r>
              <a:rPr lang="pt-BR" sz="2000" b="1" dirty="0">
                <a:solidFill>
                  <a:schemeClr val="bg1"/>
                </a:solidFill>
                <a:latin typeface="Arial" panose="020B0604020202020204" pitchFamily="34" charset="0"/>
                <a:cs typeface="Arial" panose="020B0604020202020204" pitchFamily="34" charset="0"/>
              </a:rPr>
              <a:t>RESULTS</a:t>
            </a:r>
          </a:p>
        </p:txBody>
      </p:sp>
      <p:sp>
        <p:nvSpPr>
          <p:cNvPr id="46" name="CaixaDeTexto 45">
            <a:extLst>
              <a:ext uri="{FF2B5EF4-FFF2-40B4-BE49-F238E27FC236}">
                <a16:creationId xmlns:a16="http://schemas.microsoft.com/office/drawing/2014/main" id="{CBA009BA-8FEA-A6A8-B995-1873458D6CCD}"/>
              </a:ext>
            </a:extLst>
          </p:cNvPr>
          <p:cNvSpPr txBox="1"/>
          <p:nvPr/>
        </p:nvSpPr>
        <p:spPr>
          <a:xfrm>
            <a:off x="12160448" y="1408291"/>
            <a:ext cx="2952328" cy="478850"/>
          </a:xfrm>
          <a:prstGeom prst="rect">
            <a:avLst/>
          </a:prstGeom>
          <a:solidFill>
            <a:schemeClr val="accent1">
              <a:lumMod val="75000"/>
            </a:schemeClr>
          </a:solidFill>
        </p:spPr>
        <p:txBody>
          <a:bodyPr wrap="square">
            <a:spAutoFit/>
          </a:bodyPr>
          <a:lstStyle/>
          <a:p>
            <a:pPr marR="0" lvl="0" algn="ctr" defTabSz="914400" rtl="0" eaLnBrk="1" fontAlgn="auto" latinLnBrk="0" hangingPunct="1">
              <a:lnSpc>
                <a:spcPct val="100000"/>
              </a:lnSpc>
              <a:spcBef>
                <a:spcPts val="0"/>
              </a:spcBef>
              <a:spcAft>
                <a:spcPts val="0"/>
              </a:spcAft>
              <a:buClr>
                <a:srgbClr val="000000"/>
              </a:buClr>
              <a:buSzTx/>
              <a:tabLst/>
              <a:defRPr/>
            </a:pPr>
            <a:r>
              <a:rPr lang="en-US" sz="1200" b="1" kern="0" dirty="0">
                <a:solidFill>
                  <a:schemeClr val="bg1"/>
                </a:solidFill>
                <a:effectLst>
                  <a:outerShdw blurRad="38100" dist="38100" dir="2700000" algn="tl">
                    <a:srgbClr val="000000">
                      <a:alpha val="43137"/>
                    </a:srgbClr>
                  </a:outerShdw>
                </a:effectLst>
                <a:latin typeface="Arial"/>
                <a:cs typeface="Arial"/>
                <a:sym typeface="Arial"/>
              </a:rPr>
              <a:t>No difference between all measuring techniques in GA area</a:t>
            </a:r>
            <a:endParaRPr kumimoji="0" lang="en-US" sz="1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Arial"/>
              <a:sym typeface="Arial"/>
            </a:endParaRPr>
          </a:p>
        </p:txBody>
      </p:sp>
      <p:pic>
        <p:nvPicPr>
          <p:cNvPr id="48" name="Imagem 47" descr="Gráfico, Gráfico de barras&#10;&#10;Descrição gerada automaticamente">
            <a:extLst>
              <a:ext uri="{FF2B5EF4-FFF2-40B4-BE49-F238E27FC236}">
                <a16:creationId xmlns:a16="http://schemas.microsoft.com/office/drawing/2014/main" id="{6B873C74-A79E-2541-9F6B-5AE262479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977" y="5809317"/>
            <a:ext cx="4952543" cy="3194792"/>
          </a:xfrm>
          <a:prstGeom prst="rect">
            <a:avLst/>
          </a:prstGeom>
        </p:spPr>
      </p:pic>
      <p:sp>
        <p:nvSpPr>
          <p:cNvPr id="49" name="CaixaDeTexto 48">
            <a:extLst>
              <a:ext uri="{FF2B5EF4-FFF2-40B4-BE49-F238E27FC236}">
                <a16:creationId xmlns:a16="http://schemas.microsoft.com/office/drawing/2014/main" id="{F624BE8F-86A8-A447-A582-133D969EB8EC}"/>
              </a:ext>
            </a:extLst>
          </p:cNvPr>
          <p:cNvSpPr txBox="1"/>
          <p:nvPr/>
        </p:nvSpPr>
        <p:spPr>
          <a:xfrm>
            <a:off x="7524844" y="5266227"/>
            <a:ext cx="4032156" cy="461665"/>
          </a:xfrm>
          <a:prstGeom prst="rect">
            <a:avLst/>
          </a:prstGeom>
          <a:solidFill>
            <a:schemeClr val="accent1">
              <a:lumMod val="75000"/>
            </a:schemeClr>
          </a:solidFill>
        </p:spPr>
        <p:txBody>
          <a:bodyPr wrap="square">
            <a:spAutoFit/>
          </a:bodyPr>
          <a:lstStyle/>
          <a:p>
            <a:pPr marR="0" lvl="0" algn="ctr" defTabSz="914400" rtl="0" eaLnBrk="1" fontAlgn="auto" latinLnBrk="0" hangingPunct="1">
              <a:lnSpc>
                <a:spcPct val="100000"/>
              </a:lnSpc>
              <a:spcBef>
                <a:spcPts val="0"/>
              </a:spcBef>
              <a:spcAft>
                <a:spcPts val="0"/>
              </a:spcAft>
              <a:buClr>
                <a:srgbClr val="000000"/>
              </a:buClr>
              <a:buSzTx/>
              <a:tabLst/>
              <a:defRPr/>
            </a:pPr>
            <a:r>
              <a:rPr kumimoji="0" lang="en-US" sz="1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Arial"/>
                <a:sym typeface="Arial"/>
              </a:rPr>
              <a:t>IR-AF presented with largest GA areas and MC-AF with smallest according to SUCRA values.</a:t>
            </a:r>
          </a:p>
        </p:txBody>
      </p:sp>
      <p:sp>
        <p:nvSpPr>
          <p:cNvPr id="50" name="CaixaDeTexto 49">
            <a:extLst>
              <a:ext uri="{FF2B5EF4-FFF2-40B4-BE49-F238E27FC236}">
                <a16:creationId xmlns:a16="http://schemas.microsoft.com/office/drawing/2014/main" id="{36312C38-47AC-88B7-4739-9F81DE62FB6F}"/>
              </a:ext>
            </a:extLst>
          </p:cNvPr>
          <p:cNvSpPr txBox="1"/>
          <p:nvPr/>
        </p:nvSpPr>
        <p:spPr>
          <a:xfrm>
            <a:off x="11970606" y="5237767"/>
            <a:ext cx="4032156" cy="276999"/>
          </a:xfrm>
          <a:prstGeom prst="rect">
            <a:avLst/>
          </a:prstGeom>
          <a:solidFill>
            <a:schemeClr val="accent1">
              <a:lumMod val="75000"/>
            </a:schemeClr>
          </a:solidFill>
        </p:spPr>
        <p:txBody>
          <a:bodyPr wrap="square">
            <a:spAutoFit/>
          </a:bodyPr>
          <a:lstStyle/>
          <a:p>
            <a:pPr marR="0" lvl="0" algn="ctr" defTabSz="914400" rtl="0" eaLnBrk="1" fontAlgn="auto" latinLnBrk="0" hangingPunct="1">
              <a:lnSpc>
                <a:spcPct val="100000"/>
              </a:lnSpc>
              <a:spcBef>
                <a:spcPts val="0"/>
              </a:spcBef>
              <a:spcAft>
                <a:spcPts val="0"/>
              </a:spcAft>
              <a:buClr>
                <a:srgbClr val="000000"/>
              </a:buClr>
              <a:buSzTx/>
              <a:tabLst/>
              <a:defRPr/>
            </a:pPr>
            <a:r>
              <a:rPr lang="en-US" sz="1200" b="1" kern="0" dirty="0">
                <a:solidFill>
                  <a:schemeClr val="bg1"/>
                </a:solidFill>
                <a:effectLst>
                  <a:outerShdw blurRad="38100" dist="38100" dir="2700000" algn="tl">
                    <a:srgbClr val="000000">
                      <a:alpha val="43137"/>
                    </a:srgbClr>
                  </a:outerShdw>
                </a:effectLst>
                <a:latin typeface="Arial"/>
                <a:cs typeface="Arial"/>
                <a:sym typeface="Arial"/>
              </a:rPr>
              <a:t>References</a:t>
            </a:r>
            <a:endParaRPr kumimoji="0" lang="en-US" sz="1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Arial"/>
              <a:sym typeface="Arial"/>
            </a:endParaRPr>
          </a:p>
        </p:txBody>
      </p:sp>
      <p:sp>
        <p:nvSpPr>
          <p:cNvPr id="51" name="CaixaDeTexto 50">
            <a:extLst>
              <a:ext uri="{FF2B5EF4-FFF2-40B4-BE49-F238E27FC236}">
                <a16:creationId xmlns:a16="http://schemas.microsoft.com/office/drawing/2014/main" id="{4A3C785B-D98F-AEB8-A725-8E708F0014A1}"/>
              </a:ext>
            </a:extLst>
          </p:cNvPr>
          <p:cNvSpPr txBox="1"/>
          <p:nvPr/>
        </p:nvSpPr>
        <p:spPr>
          <a:xfrm>
            <a:off x="12160448" y="5547977"/>
            <a:ext cx="3652472" cy="323165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1-SADDA, S. R.  et al. Consensus Definition for Atrophy Associated with Age-Related Macular Degeneration on OCT: Classification of Atrophy Report 3. Ophthalmology, v. 125, n. 4, p. 537-548, Apr 2018. ISSN 0161-6420.  </a:t>
            </a:r>
          </a:p>
          <a:p>
            <a:pPr marR="0" lvl="0" algn="l" defTabSz="914400" rtl="0" eaLnBrk="1" fontAlgn="auto" latinLnBrk="0" hangingPunct="1">
              <a:lnSpc>
                <a:spcPct val="100000"/>
              </a:lnSpc>
              <a:spcBef>
                <a:spcPts val="0"/>
              </a:spcBef>
              <a:spcAft>
                <a:spcPts val="0"/>
              </a:spcAft>
              <a:buClr>
                <a:srgbClr val="000000"/>
              </a:buClr>
              <a:buSzTx/>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2-HOY, S. M. </a:t>
            </a:r>
            <a:r>
              <a:rPr kumimoji="0" lang="en-US" sz="1200" b="0" i="0" u="none" strike="noStrike" kern="0" cap="none" spc="0" normalizeH="0" baseline="0" noProof="0" dirty="0" err="1">
                <a:ln>
                  <a:noFill/>
                </a:ln>
                <a:solidFill>
                  <a:srgbClr val="000000"/>
                </a:solidFill>
                <a:effectLst/>
                <a:uLnTx/>
                <a:uFillTx/>
                <a:latin typeface="Arial"/>
                <a:cs typeface="Arial"/>
                <a:sym typeface="Arial"/>
              </a:rPr>
              <a:t>Pegcetacoplan</a:t>
            </a:r>
            <a:r>
              <a:rPr kumimoji="0" lang="en-US" sz="1200" b="0" i="0" u="none" strike="noStrike" kern="0" cap="none" spc="0" normalizeH="0" baseline="0" noProof="0" dirty="0">
                <a:ln>
                  <a:noFill/>
                </a:ln>
                <a:solidFill>
                  <a:srgbClr val="000000"/>
                </a:solidFill>
                <a:effectLst/>
                <a:uLnTx/>
                <a:uFillTx/>
                <a:latin typeface="Arial"/>
                <a:cs typeface="Arial"/>
                <a:sym typeface="Arial"/>
              </a:rPr>
              <a:t>: First Approval. Drugs, v. 81, n. 12, p. 1423-1430, Aug 2021. ISSN 0012-6667.  </a:t>
            </a:r>
          </a:p>
          <a:p>
            <a:pPr marR="0" lvl="0" algn="l" defTabSz="914400" rtl="0" eaLnBrk="1" fontAlgn="auto" latinLnBrk="0" hangingPunct="1">
              <a:lnSpc>
                <a:spcPct val="100000"/>
              </a:lnSpc>
              <a:spcBef>
                <a:spcPts val="0"/>
              </a:spcBef>
              <a:spcAft>
                <a:spcPts val="0"/>
              </a:spcAft>
              <a:buClr>
                <a:srgbClr val="000000"/>
              </a:buClr>
              <a:buSzTx/>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3-SCHMITZ-VALCKENBERG, S.  et al. Fundus autofluorescence imaging. Prog Retin Eye Res, v. 81, p. 100893, Mar 2021. ISSN 1350-9462.  </a:t>
            </a:r>
          </a:p>
          <a:p>
            <a:pPr marR="0" lvl="0" algn="l" defTabSz="914400" rtl="0" eaLnBrk="1" fontAlgn="auto" latinLnBrk="0" hangingPunct="1">
              <a:lnSpc>
                <a:spcPct val="100000"/>
              </a:lnSpc>
              <a:spcBef>
                <a:spcPts val="0"/>
              </a:spcBef>
              <a:spcAft>
                <a:spcPts val="0"/>
              </a:spcAft>
              <a:buClr>
                <a:srgbClr val="000000"/>
              </a:buClr>
              <a:buSzTx/>
              <a:tabLst/>
              <a:defRPr/>
            </a:pPr>
            <a:r>
              <a:rPr lang="en-US" sz="1200" kern="0" dirty="0">
                <a:solidFill>
                  <a:srgbClr val="000000"/>
                </a:solidFill>
                <a:latin typeface="Arial"/>
                <a:cs typeface="Arial"/>
                <a:sym typeface="Arial"/>
              </a:rPr>
              <a:t>3</a:t>
            </a:r>
            <a:r>
              <a:rPr kumimoji="0" lang="en-US" sz="1200" b="0" i="0" u="none" strike="noStrike" kern="0" cap="none" spc="0" normalizeH="0" baseline="0" noProof="0" dirty="0">
                <a:ln>
                  <a:noFill/>
                </a:ln>
                <a:solidFill>
                  <a:srgbClr val="000000"/>
                </a:solidFill>
                <a:effectLst/>
                <a:uLnTx/>
                <a:uFillTx/>
                <a:latin typeface="Arial"/>
                <a:cs typeface="Arial"/>
                <a:sym typeface="Arial"/>
              </a:rPr>
              <a:t>-SHEN, L. L.  et al. RECLASSIFICATION OF FUNDUS AUTOFLUORESCENCE PATTERNS SURROUNDING GEOGRAPHIC ATROPHY BASED ON PROGRESSION RATE: A Systematic Review and Meta-Analysis. Retina, v. 39, n. 10, p. 1829-1839, Oct 2019. ISSN 0275-004x. </a:t>
            </a:r>
          </a:p>
        </p:txBody>
      </p:sp>
      <p:sp>
        <p:nvSpPr>
          <p:cNvPr id="52" name="CaixaDeTexto 51">
            <a:extLst>
              <a:ext uri="{FF2B5EF4-FFF2-40B4-BE49-F238E27FC236}">
                <a16:creationId xmlns:a16="http://schemas.microsoft.com/office/drawing/2014/main" id="{2BED19FF-F1C9-36D1-0BB6-231E864BDF20}"/>
              </a:ext>
            </a:extLst>
          </p:cNvPr>
          <p:cNvSpPr txBox="1"/>
          <p:nvPr/>
        </p:nvSpPr>
        <p:spPr>
          <a:xfrm>
            <a:off x="443080" y="7623059"/>
            <a:ext cx="6824249" cy="400110"/>
          </a:xfrm>
          <a:prstGeom prst="rect">
            <a:avLst/>
          </a:prstGeom>
          <a:solidFill>
            <a:schemeClr val="accent1">
              <a:lumMod val="75000"/>
            </a:schemeClr>
          </a:solidFill>
        </p:spPr>
        <p:txBody>
          <a:bodyPr wrap="square">
            <a:spAutoFit/>
          </a:bodyPr>
          <a:lstStyle/>
          <a:p>
            <a:pPr algn="ctr"/>
            <a:r>
              <a:rPr lang="pt-BR" sz="2000" b="1" dirty="0">
                <a:solidFill>
                  <a:schemeClr val="bg1"/>
                </a:solidFill>
                <a:latin typeface="Arial" panose="020B0604020202020204" pitchFamily="34" charset="0"/>
                <a:cs typeface="Arial" panose="020B0604020202020204" pitchFamily="34" charset="0"/>
              </a:rPr>
              <a:t>CONCLUSION</a:t>
            </a:r>
          </a:p>
        </p:txBody>
      </p:sp>
      <p:sp>
        <p:nvSpPr>
          <p:cNvPr id="54" name="CaixaDeTexto 53">
            <a:extLst>
              <a:ext uri="{FF2B5EF4-FFF2-40B4-BE49-F238E27FC236}">
                <a16:creationId xmlns:a16="http://schemas.microsoft.com/office/drawing/2014/main" id="{4E3D4403-FAD2-5B27-93D4-89BDD085A7F0}"/>
              </a:ext>
            </a:extLst>
          </p:cNvPr>
          <p:cNvSpPr txBox="1"/>
          <p:nvPr/>
        </p:nvSpPr>
        <p:spPr>
          <a:xfrm>
            <a:off x="350490" y="8014858"/>
            <a:ext cx="6824249" cy="1015663"/>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Our NMA revealed no statistically significant differences in the measurement of GA area between different imaging techniques.AF-IR tends to present with greater GA area measurements, and MC-AF tends to present with smaller GA areas according to SUCRA values. These results underscore the reliability of the current imaging modalities and help us better understand the area relationship between these different modalities.</a:t>
            </a:r>
          </a:p>
        </p:txBody>
      </p:sp>
      <p:pic>
        <p:nvPicPr>
          <p:cNvPr id="5" name="Imagem 4">
            <a:extLst>
              <a:ext uri="{FF2B5EF4-FFF2-40B4-BE49-F238E27FC236}">
                <a16:creationId xmlns:a16="http://schemas.microsoft.com/office/drawing/2014/main" id="{1815DF93-5178-D8C0-FF66-D05333CC7446}"/>
              </a:ext>
            </a:extLst>
          </p:cNvPr>
          <p:cNvPicPr>
            <a:picLocks noChangeAspect="1"/>
          </p:cNvPicPr>
          <p:nvPr/>
        </p:nvPicPr>
        <p:blipFill>
          <a:blip r:embed="rId5"/>
          <a:stretch>
            <a:fillRect/>
          </a:stretch>
        </p:blipFill>
        <p:spPr>
          <a:xfrm>
            <a:off x="32232" y="10962"/>
            <a:ext cx="1252022" cy="822808"/>
          </a:xfrm>
          <a:prstGeom prst="rect">
            <a:avLst/>
          </a:prstGeom>
        </p:spPr>
      </p:pic>
      <p:pic>
        <p:nvPicPr>
          <p:cNvPr id="8" name="Imagem 7">
            <a:extLst>
              <a:ext uri="{FF2B5EF4-FFF2-40B4-BE49-F238E27FC236}">
                <a16:creationId xmlns:a16="http://schemas.microsoft.com/office/drawing/2014/main" id="{81A111D2-07ED-9FCB-B503-8E04216C62A5}"/>
              </a:ext>
            </a:extLst>
          </p:cNvPr>
          <p:cNvPicPr>
            <a:picLocks noChangeAspect="1"/>
          </p:cNvPicPr>
          <p:nvPr/>
        </p:nvPicPr>
        <p:blipFill>
          <a:blip r:embed="rId6"/>
          <a:stretch>
            <a:fillRect/>
          </a:stretch>
        </p:blipFill>
        <p:spPr>
          <a:xfrm>
            <a:off x="14827000" y="108433"/>
            <a:ext cx="1175762" cy="659665"/>
          </a:xfrm>
          <a:prstGeom prst="rect">
            <a:avLst/>
          </a:prstGeom>
        </p:spPr>
      </p:pic>
      <p:pic>
        <p:nvPicPr>
          <p:cNvPr id="13" name="Imagem 12">
            <a:extLst>
              <a:ext uri="{FF2B5EF4-FFF2-40B4-BE49-F238E27FC236}">
                <a16:creationId xmlns:a16="http://schemas.microsoft.com/office/drawing/2014/main" id="{C875210E-316E-F9E6-1A44-B17B54063E13}"/>
              </a:ext>
            </a:extLst>
          </p:cNvPr>
          <p:cNvPicPr>
            <a:picLocks noChangeAspect="1"/>
          </p:cNvPicPr>
          <p:nvPr/>
        </p:nvPicPr>
        <p:blipFill>
          <a:blip r:embed="rId7"/>
          <a:stretch>
            <a:fillRect/>
          </a:stretch>
        </p:blipFill>
        <p:spPr>
          <a:xfrm>
            <a:off x="13259016" y="91326"/>
            <a:ext cx="1211028" cy="698936"/>
          </a:xfrm>
          <a:prstGeom prst="rect">
            <a:avLst/>
          </a:prstGeom>
        </p:spPr>
      </p:pic>
      <p:pic>
        <p:nvPicPr>
          <p:cNvPr id="15" name="Imagem 14">
            <a:extLst>
              <a:ext uri="{FF2B5EF4-FFF2-40B4-BE49-F238E27FC236}">
                <a16:creationId xmlns:a16="http://schemas.microsoft.com/office/drawing/2014/main" id="{23858FEA-75B0-27A5-BFC9-A4EB5FDBF0CC}"/>
              </a:ext>
            </a:extLst>
          </p:cNvPr>
          <p:cNvPicPr>
            <a:picLocks noChangeAspect="1"/>
          </p:cNvPicPr>
          <p:nvPr/>
        </p:nvPicPr>
        <p:blipFill>
          <a:blip r:embed="rId8"/>
          <a:stretch>
            <a:fillRect/>
          </a:stretch>
        </p:blipFill>
        <p:spPr>
          <a:xfrm>
            <a:off x="1488193" y="61359"/>
            <a:ext cx="852291" cy="664561"/>
          </a:xfrm>
          <a:prstGeom prst="rect">
            <a:avLst/>
          </a:prstGeom>
        </p:spPr>
      </p:pic>
    </p:spTree>
    <p:extLst>
      <p:ext uri="{BB962C8B-B14F-4D97-AF65-F5344CB8AC3E}">
        <p14:creationId xmlns:p14="http://schemas.microsoft.com/office/powerpoint/2010/main" val="73409455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TotalTime>
  <Words>695</Words>
  <Application>Microsoft Office PowerPoint</Application>
  <PresentationFormat>Personalizar</PresentationFormat>
  <Paragraphs>22</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Aptos</vt:lpstr>
      <vt:lpstr>Arial</vt:lpstr>
      <vt:lpstr>Calibri</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Tiago Nelson de Oliveira Rassi</cp:lastModifiedBy>
  <cp:revision>16</cp:revision>
  <dcterms:created xsi:type="dcterms:W3CDTF">2024-01-09T13:58:08Z</dcterms:created>
  <dcterms:modified xsi:type="dcterms:W3CDTF">2024-01-31T11:41:17Z</dcterms:modified>
</cp:coreProperties>
</file>