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0" d="100"/>
          <a:sy n="20" d="100"/>
        </p:scale>
        <p:origin x="1220" y="-1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 Clemente Barauna Filho" userId="0e16b0b6-fe4d-49b5-adc1-aa7678d8c98f" providerId="ADAL" clId="{EA59C2A4-6203-4BAE-BD41-B69EE7ACF1D8}"/>
    <pc:docChg chg="custSel modSld">
      <pc:chgData name="Jose Clemente Barauna Filho" userId="0e16b0b6-fe4d-49b5-adc1-aa7678d8c98f" providerId="ADAL" clId="{EA59C2A4-6203-4BAE-BD41-B69EE7ACF1D8}" dt="2024-02-01T01:01:52.722" v="1203" actId="20577"/>
      <pc:docMkLst>
        <pc:docMk/>
      </pc:docMkLst>
      <pc:sldChg chg="modSp mod">
        <pc:chgData name="Jose Clemente Barauna Filho" userId="0e16b0b6-fe4d-49b5-adc1-aa7678d8c98f" providerId="ADAL" clId="{EA59C2A4-6203-4BAE-BD41-B69EE7ACF1D8}" dt="2024-02-01T01:01:52.722" v="1203" actId="20577"/>
        <pc:sldMkLst>
          <pc:docMk/>
          <pc:sldMk cId="4194622195" sldId="256"/>
        </pc:sldMkLst>
        <pc:spChg chg="mod">
          <ac:chgData name="Jose Clemente Barauna Filho" userId="0e16b0b6-fe4d-49b5-adc1-aa7678d8c98f" providerId="ADAL" clId="{EA59C2A4-6203-4BAE-BD41-B69EE7ACF1D8}" dt="2024-02-01T00:47:52.614" v="1108" actId="255"/>
          <ac:spMkLst>
            <pc:docMk/>
            <pc:sldMk cId="4194622195" sldId="256"/>
            <ac:spMk id="6" creationId="{2A26F2A2-AD93-CE15-52AC-A3AB5E041D6A}"/>
          </ac:spMkLst>
        </pc:spChg>
        <pc:spChg chg="mod">
          <ac:chgData name="Jose Clemente Barauna Filho" userId="0e16b0b6-fe4d-49b5-adc1-aa7678d8c98f" providerId="ADAL" clId="{EA59C2A4-6203-4BAE-BD41-B69EE7ACF1D8}" dt="2024-02-01T00:48:02.388" v="1109" actId="255"/>
          <ac:spMkLst>
            <pc:docMk/>
            <pc:sldMk cId="4194622195" sldId="256"/>
            <ac:spMk id="8" creationId="{D945445F-9659-69B3-DBE3-D1538995993C}"/>
          </ac:spMkLst>
        </pc:spChg>
        <pc:spChg chg="mod">
          <ac:chgData name="Jose Clemente Barauna Filho" userId="0e16b0b6-fe4d-49b5-adc1-aa7678d8c98f" providerId="ADAL" clId="{EA59C2A4-6203-4BAE-BD41-B69EE7ACF1D8}" dt="2024-02-01T01:01:52.722" v="1203" actId="20577"/>
          <ac:spMkLst>
            <pc:docMk/>
            <pc:sldMk cId="4194622195" sldId="256"/>
            <ac:spMk id="9" creationId="{79430074-6A25-3053-F8DD-96EA035EC4C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64E8-6DAE-449A-B92A-B77A0096F35A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4937-BC3B-49FD-9D21-50177DBD49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82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64E8-6DAE-449A-B92A-B77A0096F35A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4937-BC3B-49FD-9D21-50177DBD49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576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64E8-6DAE-449A-B92A-B77A0096F35A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4937-BC3B-49FD-9D21-50177DBD49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903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64E8-6DAE-449A-B92A-B77A0096F35A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4937-BC3B-49FD-9D21-50177DBD49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56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64E8-6DAE-449A-B92A-B77A0096F35A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4937-BC3B-49FD-9D21-50177DBD49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61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64E8-6DAE-449A-B92A-B77A0096F35A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4937-BC3B-49FD-9D21-50177DBD49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871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64E8-6DAE-449A-B92A-B77A0096F35A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4937-BC3B-49FD-9D21-50177DBD49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948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64E8-6DAE-449A-B92A-B77A0096F35A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4937-BC3B-49FD-9D21-50177DBD49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860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64E8-6DAE-449A-B92A-B77A0096F35A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4937-BC3B-49FD-9D21-50177DBD49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799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64E8-6DAE-449A-B92A-B77A0096F35A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4937-BC3B-49FD-9D21-50177DBD49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336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64E8-6DAE-449A-B92A-B77A0096F35A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4937-BC3B-49FD-9D21-50177DBD49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656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864E8-6DAE-449A-B92A-B77A0096F35A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A4937-BC3B-49FD-9D21-50177DBD49C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040DE7C1-D542-10A0-F6D1-F5A209A088BD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42999978"/>
            <a:ext cx="1025525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pt-BR"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Corporativo | Interno</a:t>
            </a:r>
          </a:p>
        </p:txBody>
      </p:sp>
    </p:spTree>
    <p:extLst>
      <p:ext uri="{BB962C8B-B14F-4D97-AF65-F5344CB8AC3E}">
        <p14:creationId xmlns:p14="http://schemas.microsoft.com/office/powerpoint/2010/main" val="229694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1211EC0-3489-2AD7-2504-D7B09EE242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32399288" cy="4151764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2A26F2A2-AD93-CE15-52AC-A3AB5E041D6A}"/>
              </a:ext>
            </a:extLst>
          </p:cNvPr>
          <p:cNvSpPr/>
          <p:nvPr/>
        </p:nvSpPr>
        <p:spPr>
          <a:xfrm>
            <a:off x="2070151" y="6189106"/>
            <a:ext cx="2825898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16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Bolha </a:t>
            </a:r>
            <a:r>
              <a:rPr lang="pt-BR" sz="11600" b="1" dirty="0" err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Disestésica</a:t>
            </a:r>
            <a:r>
              <a:rPr lang="pt-BR" sz="116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Pós-</a:t>
            </a:r>
            <a:r>
              <a:rPr lang="pt-BR" sz="11600" b="1" dirty="0" err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Trabeculectomia</a:t>
            </a:r>
            <a:endParaRPr lang="en-US" sz="11600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945445F-9659-69B3-DBE3-D1538995993C}"/>
              </a:ext>
            </a:extLst>
          </p:cNvPr>
          <p:cNvSpPr txBox="1"/>
          <p:nvPr/>
        </p:nvSpPr>
        <p:spPr>
          <a:xfrm>
            <a:off x="3169444" y="10069675"/>
            <a:ext cx="2606039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altLang="pt-BR" sz="85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Isabella Thomas</a:t>
            </a:r>
          </a:p>
          <a:p>
            <a:pPr algn="ctr"/>
            <a:r>
              <a:rPr lang="pt-BR" altLang="pt-BR" sz="72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Instituto Paulista de Estudos e Pesquisas em Oftalmologia</a:t>
            </a:r>
            <a:endParaRPr lang="en-US" altLang="pt-BR" sz="72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9430074-6A25-3053-F8DD-96EA035EC4CC}"/>
              </a:ext>
            </a:extLst>
          </p:cNvPr>
          <p:cNvSpPr txBox="1"/>
          <p:nvPr/>
        </p:nvSpPr>
        <p:spPr>
          <a:xfrm>
            <a:off x="1808145" y="15693997"/>
            <a:ext cx="28782998" cy="150194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	A imagem ilustra uma bolha </a:t>
            </a:r>
            <a:r>
              <a:rPr lang="pt-BR" sz="8000" dirty="0" err="1">
                <a:latin typeface="Arial" panose="020B0604020202020204" pitchFamily="34" charset="0"/>
                <a:cs typeface="Arial" panose="020B0604020202020204" pitchFamily="34" charset="0"/>
              </a:rPr>
              <a:t>disestésica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, quatro anos após </a:t>
            </a:r>
            <a:r>
              <a:rPr lang="pt-BR" sz="8000" dirty="0" err="1">
                <a:latin typeface="Arial" panose="020B0604020202020204" pitchFamily="34" charset="0"/>
                <a:cs typeface="Arial" panose="020B0604020202020204" pitchFamily="34" charset="0"/>
              </a:rPr>
              <a:t>trabeculectomia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 em olho direito. Trata-se de um paciente do sexo masculino, 65 anos, que procurou atendimento referindo lacrimejamento, sensação de areia e fotofobia discreta. </a:t>
            </a:r>
            <a:b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	Ao exame de biomicroscopia, observou-se bolha fibrosa, fina, com vasos túrgidos circundantes, além de ceratite em região superior. Seidel negativo.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	Em relação ao tratamento clínico, foi prescrito colírio lubrificante sem conservante e </a:t>
            </a:r>
            <a:r>
              <a:rPr lang="pt-BR" sz="8000">
                <a:latin typeface="Arial" panose="020B0604020202020204" pitchFamily="34" charset="0"/>
                <a:cs typeface="Arial" panose="020B0604020202020204" pitchFamily="34" charset="0"/>
              </a:rPr>
              <a:t>pomada oftalmológica com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retinol, aminoácidos, metionina e </a:t>
            </a:r>
            <a:r>
              <a:rPr lang="pt-BR" sz="8000" dirty="0" err="1">
                <a:latin typeface="Arial" panose="020B0604020202020204" pitchFamily="34" charset="0"/>
                <a:cs typeface="Arial" panose="020B0604020202020204" pitchFamily="34" charset="0"/>
              </a:rPr>
              <a:t>clorafenicol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. Além disso, a </a:t>
            </a:r>
            <a:r>
              <a:rPr lang="pt-BR" sz="8000" dirty="0" err="1">
                <a:latin typeface="Arial" panose="020B0604020202020204" pitchFamily="34" charset="0"/>
                <a:cs typeface="Arial" panose="020B0604020202020204" pitchFamily="34" charset="0"/>
              </a:rPr>
              <a:t>reabordagem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 da bolha foi necessária. Visto que a pressão intraocular estava controlada, foi indicado um recobrimento. </a:t>
            </a:r>
          </a:p>
        </p:txBody>
      </p:sp>
    </p:spTree>
    <p:extLst>
      <p:ext uri="{BB962C8B-B14F-4D97-AF65-F5344CB8AC3E}">
        <p14:creationId xmlns:p14="http://schemas.microsoft.com/office/powerpoint/2010/main" val="4194622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1211EC0-3489-2AD7-2504-D7B09EE242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32399288" cy="4151764"/>
          </a:xfrm>
          <a:prstGeom prst="rect">
            <a:avLst/>
          </a:prstGeom>
        </p:spPr>
      </p:pic>
      <p:pic>
        <p:nvPicPr>
          <p:cNvPr id="3" name="Imagem 2" descr="Olhos de pessoa&#10;&#10;Descrição gerada automaticamente com confiança média">
            <a:extLst>
              <a:ext uri="{FF2B5EF4-FFF2-40B4-BE49-F238E27FC236}">
                <a16:creationId xmlns:a16="http://schemas.microsoft.com/office/drawing/2014/main" id="{80568905-37D7-4815-44D3-2EAADCF67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479" y="6799470"/>
            <a:ext cx="25850330" cy="3443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940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36</TotalTime>
  <Words>129</Words>
  <Application>Microsoft Office PowerPoint</Application>
  <PresentationFormat>Personalizar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Jose Clemente Barauna Filho</dc:creator>
  <cp:lastModifiedBy>Jose Clemente Barauna Filho</cp:lastModifiedBy>
  <cp:revision>1</cp:revision>
  <dcterms:created xsi:type="dcterms:W3CDTF">2024-02-01T00:01:12Z</dcterms:created>
  <dcterms:modified xsi:type="dcterms:W3CDTF">2024-02-01T01:01:53Z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fc996bf-6aee-415c-aa4c-e35ad0009c67_Enabled">
    <vt:lpwstr>true</vt:lpwstr>
  </property>
  <property fmtid="{D5CDD505-2E9C-101B-9397-08002B2CF9AE}" pid="3" name="MSIP_Label_4fc996bf-6aee-415c-aa4c-e35ad0009c67_SetDate">
    <vt:lpwstr>2024-02-01T00:25:44Z</vt:lpwstr>
  </property>
  <property fmtid="{D5CDD505-2E9C-101B-9397-08002B2CF9AE}" pid="4" name="MSIP_Label_4fc996bf-6aee-415c-aa4c-e35ad0009c67_Method">
    <vt:lpwstr>Standard</vt:lpwstr>
  </property>
  <property fmtid="{D5CDD505-2E9C-101B-9397-08002B2CF9AE}" pid="5" name="MSIP_Label_4fc996bf-6aee-415c-aa4c-e35ad0009c67_Name">
    <vt:lpwstr>Compartilhamento Interno</vt:lpwstr>
  </property>
  <property fmtid="{D5CDD505-2E9C-101B-9397-08002B2CF9AE}" pid="6" name="MSIP_Label_4fc996bf-6aee-415c-aa4c-e35ad0009c67_SiteId">
    <vt:lpwstr>591669a0-183f-49a5-98f4-9aa0d0b63d81</vt:lpwstr>
  </property>
  <property fmtid="{D5CDD505-2E9C-101B-9397-08002B2CF9AE}" pid="7" name="MSIP_Label_4fc996bf-6aee-415c-aa4c-e35ad0009c67_ActionId">
    <vt:lpwstr>e78945ce-54d8-4648-b302-3e6e4464c81d</vt:lpwstr>
  </property>
  <property fmtid="{D5CDD505-2E9C-101B-9397-08002B2CF9AE}" pid="8" name="MSIP_Label_4fc996bf-6aee-415c-aa4c-e35ad0009c67_ContentBits">
    <vt:lpwstr>2</vt:lpwstr>
  </property>
  <property fmtid="{D5CDD505-2E9C-101B-9397-08002B2CF9AE}" pid="9" name="ClassificationContentMarkingFooterLocations">
    <vt:lpwstr>Tema do Office:8</vt:lpwstr>
  </property>
  <property fmtid="{D5CDD505-2E9C-101B-9397-08002B2CF9AE}" pid="10" name="ClassificationContentMarkingFooterText">
    <vt:lpwstr>Corporativo | Interno</vt:lpwstr>
  </property>
</Properties>
</file>