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28803600" cy="43205400"/>
  <p:notesSz cx="6858000" cy="9144000"/>
  <p:defaultTextStyle>
    <a:defPPr>
      <a:defRPr lang="pt-BR"/>
    </a:defPPr>
    <a:lvl1pPr marL="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30" d="100"/>
          <a:sy n="30" d="100"/>
        </p:scale>
        <p:origin x="472" y="16"/>
      </p:cViewPr>
      <p:guideLst>
        <p:guide orient="horz" pos="13608"/>
        <p:guide pos="9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06525-C9BA-40D7-B2D2-542B7F354B6C}" type="datetimeFigureOut">
              <a:rPr lang="pt-BR" smtClean="0"/>
              <a:pPr/>
              <a:t>29/01/2024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685800"/>
            <a:ext cx="228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F5AE-F715-4CE2-AD9A-070F86BD05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308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57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14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172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2296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2870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6pPr>
    <a:lvl7pPr marL="123444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7pPr>
    <a:lvl8pPr marL="144018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8pPr>
    <a:lvl9pPr marL="16459200" algn="l" defTabSz="4114800" rtl="0" eaLnBrk="1" latinLnBrk="0" hangingPunct="1">
      <a:defRPr sz="5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FFC6-63A1-4379-ABA6-4A21B8CD1CE4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8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F02A-D8BD-49C9-BFB3-C4FA34320907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4384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0B810-CD30-4D05-8C85-5826750BF511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8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CCB05-BB9A-40B2-93A0-04A61E69923A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424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711E2-347E-4FFF-B12D-8D8A66507441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0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3A24-84ED-44A2-BA86-5263B6B98956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947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3817-5F0F-4258-8B8C-5E1A6ECBD335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62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138A-A178-4A74-A7EF-626C348F299E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094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DABF6-D828-4B4E-97F1-D88AAA51CD13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707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3F0A-4913-4115-BEE2-2FE448884846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8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/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646E-9267-4941-B05D-E480E4452BDC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735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0180" y="10081263"/>
            <a:ext cx="25923240" cy="28513567"/>
          </a:xfrm>
          <a:prstGeom prst="rect">
            <a:avLst/>
          </a:prstGeom>
        </p:spPr>
        <p:txBody>
          <a:bodyPr vert="horz" lIns="411480" tIns="205740" rIns="411480" bIns="20574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401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F1BF9-C1FC-4F15-B0D1-3D0596A9BD55}" type="datetime1">
              <a:rPr lang="pt-BR" smtClean="0"/>
              <a:pPr/>
              <a:t>29/01/2024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9841230" y="40045008"/>
            <a:ext cx="91211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0642580" y="40045008"/>
            <a:ext cx="6720840" cy="2300288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CAC78-25FE-4CE7-9C63-50CE3596F13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490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114800" rtl="0" eaLnBrk="1" latinLnBrk="0" hangingPunct="1">
        <a:spcBef>
          <a:spcPct val="0"/>
        </a:spcBef>
        <a:buNone/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3050" indent="-1543050" algn="l" defTabSz="4114800" rtl="0" eaLnBrk="1" latinLnBrk="0" hangingPunct="1">
        <a:spcBef>
          <a:spcPct val="20000"/>
        </a:spcBef>
        <a:buFont typeface="Arial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5115522" y="897710"/>
            <a:ext cx="23006554" cy="5476426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 fontScale="47500" lnSpcReduction="20000"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16000" b="1" dirty="0"/>
          </a:p>
          <a:p>
            <a:r>
              <a:rPr lang="pt-BR" sz="12000" b="1" dirty="0"/>
              <a:t>DIAGNÓSTICO E ABORDAGEM CIRÚRGICA DE CATARATA DE PACIENTE COM SÍNDROME DE WEILL MARCHESANI</a:t>
            </a:r>
            <a:br>
              <a:rPr lang="pt-BR" sz="16000" b="1" dirty="0"/>
            </a:br>
            <a:endParaRPr lang="pt-BR" sz="16000" b="1" dirty="0"/>
          </a:p>
          <a:p>
            <a:r>
              <a:rPr lang="pt-BR" sz="8400" b="1" dirty="0"/>
              <a:t>Nome do(s) autor(es): </a:t>
            </a:r>
            <a:r>
              <a:rPr lang="pt-BR" sz="8400" b="1" i="1" dirty="0">
                <a:solidFill>
                  <a:srgbClr val="0070C0"/>
                </a:solidFill>
              </a:rPr>
              <a:t>Albert S. H. Wu, Dafne F. Machado, Luciano R. </a:t>
            </a:r>
            <a:r>
              <a:rPr lang="pt-BR" sz="8400" b="1" i="1" dirty="0" err="1">
                <a:solidFill>
                  <a:srgbClr val="0070C0"/>
                </a:solidFill>
              </a:rPr>
              <a:t>Cirillo</a:t>
            </a:r>
            <a:r>
              <a:rPr lang="pt-BR" sz="8400" b="1" i="1" dirty="0">
                <a:solidFill>
                  <a:srgbClr val="0070C0"/>
                </a:solidFill>
              </a:rPr>
              <a:t>, André K. Oda</a:t>
            </a:r>
            <a:endParaRPr lang="pt-BR" sz="8400" i="1" dirty="0">
              <a:solidFill>
                <a:srgbClr val="0070C0"/>
              </a:solidFill>
            </a:endParaRPr>
          </a:p>
          <a:p>
            <a:endParaRPr lang="pt-BR" sz="8400" b="1" dirty="0"/>
          </a:p>
          <a:p>
            <a:r>
              <a:rPr lang="pt-BR" sz="8400" i="1" dirty="0"/>
              <a:t>Setor de Oftalmologia da Faculdade de Medicina do ABC - FMABC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48272" y="6861540"/>
            <a:ext cx="25778863" cy="1440160"/>
          </a:xfrm>
          <a:prstGeom prst="rect">
            <a:avLst/>
          </a:prstGeom>
        </p:spPr>
        <p:txBody>
          <a:bodyPr vert="horz" lIns="411480" tIns="205740" rIns="411480" bIns="205740" rtlCol="0" anchor="ctr">
            <a:normAutofit/>
          </a:bodyPr>
          <a:lstStyle>
            <a:lvl1pPr algn="ctr" defTabSz="4114800" rtl="0" eaLnBrk="1" latinLnBrk="0" hangingPunct="1">
              <a:spcBef>
                <a:spcPct val="0"/>
              </a:spcBef>
              <a:buNone/>
              <a:defRPr sz="19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t-BR" sz="4000" b="1" dirty="0"/>
              <a:t>Palavras-chave: Weill </a:t>
            </a:r>
            <a:r>
              <a:rPr lang="pt-BR" sz="4000" b="1" dirty="0" err="1"/>
              <a:t>Marchesani</a:t>
            </a:r>
            <a:r>
              <a:rPr lang="pt-BR" sz="4000" b="1" dirty="0"/>
              <a:t>, Catarata, Cirurgia</a:t>
            </a:r>
            <a:r>
              <a:rPr lang="pt-BR" sz="4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520155" y="9431321"/>
            <a:ext cx="25778863" cy="2345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Söhne"/>
              </a:rPr>
              <a:t>Introdução</a:t>
            </a:r>
          </a:p>
          <a:p>
            <a:r>
              <a:rPr lang="pt-BR" sz="3600" b="0" i="0" dirty="0">
                <a:effectLst/>
              </a:rPr>
              <a:t>A Síndrome de Weill-</a:t>
            </a:r>
            <a:r>
              <a:rPr lang="pt-BR" sz="3600" b="0" i="0" dirty="0" err="1">
                <a:effectLst/>
              </a:rPr>
              <a:t>Marchesani</a:t>
            </a:r>
            <a:r>
              <a:rPr lang="pt-BR" sz="3600" b="0" i="0" dirty="0">
                <a:effectLst/>
              </a:rPr>
              <a:t> é uma doença genética rara que afeta o desenvolvimento do tecido conjuntivo, tendo cometimento de olhos, ossos e coração como sítios mais frequentes. Esta síndrome é caracterizada por algumas características físicas distintas, como baixa estatura, braços e pernas curtas, anormalidades oculares, incluindo miopia grave, </a:t>
            </a:r>
            <a:r>
              <a:rPr lang="pt-BR" sz="3600" b="0" i="0" dirty="0" err="1">
                <a:effectLst/>
              </a:rPr>
              <a:t>subluxação</a:t>
            </a:r>
            <a:r>
              <a:rPr lang="pt-BR" sz="3600" b="0" i="0" dirty="0">
                <a:effectLst/>
              </a:rPr>
              <a:t> de cristalino e catarata.</a:t>
            </a:r>
            <a:endParaRPr lang="pt-BR" sz="4000" dirty="0">
              <a:solidFill>
                <a:srgbClr val="374151"/>
              </a:solidFill>
              <a:latin typeface="Söhne"/>
            </a:endParaRPr>
          </a:p>
          <a:p>
            <a:endParaRPr lang="pt-BR" sz="4000" dirty="0">
              <a:solidFill>
                <a:srgbClr val="374151"/>
              </a:solidFill>
              <a:latin typeface="Söhne"/>
            </a:endParaRPr>
          </a:p>
          <a:p>
            <a:r>
              <a:rPr lang="pt-BR" sz="4000" b="1" dirty="0">
                <a:latin typeface="Söhne"/>
              </a:rPr>
              <a:t>Caso Clínico</a:t>
            </a:r>
            <a:endParaRPr lang="pt-BR" sz="3600" dirty="0"/>
          </a:p>
          <a:p>
            <a:r>
              <a:rPr lang="pt-BR" sz="3600" u="sng" dirty="0"/>
              <a:t>Identificação: </a:t>
            </a:r>
            <a:r>
              <a:rPr lang="pt-BR" sz="3600" dirty="0"/>
              <a:t>A. A. C., masculino, 47 anos, encaminhado ao setor de catarata por </a:t>
            </a:r>
          </a:p>
          <a:p>
            <a:r>
              <a:rPr lang="pt-BR" sz="3600" dirty="0"/>
              <a:t>luxação de cristalino nasal inferior em ambos os olhos.</a:t>
            </a:r>
          </a:p>
          <a:p>
            <a:r>
              <a:rPr lang="pt-BR" sz="3600" u="sng" dirty="0"/>
              <a:t>Fenótipo:  </a:t>
            </a:r>
            <a:r>
              <a:rPr lang="pt-BR" sz="3600" dirty="0"/>
              <a:t>Baixa estatura (altura 1,56m), </a:t>
            </a:r>
            <a:r>
              <a:rPr lang="pt-BR" sz="3600" dirty="0" err="1"/>
              <a:t>braquidactilia</a:t>
            </a:r>
            <a:r>
              <a:rPr lang="pt-BR" sz="3600" dirty="0"/>
              <a:t> e alopecia; associado ao </a:t>
            </a:r>
          </a:p>
          <a:p>
            <a:r>
              <a:rPr lang="pt-BR" sz="3600" dirty="0"/>
              <a:t>achado de ectopia de cristalino.</a:t>
            </a:r>
          </a:p>
          <a:p>
            <a:r>
              <a:rPr lang="pt-BR" sz="3600" u="sng" dirty="0"/>
              <a:t>Antecedente familiar: </a:t>
            </a:r>
            <a:r>
              <a:rPr lang="pt-BR" sz="3600" dirty="0"/>
              <a:t>Neurofibromatose tipo 1 em mãe, avô materno e tios maternos. </a:t>
            </a:r>
          </a:p>
          <a:p>
            <a:r>
              <a:rPr lang="pt-BR" sz="3600" u="sng" dirty="0"/>
              <a:t>Exame Oftalmológico:</a:t>
            </a:r>
          </a:p>
          <a:p>
            <a:r>
              <a:rPr lang="pt-BR" sz="3600" dirty="0"/>
              <a:t>-    Acuidade visual (AV) com melhor correção de 20/200 em olho direito (OD) e de 20/60 em olho esquerdo (OE).</a:t>
            </a:r>
          </a:p>
          <a:p>
            <a:pPr marL="571500" indent="-571500">
              <a:buFontTx/>
              <a:buChar char="-"/>
            </a:pPr>
            <a:r>
              <a:rPr lang="pt-BR" sz="3600" dirty="0"/>
              <a:t>Pressão intraocular (PIO) OD 18 mmHg e OE 15mmHg.</a:t>
            </a:r>
          </a:p>
          <a:p>
            <a:pPr marL="571500" indent="-571500">
              <a:buFontTx/>
              <a:buChar char="-"/>
            </a:pPr>
            <a:r>
              <a:rPr lang="pt-BR" sz="3600" dirty="0"/>
              <a:t>Biomicroscopia de ambos os </a:t>
            </a:r>
            <a:r>
              <a:rPr lang="pt-BR" sz="3600" dirty="0" err="1"/>
              <a:t>ohos</a:t>
            </a:r>
            <a:r>
              <a:rPr lang="pt-BR" sz="3600" dirty="0"/>
              <a:t>: Catarata N1+ </a:t>
            </a:r>
            <a:r>
              <a:rPr lang="pt-BR" sz="3600" dirty="0" err="1"/>
              <a:t>subluxada</a:t>
            </a:r>
            <a:r>
              <a:rPr lang="pt-BR" sz="3600" dirty="0"/>
              <a:t> para nasal e inferior e </a:t>
            </a:r>
            <a:r>
              <a:rPr lang="pt-BR" sz="3600" dirty="0" err="1"/>
              <a:t>facodonese</a:t>
            </a:r>
            <a:r>
              <a:rPr lang="pt-BR" sz="3600" dirty="0"/>
              <a:t>.</a:t>
            </a:r>
          </a:p>
          <a:p>
            <a:endParaRPr lang="pt-BR" sz="3600" dirty="0"/>
          </a:p>
          <a:p>
            <a:r>
              <a:rPr lang="pt-BR" sz="4000" b="1" dirty="0">
                <a:latin typeface="Söhne"/>
              </a:rPr>
              <a:t>Planejamento cirúrgico</a:t>
            </a:r>
            <a:br>
              <a:rPr lang="pt-BR" sz="3600" dirty="0"/>
            </a:br>
            <a:r>
              <a:rPr lang="pt-BR" sz="3600" dirty="0"/>
              <a:t>Indicada </a:t>
            </a:r>
            <a:r>
              <a:rPr lang="pt-BR" sz="3600" dirty="0" err="1"/>
              <a:t>facoemulsificação</a:t>
            </a:r>
            <a:r>
              <a:rPr lang="pt-BR" sz="3600" dirty="0"/>
              <a:t> (FACO) com implante de anel intracapsular e lente intraocular (LIO) OD. Realizada biometria e indicada pela fórmula de Barrett UII LIO </a:t>
            </a:r>
            <a:r>
              <a:rPr lang="pt-BR" sz="3600" dirty="0" err="1"/>
              <a:t>Type</a:t>
            </a:r>
            <a:r>
              <a:rPr lang="pt-BR" sz="3600" dirty="0"/>
              <a:t> 7B + 29.50. Porém durante o intraoperatório, diante do insucesso na realização da </a:t>
            </a:r>
            <a:r>
              <a:rPr lang="pt-BR" sz="3600" dirty="0" err="1"/>
              <a:t>capsulorrexe</a:t>
            </a:r>
            <a:r>
              <a:rPr lang="pt-BR" sz="3600" dirty="0"/>
              <a:t> e pela instabilidade do saco capsular, foi optado pela confecção de hashtag de apoio com </a:t>
            </a:r>
            <a:r>
              <a:rPr lang="pt-BR" sz="3600" dirty="0" err="1"/>
              <a:t>prolene</a:t>
            </a:r>
            <a:r>
              <a:rPr lang="pt-BR" sz="3600" dirty="0"/>
              <a:t> 10-0 afim de evitar a luxação do cristalino para câmara posterior. Seguido da realização da </a:t>
            </a:r>
            <a:r>
              <a:rPr lang="pt-BR" sz="3600" dirty="0" err="1"/>
              <a:t>facoemulsificação</a:t>
            </a:r>
            <a:r>
              <a:rPr lang="pt-BR" sz="3600" dirty="0"/>
              <a:t> do cristalino e do saco capsular, implante de LIO sobre hashtag e vitrectomia anterior. </a:t>
            </a:r>
            <a:br>
              <a:rPr lang="pt-BR" sz="3600" dirty="0"/>
            </a:br>
            <a:endParaRPr lang="pt-BR" sz="3600" dirty="0"/>
          </a:p>
          <a:p>
            <a:r>
              <a:rPr lang="pt-BR" sz="4000" b="1" dirty="0">
                <a:latin typeface="Söhne"/>
              </a:rPr>
              <a:t>Pós operatório </a:t>
            </a:r>
            <a:br>
              <a:rPr lang="pt-BR" sz="3600" dirty="0"/>
            </a:br>
            <a:r>
              <a:rPr lang="pt-BR" sz="3600" dirty="0"/>
              <a:t>Em pós operatório (PO) imediato paciente cursou com discreta elevação de PIO, sendo indicado colírio de associação </a:t>
            </a:r>
          </a:p>
          <a:p>
            <a:r>
              <a:rPr lang="pt-BR" sz="3600" dirty="0"/>
              <a:t>de tartarato de </a:t>
            </a:r>
            <a:r>
              <a:rPr lang="pt-BR" sz="3600" dirty="0" err="1"/>
              <a:t>brimonidina</a:t>
            </a:r>
            <a:r>
              <a:rPr lang="pt-BR" sz="3600" dirty="0"/>
              <a:t> 0,2% com maleato de timolol 0,5% em duas aplicações diárias e colírio de associação </a:t>
            </a:r>
          </a:p>
          <a:p>
            <a:r>
              <a:rPr lang="pt-BR" sz="3600" dirty="0"/>
              <a:t>de </a:t>
            </a:r>
            <a:r>
              <a:rPr lang="pt-BR" sz="3600" dirty="0" err="1"/>
              <a:t>moxifloxacino</a:t>
            </a:r>
            <a:r>
              <a:rPr lang="pt-BR" sz="3600" dirty="0"/>
              <a:t> 0,5% e fosfato de dexametasona 0,1% de uma em uma hora. Em PO de quinto dia paciente </a:t>
            </a:r>
          </a:p>
          <a:p>
            <a:r>
              <a:rPr lang="pt-BR" sz="3600" dirty="0"/>
              <a:t>apresentava PIO 11mmHg e já com AV de 20/70, sendo indicada retirada de associação de colírio antibiótico e </a:t>
            </a:r>
          </a:p>
          <a:p>
            <a:r>
              <a:rPr lang="pt-BR" sz="3600" dirty="0"/>
              <a:t>iniciado desmame semanal de colírio de corticoide. Em PO de 12 dias, paciente já apresentava AV 20/40 que </a:t>
            </a:r>
          </a:p>
          <a:p>
            <a:r>
              <a:rPr lang="pt-BR" sz="3600" dirty="0"/>
              <a:t>chegava a 20/25 no </a:t>
            </a:r>
            <a:r>
              <a:rPr lang="pt-BR" sz="3600" dirty="0" err="1"/>
              <a:t>estenopeico</a:t>
            </a:r>
            <a:r>
              <a:rPr lang="pt-BR" sz="3600" dirty="0"/>
              <a:t>, com PIO 14 sendo suspenso o colírio de associação de hipotensores.</a:t>
            </a:r>
          </a:p>
          <a:p>
            <a:r>
              <a:rPr lang="pt-BR" sz="3600" dirty="0"/>
              <a:t>No PO 3 meses realizada refração OD +3,75 -5,00 180</a:t>
            </a:r>
            <a:r>
              <a:rPr lang="pt-BR" sz="3600" dirty="0">
                <a:sym typeface="Symbol" pitchFamily="2" charset="2"/>
              </a:rPr>
              <a:t></a:t>
            </a:r>
            <a:r>
              <a:rPr lang="pt-BR" sz="3600" dirty="0"/>
              <a:t> com AV 20/20p. Paciente extremamente satisfeito </a:t>
            </a:r>
          </a:p>
          <a:p>
            <a:r>
              <a:rPr lang="pt-BR" sz="3600" dirty="0"/>
              <a:t>com AV de OD, porém refere piora progressiva de AV de OE (20/100 com melhor correção). </a:t>
            </a:r>
          </a:p>
          <a:p>
            <a:r>
              <a:rPr lang="pt-BR" sz="3600" dirty="0"/>
              <a:t>Segue em acompanhamento e em programação para abordagem cirúrgica de OE.</a:t>
            </a:r>
          </a:p>
          <a:p>
            <a:endParaRPr lang="pt-BR" sz="3600" dirty="0"/>
          </a:p>
          <a:p>
            <a:r>
              <a:rPr lang="pt-BR" sz="4000" b="1" dirty="0">
                <a:latin typeface="Söhne"/>
              </a:rPr>
              <a:t>Conclusão </a:t>
            </a:r>
          </a:p>
          <a:p>
            <a:r>
              <a:rPr lang="pt-BR" sz="3600" b="0" i="0" dirty="0">
                <a:effectLst/>
              </a:rPr>
              <a:t>Apesar da Síndrome de Weill-</a:t>
            </a:r>
            <a:r>
              <a:rPr lang="pt-BR" sz="3600" b="0" i="0" dirty="0" err="1">
                <a:effectLst/>
              </a:rPr>
              <a:t>Marchesani</a:t>
            </a:r>
            <a:r>
              <a:rPr lang="pt-BR" sz="3600" b="0" i="0" dirty="0">
                <a:effectLst/>
              </a:rPr>
              <a:t> ser uma doença genética rara , o diagnóstico precoce e o tratamento adequado e direcionado podem ajudar a corrigir ametropias e melhorar a qualidade de vida dos pacientes afetados.</a:t>
            </a:r>
            <a:br>
              <a:rPr lang="pt-BR" sz="3600" dirty="0"/>
            </a:br>
            <a:endParaRPr lang="pt-BR" dirty="0">
              <a:solidFill>
                <a:srgbClr val="0070C0"/>
              </a:solidFill>
            </a:endParaRPr>
          </a:p>
          <a:p>
            <a:pPr algn="ctr"/>
            <a:endParaRPr lang="pt-BR" dirty="0">
              <a:solidFill>
                <a:srgbClr val="0070C0"/>
              </a:solidFill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4DD9792-5EAE-4DD6-394E-15FF0A3430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8744" y="12601700"/>
            <a:ext cx="4119566" cy="53491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2DB8575-6C70-DBF3-7700-4FC47560A8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0360" y="22880719"/>
            <a:ext cx="3744098" cy="511256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D722DCC-1BCD-1DA4-584C-3D45F24AED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304" y="1594612"/>
            <a:ext cx="4896544" cy="40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15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560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Söhne</vt:lpstr>
      <vt:lpstr>Symbol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XXII CONFAEB Arte/Educação: Corpos em Trânsito 29 de outubro à 02 de novembro de 2012 Instituto de Artes / Universidade Estadual Paulista</dc:title>
  <dc:creator>JuSampaio</dc:creator>
  <cp:lastModifiedBy>Albert Wu</cp:lastModifiedBy>
  <cp:revision>22</cp:revision>
  <cp:lastPrinted>2016-09-19T14:47:28Z</cp:lastPrinted>
  <dcterms:created xsi:type="dcterms:W3CDTF">2012-08-21T19:43:21Z</dcterms:created>
  <dcterms:modified xsi:type="dcterms:W3CDTF">2024-01-30T00:53:58Z</dcterms:modified>
</cp:coreProperties>
</file>