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5143500" cy="9144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0B3E3DA-6C30-4A30-9FDD-F8B3DFA3E23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85920" y="2840400"/>
            <a:ext cx="4371480" cy="195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257040" y="2139480"/>
            <a:ext cx="462888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257040" y="4909680"/>
            <a:ext cx="462888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14DB10F-AF39-4A45-97F6-659C40DF9A8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85920" y="2840400"/>
            <a:ext cx="4371480" cy="195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257040" y="2139480"/>
            <a:ext cx="225864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2629080" y="2139480"/>
            <a:ext cx="225864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257040" y="4909680"/>
            <a:ext cx="225864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2629080" y="4909680"/>
            <a:ext cx="225864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0188D33-18C8-4611-A98F-B90CD35FDBD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85920" y="2840400"/>
            <a:ext cx="4371480" cy="195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257040" y="2139480"/>
            <a:ext cx="14904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1822320" y="2139480"/>
            <a:ext cx="14904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3387600" y="2139480"/>
            <a:ext cx="14904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257040" y="4909680"/>
            <a:ext cx="14904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1822320" y="4909680"/>
            <a:ext cx="14904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3387600" y="4909680"/>
            <a:ext cx="14904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4E5CA22-F816-4C1C-B1FE-AC5B1A36C39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85920" y="2840400"/>
            <a:ext cx="4371480" cy="195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257040" y="2139480"/>
            <a:ext cx="462888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BF85356-4FD2-4C3A-9FD1-79E3A22E239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85920" y="2840400"/>
            <a:ext cx="4371480" cy="195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257040" y="2139480"/>
            <a:ext cx="462888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E101515-4C43-4B1D-8FC8-040DABA9FCA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85920" y="2840400"/>
            <a:ext cx="4371480" cy="195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257040" y="2139480"/>
            <a:ext cx="225864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2629080" y="2139480"/>
            <a:ext cx="225864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CB1DF87-596A-485D-9D97-D5DA94AAF06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85920" y="2840400"/>
            <a:ext cx="4371480" cy="195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4C26EA6-D16A-4FEB-A22D-8353D4EFECC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385920" y="2840400"/>
            <a:ext cx="4371480" cy="908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1CBA102-7C12-41E6-80B0-97873F1ED6A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85920" y="2840400"/>
            <a:ext cx="4371480" cy="195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257040" y="2139480"/>
            <a:ext cx="225864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2629080" y="2139480"/>
            <a:ext cx="225864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257040" y="4909680"/>
            <a:ext cx="225864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B724C24-97D1-4EB3-BEA4-8BC3F5C4D46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85920" y="2840400"/>
            <a:ext cx="4371480" cy="195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257040" y="2139480"/>
            <a:ext cx="225864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2629080" y="2139480"/>
            <a:ext cx="225864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2629080" y="4909680"/>
            <a:ext cx="225864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86CBE4F-2F02-4C8B-9C04-15BA48824F9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85920" y="2840400"/>
            <a:ext cx="4371480" cy="195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257040" y="2139480"/>
            <a:ext cx="225864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2629080" y="2139480"/>
            <a:ext cx="225864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257040" y="4909680"/>
            <a:ext cx="462888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A3D5727-F162-4629-A611-CEFECE6993B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85920" y="2840400"/>
            <a:ext cx="4371480" cy="19598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92000"/>
          </a:bodyPr>
          <a:p>
            <a:r>
              <a:rPr b="0" lang="pt-BR" sz="44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257040" y="8475120"/>
            <a:ext cx="1199880" cy="4863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defRPr b="0" lang="pt-BR" sz="1400" spc="-1" strike="noStrike">
                <a:latin typeface="Times New Roman"/>
              </a:defRPr>
            </a:lvl1pPr>
          </a:lstStyle>
          <a:p>
            <a:r>
              <a:rPr b="0" lang="pt-BR" sz="1400" spc="-1" strike="noStrike">
                <a:latin typeface="Times New Roman"/>
              </a:rPr>
              <a:t>&lt;data/hora&gt;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1757520" y="8475120"/>
            <a:ext cx="1628280" cy="4863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pt-BR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pt-BR" sz="1400" spc="-1" strike="noStrike">
                <a:latin typeface="Times New Roman"/>
              </a:rPr>
              <a:t>&lt;rodapé&gt;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3686040" y="8475120"/>
            <a:ext cx="1199880" cy="4863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pt-BR" sz="1200" spc="-1" strike="noStrike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7F842C2B-5596-4777-A90C-5477B3ADF63E}" type="slidenum">
              <a:rPr b="0" lang="pt-BR" sz="1200" spc="-1" strike="noStrike">
                <a:solidFill>
                  <a:srgbClr val="888888"/>
                </a:solidFill>
                <a:latin typeface="Calibri"/>
                <a:ea typeface="Calibri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84;p1" descr=""/>
          <p:cNvPicPr/>
          <p:nvPr/>
        </p:nvPicPr>
        <p:blipFill>
          <a:blip r:embed="rId1"/>
          <a:srcRect l="0" t="0" r="0" b="77469"/>
          <a:stretch/>
        </p:blipFill>
        <p:spPr>
          <a:xfrm>
            <a:off x="0" y="0"/>
            <a:ext cx="5142960" cy="658800"/>
          </a:xfrm>
          <a:prstGeom prst="rect">
            <a:avLst/>
          </a:prstGeom>
          <a:ln w="0">
            <a:noFill/>
          </a:ln>
        </p:spPr>
      </p:pic>
      <p:sp>
        <p:nvSpPr>
          <p:cNvPr id="41" name="Google Shape;85;p1"/>
          <p:cNvSpPr/>
          <p:nvPr/>
        </p:nvSpPr>
        <p:spPr>
          <a:xfrm>
            <a:off x="194760" y="659160"/>
            <a:ext cx="4818240" cy="1096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Análise dos casos de celulite infecciosa pré e pós septal internados no pronto socorro de oftalmologia da Universidade Federal de São Paulo </a:t>
            </a:r>
            <a:endParaRPr b="0" lang="pt-BR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</p:txBody>
      </p:sp>
      <p:sp>
        <p:nvSpPr>
          <p:cNvPr id="42" name="Google Shape;86;p1"/>
          <p:cNvSpPr/>
          <p:nvPr/>
        </p:nvSpPr>
        <p:spPr>
          <a:xfrm>
            <a:off x="97920" y="1335960"/>
            <a:ext cx="4947480" cy="456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200" spc="-1" strike="noStrike">
                <a:solidFill>
                  <a:srgbClr val="000000"/>
                </a:solidFill>
                <a:latin typeface="Arial"/>
                <a:ea typeface="Arial"/>
              </a:rPr>
              <a:t>Pereira, LH; Teixeira, LF; Manso, PG; Noia, LC</a:t>
            </a:r>
            <a:endParaRPr b="0" lang="pt-BR" sz="12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200" spc="-1" strike="noStrike">
                <a:solidFill>
                  <a:srgbClr val="000000"/>
                </a:solidFill>
                <a:latin typeface="Arial"/>
                <a:ea typeface="Arial"/>
              </a:rPr>
              <a:t>Universidade Federal de São Paulo</a:t>
            </a:r>
            <a:endParaRPr b="0" lang="pt-BR" sz="1200" spc="-1" strike="noStrike">
              <a:latin typeface="Arial"/>
            </a:endParaRPr>
          </a:p>
        </p:txBody>
      </p:sp>
      <p:sp>
        <p:nvSpPr>
          <p:cNvPr id="43" name="Google Shape;87;p1"/>
          <p:cNvSpPr/>
          <p:nvPr/>
        </p:nvSpPr>
        <p:spPr>
          <a:xfrm>
            <a:off x="0" y="9090360"/>
            <a:ext cx="5143320" cy="53280"/>
          </a:xfrm>
          <a:prstGeom prst="rect">
            <a:avLst/>
          </a:prstGeom>
          <a:solidFill>
            <a:srgbClr val="ff6600"/>
          </a:solidFill>
          <a:ln w="25400">
            <a:solidFill>
              <a:srgbClr val="ff66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Google Shape;88;p1"/>
          <p:cNvSpPr/>
          <p:nvPr/>
        </p:nvSpPr>
        <p:spPr>
          <a:xfrm>
            <a:off x="194760" y="2172240"/>
            <a:ext cx="2376720" cy="3407760"/>
          </a:xfrm>
          <a:prstGeom prst="rect">
            <a:avLst/>
          </a:prstGeom>
          <a:noFill/>
          <a:ln w="12700">
            <a:solidFill>
              <a:srgbClr val="00457c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180000" rIns="180000" tIns="180000" bIns="180000" anchor="t">
            <a:noAutofit/>
          </a:bodyPr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000" spc="-1" strike="noStrike">
                <a:solidFill>
                  <a:srgbClr val="000000"/>
                </a:solidFill>
                <a:latin typeface="Arial"/>
                <a:ea typeface="Arial"/>
              </a:rPr>
              <a:t>A celulite infecciosa orbitária representa um desafio na oftalmologia. As avaliações epidemiológica, clínica e imagiológica  influenciam diretamente nas abordagens diagnósticas e terapêuticas. Na esfera diagnóstica, os métodos de imagem oferecem uma avaliação precisa da extensão e complicações da infecção. As abordagens terapêuticas abrangem desde antibioticoterapia até intervenções cirúrgicas. O objetivo da pesquisa é avaliar a epidemiologia, clínica, diagnóstico, terapêutica e desfechos dos pacientes que foram admitidos no Hospital São Paulo para tratar celulite infecciosa periorbital e/ou orbital.</a:t>
            </a:r>
            <a:endParaRPr b="0" lang="pt-BR" sz="1000" spc="-1" strike="noStrike">
              <a:latin typeface="Arial"/>
            </a:endParaRPr>
          </a:p>
        </p:txBody>
      </p:sp>
      <p:sp>
        <p:nvSpPr>
          <p:cNvPr id="45" name="Google Shape;89;p1"/>
          <p:cNvSpPr/>
          <p:nvPr/>
        </p:nvSpPr>
        <p:spPr>
          <a:xfrm>
            <a:off x="194760" y="5743080"/>
            <a:ext cx="2376720" cy="1174320"/>
          </a:xfrm>
          <a:prstGeom prst="rect">
            <a:avLst/>
          </a:prstGeom>
          <a:noFill/>
          <a:ln w="12700">
            <a:solidFill>
              <a:srgbClr val="00457c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180000" rIns="180000" tIns="180000" bIns="180000" anchor="t">
            <a:noAutofit/>
          </a:bodyPr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900" spc="-1" strike="noStrike">
                <a:solidFill>
                  <a:srgbClr val="000000"/>
                </a:solidFill>
                <a:latin typeface="Arial"/>
                <a:ea typeface="Arial"/>
              </a:rPr>
              <a:t>Análise retrospectiva dos prontuários dos pacientes admitidos no Hospital São Paulo entre novembro de 2022 e novembro de 2023. A população adulta (mais de 18 anos) e a população pediátrica (18 anos ou menos) foram analisadas separadamente.</a:t>
            </a:r>
            <a:endParaRPr b="0" lang="pt-BR" sz="900" spc="-1" strike="noStrike">
              <a:latin typeface="Arial"/>
            </a:endParaRPr>
          </a:p>
        </p:txBody>
      </p:sp>
      <p:sp>
        <p:nvSpPr>
          <p:cNvPr id="46" name="Google Shape;90;p1"/>
          <p:cNvSpPr/>
          <p:nvPr/>
        </p:nvSpPr>
        <p:spPr>
          <a:xfrm>
            <a:off x="194760" y="1896480"/>
            <a:ext cx="2376720" cy="275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182880" bIns="182880" anchor="t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1200" spc="-1" strike="noStrike">
                <a:solidFill>
                  <a:srgbClr val="000000"/>
                </a:solidFill>
                <a:latin typeface="Calibri"/>
                <a:ea typeface="Calibri"/>
              </a:rPr>
              <a:t>Introdução</a:t>
            </a:r>
            <a:endParaRPr b="0" lang="pt-BR" sz="1200" spc="-1" strike="noStrike">
              <a:latin typeface="Arial"/>
            </a:endParaRPr>
          </a:p>
        </p:txBody>
      </p:sp>
      <p:sp>
        <p:nvSpPr>
          <p:cNvPr id="47" name="Google Shape;91;p1"/>
          <p:cNvSpPr/>
          <p:nvPr/>
        </p:nvSpPr>
        <p:spPr>
          <a:xfrm>
            <a:off x="194760" y="5465160"/>
            <a:ext cx="2376720" cy="275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182880" bIns="182880" anchor="t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1200" spc="-1" strike="noStrike">
                <a:solidFill>
                  <a:srgbClr val="000000"/>
                </a:solidFill>
                <a:latin typeface="Calibri"/>
                <a:ea typeface="Calibri"/>
              </a:rPr>
              <a:t>Métodos</a:t>
            </a:r>
            <a:endParaRPr b="0" lang="pt-BR" sz="1200" spc="-1" strike="noStrike">
              <a:latin typeface="Arial"/>
            </a:endParaRPr>
          </a:p>
        </p:txBody>
      </p:sp>
      <p:sp>
        <p:nvSpPr>
          <p:cNvPr id="48" name="Google Shape;92;p1"/>
          <p:cNvSpPr/>
          <p:nvPr/>
        </p:nvSpPr>
        <p:spPr>
          <a:xfrm>
            <a:off x="2668680" y="2104920"/>
            <a:ext cx="2376720" cy="3295080"/>
          </a:xfrm>
          <a:prstGeom prst="rect">
            <a:avLst/>
          </a:prstGeom>
          <a:noFill/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180000" rIns="180000" tIns="180000" bIns="180000" anchor="t">
            <a:noAutofit/>
          </a:bodyPr>
          <a:p>
            <a:pPr algn="just">
              <a:lnSpc>
                <a:spcPct val="115000"/>
              </a:lnSpc>
              <a:spcBef>
                <a:spcPts val="1100"/>
              </a:spcBef>
              <a:spcAft>
                <a:spcPts val="1100"/>
              </a:spcAft>
              <a:buNone/>
              <a:tabLst>
                <a:tab algn="l" pos="0"/>
              </a:tabLst>
            </a:pPr>
            <a:r>
              <a:rPr b="0" lang="pt-BR" sz="800" spc="-1" strike="noStrike">
                <a:solidFill>
                  <a:srgbClr val="000000"/>
                </a:solidFill>
                <a:latin typeface="Arial"/>
                <a:ea typeface="Arial"/>
              </a:rPr>
              <a:t>Todos receberam antibióticos parenterais (63% de duas classes), com duração média de 8,18 </a:t>
            </a:r>
            <a:r>
              <a:rPr b="0" lang="pt-BR" sz="800" spc="-1" strike="noStrike">
                <a:solidFill>
                  <a:srgbClr val="000000"/>
                </a:solidFill>
                <a:latin typeface="Arial"/>
                <a:ea typeface="Arial"/>
              </a:rPr>
              <a:t>dias. 41% transicionaram para antibióticos orais (média 13,5 dias). Corticosteróides foram administrados a 72%, e um paciente precisou de cirurgia. Na coorte pediátrica (9 pacientes, média de idade 7,7 anos), 88% tinham envolvimento pós-septal, predominantemente por rinossinusite (80%). Sintomas incluíram edema periorbital (100%), limitações na mobilidade ocular (71%).Todos receberam antibióticos parenterais (88% de duas classes), com duração média de 7,88 dias; 77% transicionaram para antibióticos orais (média 20 dias). 85% receberam corticosteróides sistêmicos, e complicações em três pacientes exigiram cirurgia. Após tratamento, todos os pacientes recuperaram parcial ou completamente a acuidade visual. A taxa de mortalidade foi zero neste período.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49" name="Google Shape;93;p1"/>
          <p:cNvSpPr/>
          <p:nvPr/>
        </p:nvSpPr>
        <p:spPr>
          <a:xfrm>
            <a:off x="194760" y="6885720"/>
            <a:ext cx="2376720" cy="275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182880" bIns="182880" anchor="t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1200" spc="-1" strike="noStrike">
                <a:solidFill>
                  <a:srgbClr val="000000"/>
                </a:solidFill>
                <a:latin typeface="Calibri"/>
                <a:ea typeface="Calibri"/>
              </a:rPr>
              <a:t>Resultados</a:t>
            </a:r>
            <a:endParaRPr b="0" lang="pt-BR" sz="1200" spc="-1" strike="noStrike">
              <a:latin typeface="Arial"/>
            </a:endParaRPr>
          </a:p>
        </p:txBody>
      </p:sp>
      <p:sp>
        <p:nvSpPr>
          <p:cNvPr id="50" name="Google Shape;94;p1"/>
          <p:cNvSpPr/>
          <p:nvPr/>
        </p:nvSpPr>
        <p:spPr>
          <a:xfrm>
            <a:off x="195120" y="7182360"/>
            <a:ext cx="2376720" cy="1817640"/>
          </a:xfrm>
          <a:prstGeom prst="rect">
            <a:avLst/>
          </a:prstGeom>
          <a:noFill/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180000" rIns="180000" tIns="180000" bIns="180000" anchor="t">
            <a:noAutofit/>
          </a:bodyPr>
          <a:p>
            <a:pPr algn="just">
              <a:lnSpc>
                <a:spcPct val="115000"/>
              </a:lnSpc>
              <a:spcBef>
                <a:spcPts val="1100"/>
              </a:spcBef>
              <a:spcAft>
                <a:spcPts val="1100"/>
              </a:spcAft>
              <a:buNone/>
              <a:tabLst>
                <a:tab algn="l" pos="0"/>
              </a:tabLst>
            </a:pPr>
            <a:r>
              <a:rPr b="0" lang="pt-BR" sz="900" spc="-1" strike="noStrike">
                <a:solidFill>
                  <a:srgbClr val="000000"/>
                </a:solidFill>
                <a:latin typeface="Arial"/>
                <a:ea typeface="Arial"/>
              </a:rPr>
              <a:t>Vinte e cinco pacientes foram tratados por celulite infecciosa periorbital e/ou orbital, confirmada por avaliação radiológica. Entre os 16 adultos (idade média 51,3 anos), as principais etiologias foram rinossinusite (42%) e dacriocistite (33%). Sintomas incluíram edema periorbital (93%), limitação da mobilidade ocular (60%), com 81% das infecções pós-septais. </a:t>
            </a:r>
            <a:endParaRPr b="0" lang="pt-BR" sz="900" spc="-1" strike="noStrike">
              <a:latin typeface="Arial"/>
            </a:endParaRPr>
          </a:p>
        </p:txBody>
      </p:sp>
      <p:sp>
        <p:nvSpPr>
          <p:cNvPr id="51" name="Google Shape;95;p1"/>
          <p:cNvSpPr/>
          <p:nvPr/>
        </p:nvSpPr>
        <p:spPr>
          <a:xfrm>
            <a:off x="2663280" y="5340240"/>
            <a:ext cx="2376720" cy="275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182880" bIns="182880" anchor="t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1200" spc="-1" strike="noStrike">
                <a:solidFill>
                  <a:srgbClr val="000000"/>
                </a:solidFill>
                <a:latin typeface="Calibri"/>
                <a:ea typeface="Calibri"/>
              </a:rPr>
              <a:t>Conclusão</a:t>
            </a:r>
            <a:endParaRPr b="0" lang="pt-BR" sz="1200" spc="-1" strike="noStrike">
              <a:latin typeface="Arial"/>
            </a:endParaRPr>
          </a:p>
        </p:txBody>
      </p:sp>
      <p:sp>
        <p:nvSpPr>
          <p:cNvPr id="52" name="Google Shape;96;p1"/>
          <p:cNvSpPr/>
          <p:nvPr/>
        </p:nvSpPr>
        <p:spPr>
          <a:xfrm>
            <a:off x="2668680" y="5616000"/>
            <a:ext cx="2376720" cy="1764000"/>
          </a:xfrm>
          <a:prstGeom prst="rect">
            <a:avLst/>
          </a:prstGeom>
          <a:noFill/>
          <a:ln w="12700">
            <a:solidFill>
              <a:srgbClr val="00457c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180000" rIns="180000" tIns="180000" bIns="180000" anchor="t">
            <a:noAutofit/>
          </a:bodyPr>
          <a:p>
            <a:pPr algn="just">
              <a:lnSpc>
                <a:spcPct val="115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pt-BR" sz="800" spc="-1" strike="noStrike">
                <a:solidFill>
                  <a:srgbClr val="000000"/>
                </a:solidFill>
                <a:latin typeface="Arial"/>
                <a:ea typeface="Arial"/>
              </a:rPr>
              <a:t>O estudo avaliou casos de celulite infecciosa periorbital e/ou orbital, principalmente em adultos. Embora sem conexão definitiva entre as condições iniciais e os resultados, a antibioticoterapia foi bem-sucedida na maioria dos pacientes, destacando sua eficácia como tratamento primário. Análises adicionais buscarão correlações clínicas, laboratoriais e epidemiológicas para aprimorar o diagnóstico e tratamento dessa doença.</a:t>
            </a:r>
            <a:endParaRPr b="0" lang="pt-BR" sz="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pt-BR" sz="11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100" spc="-1" strike="noStrike">
              <a:latin typeface="Arial"/>
            </a:endParaRPr>
          </a:p>
        </p:txBody>
      </p:sp>
      <p:sp>
        <p:nvSpPr>
          <p:cNvPr id="53" name="Google Shape;95;p 1"/>
          <p:cNvSpPr/>
          <p:nvPr/>
        </p:nvSpPr>
        <p:spPr>
          <a:xfrm>
            <a:off x="2663280" y="7308000"/>
            <a:ext cx="2376720" cy="275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182880" bIns="182880" anchor="t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1200" spc="-1" strike="noStrike">
                <a:solidFill>
                  <a:srgbClr val="000000"/>
                </a:solidFill>
                <a:latin typeface="Calibri"/>
                <a:ea typeface="Calibri"/>
              </a:rPr>
              <a:t>Bibliografia</a:t>
            </a:r>
            <a:endParaRPr b="0" lang="pt-BR" sz="1200" spc="-1" strike="noStrike">
              <a:latin typeface="Arial"/>
            </a:endParaRPr>
          </a:p>
        </p:txBody>
      </p:sp>
      <p:sp>
        <p:nvSpPr>
          <p:cNvPr id="54" name="Google Shape;96;p 1"/>
          <p:cNvSpPr/>
          <p:nvPr/>
        </p:nvSpPr>
        <p:spPr>
          <a:xfrm>
            <a:off x="2668680" y="7596000"/>
            <a:ext cx="2376720" cy="1404000"/>
          </a:xfrm>
          <a:prstGeom prst="rect">
            <a:avLst/>
          </a:prstGeom>
          <a:noFill/>
          <a:ln w="12700">
            <a:solidFill>
              <a:srgbClr val="00457c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180000" rIns="180000" tIns="180000" bIns="180000" anchor="t">
            <a:noAutofit/>
          </a:bodyPr>
          <a:p>
            <a:pPr algn="just">
              <a:lnSpc>
                <a:spcPct val="115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pt-BR" sz="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pt-BR" sz="11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100" spc="-1" strike="noStrike">
              <a:latin typeface="Arial"/>
            </a:endParaRPr>
          </a:p>
        </p:txBody>
      </p:sp>
      <p:sp>
        <p:nvSpPr>
          <p:cNvPr id="55" name=""/>
          <p:cNvSpPr txBox="1"/>
          <p:nvPr/>
        </p:nvSpPr>
        <p:spPr>
          <a:xfrm>
            <a:off x="2642040" y="7596000"/>
            <a:ext cx="2443680" cy="4874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algn="just">
              <a:buNone/>
            </a:pPr>
            <a:r>
              <a:rPr b="0" lang="en-US" sz="800" spc="-1" strike="noStrike">
                <a:solidFill>
                  <a:srgbClr val="000000"/>
                </a:solidFill>
                <a:latin typeface="Arial"/>
                <a:ea typeface="Roboto"/>
              </a:rPr>
              <a:t>1)</a:t>
            </a:r>
            <a:r>
              <a:rPr b="0" lang="en-US" sz="8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Roboto"/>
              </a:rPr>
              <a:t>Tsirouki T, Dastiridou AI, Ibánez flores N, Cerpa JC, Moschos M, Brazitikos P, Androudi S, Orbital Cellulitis, Survey of Ophthalmology (2018). </a:t>
            </a:r>
            <a:r>
              <a:rPr b="0" lang="en-US" sz="800" spc="-1" strike="noStrike">
                <a:solidFill>
                  <a:srgbClr val="000000"/>
                </a:solidFill>
                <a:latin typeface="Arial"/>
                <a:ea typeface="Roboto"/>
              </a:rPr>
              <a:t> </a:t>
            </a:r>
            <a:endParaRPr b="0" lang="pt-BR" sz="800" spc="-1" strike="noStrike">
              <a:latin typeface="Arial"/>
            </a:endParaRPr>
          </a:p>
          <a:p>
            <a:pPr algn="just">
              <a:buNone/>
            </a:pPr>
            <a:r>
              <a:rPr b="0" lang="en-US" sz="800" spc="-1" strike="noStrike">
                <a:solidFill>
                  <a:srgbClr val="000000"/>
                </a:solidFill>
                <a:latin typeface="Arial"/>
                <a:ea typeface="Roboto"/>
              </a:rPr>
              <a:t>2)</a:t>
            </a:r>
            <a:r>
              <a:rPr b="0" lang="en-US" sz="800" spc="-1" strike="noStrike">
                <a:solidFill>
                  <a:srgbClr val="212121"/>
                </a:solidFill>
                <a:highlight>
                  <a:srgbClr val="ffffff"/>
                </a:highlight>
                <a:latin typeface="Arial"/>
                <a:ea typeface="Roboto"/>
              </a:rPr>
              <a:t>Yadalla D, Jayagayathri R, Padmanaban K, Ramasamy R, Rammohan R, Nisar SP, Rangarajan V, Menon V. Bacterial orbital cellulitis - A review. Indian J Ophthalmol. 2023 Jul;71(7):2687-2693. </a:t>
            </a:r>
            <a:endParaRPr b="0" lang="pt-BR" sz="800" spc="-1" strike="noStrike">
              <a:latin typeface="Arial"/>
            </a:endParaRPr>
          </a:p>
          <a:p>
            <a:pPr algn="just">
              <a:buNone/>
            </a:pPr>
            <a:r>
              <a:rPr b="0" lang="en-US" sz="800" spc="-1" strike="noStrike">
                <a:solidFill>
                  <a:srgbClr val="000000"/>
                </a:solidFill>
                <a:latin typeface="Arial"/>
                <a:ea typeface="Roboto"/>
              </a:rPr>
              <a:t>3)</a:t>
            </a:r>
            <a:r>
              <a:rPr b="0" lang="en-US" sz="800" spc="-1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Roboto"/>
              </a:rPr>
              <a:t>Clarke WN. Periorbital and orbital cellulitis</a:t>
            </a:r>
            <a:r>
              <a:rPr b="0" lang="en-US" sz="800" spc="-1" strike="noStrike">
                <a:solidFill>
                  <a:srgbClr val="212121"/>
                </a:solidFill>
                <a:highlight>
                  <a:srgbClr val="ffffff"/>
                </a:highlight>
                <a:latin typeface="Arial"/>
                <a:ea typeface="Roboto"/>
              </a:rPr>
              <a:t> in children. Paediatr Child Health. 2004 Sep;9(7):471-2.</a:t>
            </a:r>
            <a:endParaRPr b="0" lang="pt-BR" sz="800" spc="-1" strike="noStrike">
              <a:latin typeface="Arial"/>
            </a:endParaRPr>
          </a:p>
          <a:p>
            <a:pPr algn="just">
              <a:buNone/>
            </a:pPr>
            <a:endParaRPr b="0" lang="pt-BR" sz="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Application>LibreOffice/7.3.6.2$Windows_X86_64 LibreOffice_project/c28ca90fd6e1a19e189fc16c05f8f8924961e12e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pt-BR</dc:language>
  <cp:lastModifiedBy/>
  <dcterms:modified xsi:type="dcterms:W3CDTF">2024-01-29T11:02:59Z</dcterms:modified>
  <cp:revision>1</cp:revision>
  <dc:subject/>
  <dc:title/>
</cp:coreProperties>
</file>