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18425" cy="13716000"/>
  <p:notesSz cx="6858000" cy="9144000"/>
  <p:defaultTextStyle>
    <a:defPPr>
      <a:defRPr lang="pt-BR"/>
    </a:defPPr>
    <a:lvl1pPr marL="0" algn="l" defTabSz="137130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648" algn="l" defTabSz="137130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301" algn="l" defTabSz="137130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6954" algn="l" defTabSz="137130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606" algn="l" defTabSz="137130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256" algn="l" defTabSz="137130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3908" algn="l" defTabSz="137130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99558" algn="l" defTabSz="137130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5210" algn="l" defTabSz="137130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52E"/>
    <a:srgbClr val="002C4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/>
    <p:restoredTop sz="94634"/>
  </p:normalViewPr>
  <p:slideViewPr>
    <p:cSldViewPr snapToGrid="0">
      <p:cViewPr>
        <p:scale>
          <a:sx n="110" d="100"/>
          <a:sy n="110" d="100"/>
        </p:scale>
        <p:origin x="2144" y="-4976"/>
      </p:cViewPr>
      <p:guideLst>
        <p:guide orient="horz" pos="4320"/>
        <p:guide pos="2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8888" y="4260854"/>
            <a:ext cx="6560661" cy="294005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7764" y="7772400"/>
            <a:ext cx="540289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595858" y="549278"/>
            <a:ext cx="1736646" cy="117030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5921" y="549278"/>
            <a:ext cx="5081297" cy="117030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708" y="8813801"/>
            <a:ext cx="6560661" cy="2724150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708" y="5813432"/>
            <a:ext cx="6560661" cy="300037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90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8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7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6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5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54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13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72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5923" y="3200403"/>
            <a:ext cx="3408972" cy="905192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923534" y="3200403"/>
            <a:ext cx="3408972" cy="905192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5921" y="3070225"/>
            <a:ext cx="3410312" cy="12795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904" indent="0">
              <a:buNone/>
              <a:defRPr sz="3000" b="1"/>
            </a:lvl2pPr>
            <a:lvl3pPr marL="1371807" indent="0">
              <a:buNone/>
              <a:defRPr sz="2700" b="1"/>
            </a:lvl3pPr>
            <a:lvl4pPr marL="2057711" indent="0">
              <a:buNone/>
              <a:defRPr sz="2400" b="1"/>
            </a:lvl4pPr>
            <a:lvl5pPr marL="2743613" indent="0">
              <a:buNone/>
              <a:defRPr sz="2400" b="1"/>
            </a:lvl5pPr>
            <a:lvl6pPr marL="3429513" indent="0">
              <a:buNone/>
              <a:defRPr sz="2400" b="1"/>
            </a:lvl6pPr>
            <a:lvl7pPr marL="4115420" indent="0">
              <a:buNone/>
              <a:defRPr sz="2400" b="1"/>
            </a:lvl7pPr>
            <a:lvl8pPr marL="4801320" indent="0">
              <a:buNone/>
              <a:defRPr sz="2400" b="1"/>
            </a:lvl8pPr>
            <a:lvl9pPr marL="5487224" indent="0">
              <a:buNone/>
              <a:defRPr sz="24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5921" y="4349750"/>
            <a:ext cx="3410312" cy="790257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920854" y="3070225"/>
            <a:ext cx="3411650" cy="12795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904" indent="0">
              <a:buNone/>
              <a:defRPr sz="3000" b="1"/>
            </a:lvl2pPr>
            <a:lvl3pPr marL="1371807" indent="0">
              <a:buNone/>
              <a:defRPr sz="2700" b="1"/>
            </a:lvl3pPr>
            <a:lvl4pPr marL="2057711" indent="0">
              <a:buNone/>
              <a:defRPr sz="2400" b="1"/>
            </a:lvl4pPr>
            <a:lvl5pPr marL="2743613" indent="0">
              <a:buNone/>
              <a:defRPr sz="2400" b="1"/>
            </a:lvl5pPr>
            <a:lvl6pPr marL="3429513" indent="0">
              <a:buNone/>
              <a:defRPr sz="2400" b="1"/>
            </a:lvl6pPr>
            <a:lvl7pPr marL="4115420" indent="0">
              <a:buNone/>
              <a:defRPr sz="2400" b="1"/>
            </a:lvl7pPr>
            <a:lvl8pPr marL="4801320" indent="0">
              <a:buNone/>
              <a:defRPr sz="2400" b="1"/>
            </a:lvl8pPr>
            <a:lvl9pPr marL="5487224" indent="0">
              <a:buNone/>
              <a:defRPr sz="24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920854" y="4349750"/>
            <a:ext cx="3411650" cy="790257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921" y="546101"/>
            <a:ext cx="2539309" cy="23241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696" y="546105"/>
            <a:ext cx="4314813" cy="1170622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5921" y="2870205"/>
            <a:ext cx="2539309" cy="9382127"/>
          </a:xfrm>
        </p:spPr>
        <p:txBody>
          <a:bodyPr/>
          <a:lstStyle>
            <a:lvl1pPr marL="0" indent="0">
              <a:buNone/>
              <a:defRPr sz="2100"/>
            </a:lvl1pPr>
            <a:lvl2pPr marL="685904" indent="0">
              <a:buNone/>
              <a:defRPr sz="1800"/>
            </a:lvl2pPr>
            <a:lvl3pPr marL="1371807" indent="0">
              <a:buNone/>
              <a:defRPr sz="1500"/>
            </a:lvl3pPr>
            <a:lvl4pPr marL="2057711" indent="0">
              <a:buNone/>
              <a:defRPr sz="1350"/>
            </a:lvl4pPr>
            <a:lvl5pPr marL="2743613" indent="0">
              <a:buNone/>
              <a:defRPr sz="1350"/>
            </a:lvl5pPr>
            <a:lvl6pPr marL="3429513" indent="0">
              <a:buNone/>
              <a:defRPr sz="1350"/>
            </a:lvl6pPr>
            <a:lvl7pPr marL="4115420" indent="0">
              <a:buNone/>
              <a:defRPr sz="1350"/>
            </a:lvl7pPr>
            <a:lvl8pPr marL="4801320" indent="0">
              <a:buNone/>
              <a:defRPr sz="1350"/>
            </a:lvl8pPr>
            <a:lvl9pPr marL="5487224" indent="0">
              <a:buNone/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2865" y="9601205"/>
            <a:ext cx="4631055" cy="113347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12865" y="1225549"/>
            <a:ext cx="4631055" cy="8229600"/>
          </a:xfrm>
        </p:spPr>
        <p:txBody>
          <a:bodyPr/>
          <a:lstStyle>
            <a:lvl1pPr marL="0" indent="0">
              <a:buNone/>
              <a:defRPr sz="4800"/>
            </a:lvl1pPr>
            <a:lvl2pPr marL="685904" indent="0">
              <a:buNone/>
              <a:defRPr sz="4200"/>
            </a:lvl2pPr>
            <a:lvl3pPr marL="1371807" indent="0">
              <a:buNone/>
              <a:defRPr sz="3600"/>
            </a:lvl3pPr>
            <a:lvl4pPr marL="2057711" indent="0">
              <a:buNone/>
              <a:defRPr sz="3000"/>
            </a:lvl4pPr>
            <a:lvl5pPr marL="2743613" indent="0">
              <a:buNone/>
              <a:defRPr sz="3000"/>
            </a:lvl5pPr>
            <a:lvl6pPr marL="3429513" indent="0">
              <a:buNone/>
              <a:defRPr sz="3000"/>
            </a:lvl6pPr>
            <a:lvl7pPr marL="4115420" indent="0">
              <a:buNone/>
              <a:defRPr sz="3000"/>
            </a:lvl7pPr>
            <a:lvl8pPr marL="4801320" indent="0">
              <a:buNone/>
              <a:defRPr sz="3000"/>
            </a:lvl8pPr>
            <a:lvl9pPr marL="5487224" indent="0">
              <a:buNone/>
              <a:defRPr sz="3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12865" y="10734682"/>
            <a:ext cx="4631055" cy="1609724"/>
          </a:xfrm>
        </p:spPr>
        <p:txBody>
          <a:bodyPr/>
          <a:lstStyle>
            <a:lvl1pPr marL="0" indent="0">
              <a:buNone/>
              <a:defRPr sz="2100"/>
            </a:lvl1pPr>
            <a:lvl2pPr marL="685904" indent="0">
              <a:buNone/>
              <a:defRPr sz="1800"/>
            </a:lvl2pPr>
            <a:lvl3pPr marL="1371807" indent="0">
              <a:buNone/>
              <a:defRPr sz="1500"/>
            </a:lvl3pPr>
            <a:lvl4pPr marL="2057711" indent="0">
              <a:buNone/>
              <a:defRPr sz="1350"/>
            </a:lvl4pPr>
            <a:lvl5pPr marL="2743613" indent="0">
              <a:buNone/>
              <a:defRPr sz="1350"/>
            </a:lvl5pPr>
            <a:lvl6pPr marL="3429513" indent="0">
              <a:buNone/>
              <a:defRPr sz="1350"/>
            </a:lvl6pPr>
            <a:lvl7pPr marL="4115420" indent="0">
              <a:buNone/>
              <a:defRPr sz="1350"/>
            </a:lvl7pPr>
            <a:lvl8pPr marL="4801320" indent="0">
              <a:buNone/>
              <a:defRPr sz="1350"/>
            </a:lvl8pPr>
            <a:lvl9pPr marL="5487224" indent="0">
              <a:buNone/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5921" y="549276"/>
            <a:ext cx="6946583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5921" y="3200403"/>
            <a:ext cx="6946583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5921" y="12712706"/>
            <a:ext cx="180096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37130" y="12712706"/>
            <a:ext cx="244416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531538" y="12712706"/>
            <a:ext cx="180096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71807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427" indent="-514427" algn="l" defTabSz="1371807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592" indent="-428688" algn="l" defTabSz="1371807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757" indent="-342953" algn="l" defTabSz="137180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660" indent="-342953" algn="l" defTabSz="1371807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564" indent="-342953" algn="l" defTabSz="1371807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467" indent="-342953" algn="l" defTabSz="137180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371" indent="-342953" algn="l" defTabSz="137180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273" indent="-342953" algn="l" defTabSz="137180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30173" indent="-342953" algn="l" defTabSz="137180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7180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04" algn="l" defTabSz="137180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807" algn="l" defTabSz="137180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711" algn="l" defTabSz="137180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613" algn="l" defTabSz="137180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513" algn="l" defTabSz="137180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420" algn="l" defTabSz="137180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320" algn="l" defTabSz="137180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224" algn="l" defTabSz="137180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1592" y="0"/>
            <a:ext cx="7715249" cy="988659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949437"/>
            <a:ext cx="7716837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pt-BR" sz="2200" b="1" dirty="0">
                <a:ea typeface="+mn-lt"/>
                <a:cs typeface="+mn-lt"/>
              </a:rPr>
              <a:t>FARICIMABE: SWITCH DE MEDICAÇÃO COM BOA RESPOSTA – RELATO DE CASO </a:t>
            </a:r>
            <a:endParaRPr lang="pt-BR" sz="2200" b="1" dirty="0"/>
          </a:p>
        </p:txBody>
      </p:sp>
      <p:sp>
        <p:nvSpPr>
          <p:cNvPr id="11" name="Retângulo 10"/>
          <p:cNvSpPr/>
          <p:nvPr/>
        </p:nvSpPr>
        <p:spPr>
          <a:xfrm>
            <a:off x="0" y="1695480"/>
            <a:ext cx="771842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300" i="1" dirty="0">
                <a:latin typeface="Calibri" panose="020F0502020204030204" pitchFamily="34" charset="0"/>
                <a:ea typeface="Geneva" pitchFamily="34" charset="0"/>
                <a:cs typeface="Calibri" panose="020F0502020204030204" pitchFamily="34" charset="0"/>
              </a:rPr>
              <a:t>Lucas </a:t>
            </a:r>
            <a:r>
              <a:rPr lang="pt-BR" altLang="pt-BR" sz="1300" i="1" dirty="0" err="1">
                <a:latin typeface="Calibri" panose="020F0502020204030204" pitchFamily="34" charset="0"/>
                <a:ea typeface="Geneva" pitchFamily="34" charset="0"/>
                <a:cs typeface="Calibri" panose="020F0502020204030204" pitchFamily="34" charset="0"/>
              </a:rPr>
              <a:t>Barasnevicius</a:t>
            </a:r>
            <a:r>
              <a:rPr lang="pt-BR" altLang="pt-BR" sz="1300" i="1" dirty="0">
                <a:latin typeface="Calibri" panose="020F0502020204030204" pitchFamily="34" charset="0"/>
                <a:ea typeface="Geneva" pitchFamily="34" charset="0"/>
                <a:cs typeface="Calibri" panose="020F0502020204030204" pitchFamily="34" charset="0"/>
              </a:rPr>
              <a:t> </a:t>
            </a:r>
            <a:r>
              <a:rPr lang="pt-BR" altLang="pt-BR" sz="1300" i="1" dirty="0" err="1">
                <a:latin typeface="Calibri" panose="020F0502020204030204" pitchFamily="34" charset="0"/>
                <a:ea typeface="Geneva" pitchFamily="34" charset="0"/>
                <a:cs typeface="Calibri" panose="020F0502020204030204" pitchFamily="34" charset="0"/>
              </a:rPr>
              <a:t>Quagliato</a:t>
            </a:r>
            <a:r>
              <a:rPr lang="pt-BR" altLang="pt-BR" sz="1300" i="1" dirty="0">
                <a:latin typeface="Calibri" panose="020F0502020204030204" pitchFamily="34" charset="0"/>
                <a:ea typeface="Geneva" pitchFamily="34" charset="0"/>
                <a:cs typeface="Calibri" panose="020F0502020204030204" pitchFamily="34" charset="0"/>
              </a:rPr>
              <a:t>, Felipe Key </a:t>
            </a:r>
            <a:r>
              <a:rPr lang="pt-BR" altLang="pt-BR" sz="1300" i="1" dirty="0" err="1">
                <a:latin typeface="Calibri" panose="020F0502020204030204" pitchFamily="34" charset="0"/>
                <a:ea typeface="Geneva" pitchFamily="34" charset="0"/>
                <a:cs typeface="Calibri" panose="020F0502020204030204" pitchFamily="34" charset="0"/>
              </a:rPr>
              <a:t>Sakabe</a:t>
            </a:r>
            <a:r>
              <a:rPr lang="pt-BR" altLang="pt-BR" sz="1300" i="1" dirty="0">
                <a:latin typeface="Calibri" panose="020F0502020204030204" pitchFamily="34" charset="0"/>
                <a:ea typeface="Geneva" pitchFamily="34" charset="0"/>
                <a:cs typeface="Calibri" panose="020F0502020204030204" pitchFamily="34" charset="0"/>
              </a:rPr>
              <a:t>, Theo </a:t>
            </a:r>
            <a:r>
              <a:rPr lang="pt-BR" altLang="pt-BR" sz="1300" i="1" dirty="0" err="1">
                <a:latin typeface="Calibri" panose="020F0502020204030204" pitchFamily="34" charset="0"/>
                <a:ea typeface="Geneva" pitchFamily="34" charset="0"/>
                <a:cs typeface="Calibri" panose="020F0502020204030204" pitchFamily="34" charset="0"/>
              </a:rPr>
              <a:t>Dechichi</a:t>
            </a:r>
            <a:endParaRPr lang="pt-BR" altLang="pt-BR" sz="1300" i="1" dirty="0">
              <a:latin typeface="Calibri" panose="020F0502020204030204" pitchFamily="34" charset="0"/>
              <a:ea typeface="Geneva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: Cantos Arredondados 15">
            <a:extLst>
              <a:ext uri="{FF2B5EF4-FFF2-40B4-BE49-F238E27FC236}">
                <a16:creationId xmlns:a16="http://schemas.microsoft.com/office/drawing/2014/main" id="{919B1126-A1DF-8BB0-2E75-06C52D53AC65}"/>
              </a:ext>
            </a:extLst>
          </p:cNvPr>
          <p:cNvSpPr/>
          <p:nvPr/>
        </p:nvSpPr>
        <p:spPr>
          <a:xfrm>
            <a:off x="180709" y="2309069"/>
            <a:ext cx="3606496" cy="261340"/>
          </a:xfrm>
          <a:prstGeom prst="roundRect">
            <a:avLst/>
          </a:prstGeom>
          <a:solidFill>
            <a:srgbClr val="EA9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32" tIns="43816" rIns="87632" bIns="43816" rtlCol="0" anchor="ctr"/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Retângulo 10">
            <a:extLst>
              <a:ext uri="{FF2B5EF4-FFF2-40B4-BE49-F238E27FC236}">
                <a16:creationId xmlns:a16="http://schemas.microsoft.com/office/drawing/2014/main" id="{E489EF09-4C87-5ACC-C2D3-744F269499A2}"/>
              </a:ext>
            </a:extLst>
          </p:cNvPr>
          <p:cNvSpPr/>
          <p:nvPr/>
        </p:nvSpPr>
        <p:spPr>
          <a:xfrm>
            <a:off x="0" y="2003992"/>
            <a:ext cx="76628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spc="1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Institudo</a:t>
            </a:r>
            <a:r>
              <a:rPr lang="pt-BR" sz="1200" spc="1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Penido Burnier - Campinas/SP</a:t>
            </a:r>
            <a:endParaRPr lang="en-US" altLang="pt-BR" sz="1200" spc="100" baseline="300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BA4537B-6CB0-1C94-1F5C-2BB806F34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4" y="179171"/>
            <a:ext cx="1833711" cy="767867"/>
          </a:xfrm>
          <a:prstGeom prst="rect">
            <a:avLst/>
          </a:prstGeom>
        </p:spPr>
      </p:pic>
      <p:sp>
        <p:nvSpPr>
          <p:cNvPr id="17" name="Retângulo: Cantos Arredondados 15">
            <a:extLst>
              <a:ext uri="{FF2B5EF4-FFF2-40B4-BE49-F238E27FC236}">
                <a16:creationId xmlns:a16="http://schemas.microsoft.com/office/drawing/2014/main" id="{05A3C9C3-59D0-5E5D-8FE7-837D0C9E0D48}"/>
              </a:ext>
            </a:extLst>
          </p:cNvPr>
          <p:cNvSpPr/>
          <p:nvPr/>
        </p:nvSpPr>
        <p:spPr>
          <a:xfrm>
            <a:off x="180708" y="12885003"/>
            <a:ext cx="7377607" cy="276999"/>
          </a:xfrm>
          <a:prstGeom prst="roundRect">
            <a:avLst/>
          </a:prstGeom>
          <a:solidFill>
            <a:srgbClr val="EA9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32" tIns="43816" rIns="87632" bIns="43816" rtlCol="0" anchor="ctr"/>
          <a:lstStyle/>
          <a:p>
            <a:pPr algn="ctr"/>
            <a:r>
              <a:rPr lang="pt-BR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3" name="Retângulo: Cantos Arredondados 15">
            <a:extLst>
              <a:ext uri="{FF2B5EF4-FFF2-40B4-BE49-F238E27FC236}">
                <a16:creationId xmlns:a16="http://schemas.microsoft.com/office/drawing/2014/main" id="{919B1126-A1DF-8BB0-2E75-06C52D53AC65}"/>
              </a:ext>
            </a:extLst>
          </p:cNvPr>
          <p:cNvSpPr/>
          <p:nvPr/>
        </p:nvSpPr>
        <p:spPr>
          <a:xfrm>
            <a:off x="180709" y="7052487"/>
            <a:ext cx="3606496" cy="261340"/>
          </a:xfrm>
          <a:prstGeom prst="roundRect">
            <a:avLst/>
          </a:prstGeom>
          <a:solidFill>
            <a:srgbClr val="EA9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32" tIns="43816" rIns="87632" bIns="43816" rtlCol="0" anchor="ctr"/>
          <a:lstStyle/>
          <a:p>
            <a:pPr algn="ctr"/>
            <a:r>
              <a:rPr lang="pt-BR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 DE CASO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708" y="7307902"/>
            <a:ext cx="3606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MM, 65 anos, natural de São Paulo, em primeira consulta comparece com queixa de nictalopia e piora progressiva nos últimos meses. Ao exame físico inicial: </a:t>
            </a:r>
            <a:endParaRPr lang="en-US" sz="1000" dirty="0"/>
          </a:p>
          <a:p>
            <a:pPr algn="just"/>
            <a:r>
              <a:rPr lang="pt-BR" sz="1000" dirty="0"/>
              <a:t>AV C/C OD: CD 5m / OE: 1,0q, </a:t>
            </a:r>
            <a:endParaRPr lang="en-US" sz="1000" dirty="0"/>
          </a:p>
          <a:p>
            <a:pPr algn="just"/>
            <a:r>
              <a:rPr lang="pt-BR" sz="1000" dirty="0"/>
              <a:t>Biomicroscopia AO: nada digno de nota</a:t>
            </a:r>
            <a:endParaRPr lang="en-US" sz="1000" dirty="0"/>
          </a:p>
          <a:p>
            <a:pPr algn="just"/>
            <a:r>
              <a:rPr lang="pt-BR" sz="1000" dirty="0"/>
              <a:t>Fundoscopia OD: membrana </a:t>
            </a:r>
            <a:r>
              <a:rPr lang="pt-BR" sz="1000" dirty="0" err="1"/>
              <a:t>neovascular</a:t>
            </a:r>
            <a:r>
              <a:rPr lang="pt-BR" sz="1000" dirty="0"/>
              <a:t> em atividade e drusas coalescentes em polo posterior. </a:t>
            </a:r>
            <a:endParaRPr lang="en-US" sz="1000" dirty="0"/>
          </a:p>
          <a:p>
            <a:pPr algn="just"/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0708" y="9835075"/>
            <a:ext cx="36064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i="1" dirty="0"/>
              <a:t>imagem 1: </a:t>
            </a:r>
            <a:r>
              <a:rPr lang="pt-BR" sz="700" i="1" dirty="0" err="1"/>
              <a:t>OCTs</a:t>
            </a:r>
            <a:r>
              <a:rPr lang="pt-BR" sz="700" i="1" dirty="0"/>
              <a:t> de mácula de OD em consulta inicial</a:t>
            </a:r>
            <a:endParaRPr lang="en-US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180708" y="10051385"/>
            <a:ext cx="3606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Feito diagnóstico de DMRI úmida em OD, iniciou-se tratamento </a:t>
            </a:r>
            <a:r>
              <a:rPr lang="pt-BR" sz="1000" dirty="0" err="1"/>
              <a:t>anti-angiogênico</a:t>
            </a:r>
            <a:r>
              <a:rPr lang="pt-BR" sz="1000" dirty="0"/>
              <a:t> e acompanhamento clínico. Durante 5 anos de seguimento, foram feitas 8 aplicações de </a:t>
            </a:r>
            <a:r>
              <a:rPr lang="pt-BR" sz="1000" dirty="0" err="1"/>
              <a:t>Ranibizumabe</a:t>
            </a:r>
            <a:r>
              <a:rPr lang="pt-BR" sz="1000" dirty="0"/>
              <a:t> e 5 de </a:t>
            </a:r>
            <a:r>
              <a:rPr lang="pt-BR" sz="1000" dirty="0" err="1"/>
              <a:t>Aflibercepte</a:t>
            </a:r>
            <a:r>
              <a:rPr lang="pt-BR" sz="1000" dirty="0"/>
              <a:t> em OD, tendo a doença se apresentado pouco responsiva à essa terapia com pequena melhora e estabilização da AV OD: 0,06 durante esse período.</a:t>
            </a:r>
            <a:endParaRPr lang="en-US" sz="1000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0" y="11162417"/>
            <a:ext cx="3606495" cy="1348583"/>
          </a:xfrm>
          <a:prstGeom prst="rect">
            <a:avLst/>
          </a:prstGeom>
        </p:spPr>
      </p:pic>
      <p:sp>
        <p:nvSpPr>
          <p:cNvPr id="20" name="Retângulo: Cantos Arredondados 15">
            <a:extLst>
              <a:ext uri="{FF2B5EF4-FFF2-40B4-BE49-F238E27FC236}">
                <a16:creationId xmlns:a16="http://schemas.microsoft.com/office/drawing/2014/main" id="{3EBB2241-856B-0401-30FD-3B69F103DD91}"/>
              </a:ext>
            </a:extLst>
          </p:cNvPr>
          <p:cNvSpPr/>
          <p:nvPr/>
        </p:nvSpPr>
        <p:spPr>
          <a:xfrm>
            <a:off x="3951820" y="9366428"/>
            <a:ext cx="3606496" cy="261340"/>
          </a:xfrm>
          <a:prstGeom prst="roundRect">
            <a:avLst/>
          </a:prstGeom>
          <a:solidFill>
            <a:srgbClr val="EA9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32" tIns="43816" rIns="87632" bIns="43816" rtlCol="0" anchor="ctr"/>
          <a:lstStyle/>
          <a:p>
            <a:pPr algn="ctr"/>
            <a:r>
              <a:rPr lang="pt-BR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1820" y="9650404"/>
            <a:ext cx="36064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Em nosso relato, apesar do tratamento com diversas aplicações de </a:t>
            </a:r>
            <a:r>
              <a:rPr lang="pt-BR" sz="1000" dirty="0" err="1"/>
              <a:t>anti-angiogênicos</a:t>
            </a:r>
            <a:r>
              <a:rPr lang="pt-BR" sz="1000" dirty="0"/>
              <a:t> amplamente estabelecidos, como </a:t>
            </a:r>
            <a:r>
              <a:rPr lang="pt-BR" sz="1000" dirty="0" err="1"/>
              <a:t>Ranibizumabe</a:t>
            </a:r>
            <a:r>
              <a:rPr lang="pt-BR" sz="1000" dirty="0"/>
              <a:t> e </a:t>
            </a:r>
            <a:r>
              <a:rPr lang="pt-BR" sz="1000" dirty="0" err="1"/>
              <a:t>Aflibercepte</a:t>
            </a:r>
            <a:r>
              <a:rPr lang="pt-BR" sz="1000" dirty="0"/>
              <a:t>, o caso se mostrou pouco responsivo, tendo a AV flutuando entre CD 5m inicialmente e se estabilizando em 0,06q durante 5 anos de seguimento.</a:t>
            </a:r>
            <a:r>
              <a:rPr lang="en-US" sz="1000" dirty="0"/>
              <a:t> </a:t>
            </a:r>
            <a:r>
              <a:rPr lang="en-US" sz="1000" dirty="0" err="1"/>
              <a:t>Após</a:t>
            </a:r>
            <a:r>
              <a:rPr lang="en-US" sz="1000" dirty="0"/>
              <a:t> </a:t>
            </a:r>
            <a:r>
              <a:rPr lang="pt-BR" sz="1000" dirty="0"/>
              <a:t>uma única aplicação de </a:t>
            </a:r>
            <a:r>
              <a:rPr lang="pt-BR" sz="1000" dirty="0" err="1"/>
              <a:t>Faricimabe</a:t>
            </a:r>
            <a:r>
              <a:rPr lang="pt-BR" sz="1000" dirty="0"/>
              <a:t>, foi</a:t>
            </a:r>
            <a:r>
              <a:rPr lang="en-US" sz="1000" dirty="0"/>
              <a:t> </a:t>
            </a:r>
            <a:r>
              <a:rPr lang="en-US" sz="1000" dirty="0" err="1"/>
              <a:t>observa</a:t>
            </a:r>
            <a:r>
              <a:rPr lang="pt-BR" sz="1000" dirty="0"/>
              <a:t>do</a:t>
            </a:r>
            <a:r>
              <a:rPr lang="en-US" sz="1000" dirty="0"/>
              <a:t> </a:t>
            </a:r>
            <a:r>
              <a:rPr lang="en-US" sz="1000" dirty="0" err="1"/>
              <a:t>melhora</a:t>
            </a:r>
            <a:r>
              <a:rPr lang="en-US" sz="1000" dirty="0"/>
              <a:t> </a:t>
            </a:r>
            <a:r>
              <a:rPr lang="en-US" sz="1000" dirty="0" err="1"/>
              <a:t>expressiva</a:t>
            </a:r>
            <a:r>
              <a:rPr lang="en-US" sz="1000" dirty="0"/>
              <a:t> da </a:t>
            </a:r>
            <a:r>
              <a:rPr lang="en-US" sz="1000" dirty="0" err="1"/>
              <a:t>acuidade</a:t>
            </a:r>
            <a:r>
              <a:rPr lang="en-US" sz="1000" dirty="0"/>
              <a:t> visual do </a:t>
            </a:r>
            <a:r>
              <a:rPr lang="en-US" sz="1000" dirty="0" err="1"/>
              <a:t>paciente</a:t>
            </a:r>
            <a:r>
              <a:rPr lang="pt-BR" sz="1000" dirty="0"/>
              <a:t>, alcançando 0,2. </a:t>
            </a:r>
          </a:p>
          <a:p>
            <a:pPr algn="just"/>
            <a:endParaRPr lang="pt-BR" sz="1000" dirty="0"/>
          </a:p>
          <a:p>
            <a:pPr algn="just"/>
            <a:r>
              <a:rPr lang="pt-BR" sz="1000" dirty="0"/>
              <a:t>O diferencial do </a:t>
            </a:r>
            <a:r>
              <a:rPr lang="pt-BR" sz="1000" dirty="0" err="1"/>
              <a:t>Faricimabe</a:t>
            </a:r>
            <a:r>
              <a:rPr lang="pt-BR" sz="1000" dirty="0"/>
              <a:t> dos outros </a:t>
            </a:r>
            <a:r>
              <a:rPr lang="pt-BR" sz="1000" dirty="0" err="1"/>
              <a:t>anti-angiogênicos</a:t>
            </a:r>
            <a:r>
              <a:rPr lang="pt-BR" sz="1000" dirty="0"/>
              <a:t> se deve ao mecanismo inibitório duplo, devido à sua estrutura específica, o fármaco possui um domínio de ligação ao VEGF e outro à Ang-2 permitindo a neutralização simultânea e independente de ambos, os principais responsáveis pelas vias da angiogênese patológica.</a:t>
            </a:r>
          </a:p>
          <a:p>
            <a:pPr algn="just"/>
            <a:r>
              <a:rPr lang="pt-BR" sz="1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Tal resultado ressalta a efetividade promissora do </a:t>
            </a:r>
            <a:r>
              <a:rPr lang="pt-BR" sz="10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Faricimabe</a:t>
            </a:r>
            <a:r>
              <a:rPr lang="pt-BR" sz="1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como opção terapêutica e pode representar valiosa opção terapêutica em casos selecionados, ressaltando a importância da avaliação individualizada e estratégia terapêutica adaptada. No entanto, são necessários estudos adicionais e uma maior casuística para validar tais achados e compreender o papel do </a:t>
            </a:r>
            <a:r>
              <a:rPr lang="pt-BR" sz="10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Faricimabe</a:t>
            </a:r>
            <a:r>
              <a:rPr lang="pt-BR" sz="1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no manejo da DMRI.</a:t>
            </a:r>
          </a:p>
          <a:p>
            <a:pPr algn="just"/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80708" y="12520064"/>
            <a:ext cx="3606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i="1" dirty="0"/>
              <a:t>imagem 2: </a:t>
            </a:r>
            <a:r>
              <a:rPr lang="pt-BR" sz="700" i="1" dirty="0" err="1"/>
              <a:t>OCTs</a:t>
            </a:r>
            <a:r>
              <a:rPr lang="pt-BR" sz="700" i="1" dirty="0"/>
              <a:t> de mácula de OD durante acompanhamento e tratamento </a:t>
            </a:r>
            <a:r>
              <a:rPr lang="pt-BR" sz="700" i="1" dirty="0" err="1"/>
              <a:t>anti-angiogênico</a:t>
            </a:r>
            <a:r>
              <a:rPr lang="pt-BR" sz="700" i="1" dirty="0"/>
              <a:t> convencional</a:t>
            </a:r>
            <a:endParaRPr lang="en-US" sz="700" dirty="0"/>
          </a:p>
        </p:txBody>
      </p:sp>
      <p:sp>
        <p:nvSpPr>
          <p:cNvPr id="23" name="TextBox 22"/>
          <p:cNvSpPr txBox="1"/>
          <p:nvPr/>
        </p:nvSpPr>
        <p:spPr>
          <a:xfrm>
            <a:off x="3951820" y="2240274"/>
            <a:ext cx="3606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Em antepenúltima consulta foi constatado pequena atividade de membrana </a:t>
            </a:r>
            <a:r>
              <a:rPr lang="pt-BR" sz="1000" dirty="0" err="1"/>
              <a:t>neovascular</a:t>
            </a:r>
            <a:r>
              <a:rPr lang="pt-BR" sz="1000" dirty="0"/>
              <a:t> em OCT de OD. </a:t>
            </a:r>
            <a:endParaRPr lang="en-US" sz="1000" dirty="0"/>
          </a:p>
        </p:txBody>
      </p:sp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18" y="2704347"/>
            <a:ext cx="3606497" cy="137786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51818" y="4054687"/>
            <a:ext cx="36064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i="1" dirty="0"/>
              <a:t>imagem 3: OCT de mácula de OD em consulta prévia à aplicação de </a:t>
            </a:r>
            <a:r>
              <a:rPr lang="pt-BR" sz="800" i="1" dirty="0" err="1"/>
              <a:t>Faricimabe</a:t>
            </a:r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3951820" y="4321609"/>
            <a:ext cx="360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Oferecido ao paciente nova tentativa de tratamento com </a:t>
            </a:r>
            <a:r>
              <a:rPr lang="pt-BR" sz="1000" dirty="0" err="1"/>
              <a:t>Faricimabe</a:t>
            </a:r>
            <a:r>
              <a:rPr lang="pt-BR" sz="1000" dirty="0"/>
              <a:t> e com seu consentimento, foi feita a aplicação. </a:t>
            </a:r>
          </a:p>
          <a:p>
            <a:pPr algn="just"/>
            <a:r>
              <a:rPr lang="pt-BR" sz="1000" dirty="0"/>
              <a:t>Em última consulta, obteve-se melhora expressiva do quadro, obtendo AV OD 0,2</a:t>
            </a:r>
            <a:endParaRPr lang="en-US" sz="1000" dirty="0"/>
          </a:p>
        </p:txBody>
      </p:sp>
      <p:pic>
        <p:nvPicPr>
          <p:cNvPr id="27" name="Picture 2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18" y="5086074"/>
            <a:ext cx="3606497" cy="137786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51818" y="6449810"/>
            <a:ext cx="36064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i="1" dirty="0"/>
              <a:t>imagem 4: OCT de mácula de OD após aplicação de </a:t>
            </a:r>
            <a:r>
              <a:rPr lang="pt-BR" sz="700" i="1" dirty="0" err="1"/>
              <a:t>Faricimabe</a:t>
            </a:r>
            <a:r>
              <a:rPr lang="pt-BR" sz="700" i="1" dirty="0"/>
              <a:t> e melhora da AV</a:t>
            </a:r>
            <a:endParaRPr lang="en-US" sz="700" dirty="0"/>
          </a:p>
        </p:txBody>
      </p:sp>
      <p:sp>
        <p:nvSpPr>
          <p:cNvPr id="29" name="TextBox 28"/>
          <p:cNvSpPr txBox="1"/>
          <p:nvPr/>
        </p:nvSpPr>
        <p:spPr>
          <a:xfrm>
            <a:off x="3951819" y="6739483"/>
            <a:ext cx="371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Após 1 mês da primeira aplicação, foi realizada nova administração de </a:t>
            </a:r>
            <a:r>
              <a:rPr lang="pt-BR" sz="1000" dirty="0" err="1"/>
              <a:t>Faricimabe</a:t>
            </a:r>
            <a:r>
              <a:rPr lang="pt-BR" sz="1000" dirty="0"/>
              <a:t> tendo o paciente mantido AV OD 0,2.</a:t>
            </a:r>
            <a:endParaRPr lang="en-US" sz="1000" dirty="0"/>
          </a:p>
        </p:txBody>
      </p:sp>
      <p:pic>
        <p:nvPicPr>
          <p:cNvPr id="32" name="Picture 3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69" y="7240436"/>
            <a:ext cx="3601646" cy="13775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51818" y="8611564"/>
            <a:ext cx="36064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i="1" dirty="0"/>
              <a:t>imagem 5: OCT de mácula de OD após 2ª aplicação de </a:t>
            </a:r>
            <a:r>
              <a:rPr lang="pt-BR" sz="700" i="1" dirty="0" err="1"/>
              <a:t>Faricimabe</a:t>
            </a:r>
            <a:r>
              <a:rPr lang="pt-BR" sz="700" i="1" dirty="0"/>
              <a:t> e mantida AV.</a:t>
            </a:r>
            <a:endParaRPr lang="en-US" sz="700" dirty="0"/>
          </a:p>
        </p:txBody>
      </p:sp>
      <p:sp>
        <p:nvSpPr>
          <p:cNvPr id="34" name="TextBox 33"/>
          <p:cNvSpPr txBox="1"/>
          <p:nvPr/>
        </p:nvSpPr>
        <p:spPr>
          <a:xfrm>
            <a:off x="3951820" y="8820549"/>
            <a:ext cx="3606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Atualmente, o paciente mantém seguimento e já possui indicação de terceira aplicação de </a:t>
            </a:r>
            <a:r>
              <a:rPr lang="pt-BR" sz="1000" dirty="0" err="1"/>
              <a:t>Faricimabe</a:t>
            </a:r>
            <a:r>
              <a:rPr lang="pt-BR" sz="1000" dirty="0"/>
              <a:t>.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2ED2F-CBE1-5618-F130-2DE1F6F52121}"/>
              </a:ext>
            </a:extLst>
          </p:cNvPr>
          <p:cNvSpPr txBox="1"/>
          <p:nvPr/>
        </p:nvSpPr>
        <p:spPr>
          <a:xfrm>
            <a:off x="180708" y="13162002"/>
            <a:ext cx="7377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BR" sz="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Wong, W. L., Su, X., Li, X., Cheung, C. M. G., Klein, R., Cheng, C.-Y., &amp; Wong, T. Y. (2014). </a:t>
            </a:r>
            <a:r>
              <a:rPr lang="en-BR" sz="6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prevalence of age-related macular degeneration and disease burden projection for 2020 and 2040: a systematic review and meta-analysis. The Lancet Global Health, 2(2), e106–e116.</a:t>
            </a:r>
            <a:r>
              <a:rPr lang="en-BR" sz="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en-BR" sz="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BR" sz="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Liberski, S.; Wichrowska, M.; Kocięcki, J. Aflibercept versus Faricimab in the Treatment of Neovascular Age-Related Macular Degeneration and Diabetic Macular Edema: A Review. </a:t>
            </a:r>
            <a:r>
              <a:rPr lang="en-BR" sz="6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Int. J. Mol. Sci.</a:t>
            </a:r>
            <a:r>
              <a:rPr lang="en-BR" sz="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BR" sz="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BR" sz="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BR" sz="6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BR" sz="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9424. </a:t>
            </a:r>
          </a:p>
          <a:p>
            <a:r>
              <a:rPr lang="en-US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Hobbs SD, Pierce K. Wet Age-Related Macular Degeneration (Wet AMD) [Updated 2022 Nov 7]. In: </a:t>
            </a:r>
            <a:r>
              <a:rPr lang="en-US" sz="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StatPearls</a:t>
            </a:r>
            <a:r>
              <a:rPr lang="en-US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[Internet]. Treasure Island (FL): </a:t>
            </a:r>
            <a:r>
              <a:rPr lang="en-US" sz="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StatPearls</a:t>
            </a:r>
            <a:r>
              <a:rPr lang="en-US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Publishing; 2024 Jan-. </a:t>
            </a:r>
          </a:p>
          <a:p>
            <a:r>
              <a:rPr lang="en-US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ElSheikh</a:t>
            </a:r>
            <a:r>
              <a:rPr lang="en-US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R.H.; Chauhan, M.Z.; </a:t>
            </a:r>
            <a:r>
              <a:rPr lang="en-US" sz="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Sallam</a:t>
            </a:r>
            <a:r>
              <a:rPr lang="en-US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A.B. Current and Novel Therapeutic Approaches for Treatment of Neovascular Age-Related Macular Degeneration. Biomolecules 2022, 12, 1629. </a:t>
            </a:r>
            <a:endParaRPr lang="en-BR" sz="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lose-up of a medical scan&#10;&#10;Description automatically generated">
            <a:extLst>
              <a:ext uri="{FF2B5EF4-FFF2-40B4-BE49-F238E27FC236}">
                <a16:creationId xmlns:a16="http://schemas.microsoft.com/office/drawing/2014/main" id="{CDC27807-BBD3-99B6-0916-B6C6ADDB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6" y="8542870"/>
            <a:ext cx="3601645" cy="13084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215AFD1-BED6-845D-20D3-75F39F7CF73E}"/>
              </a:ext>
            </a:extLst>
          </p:cNvPr>
          <p:cNvSpPr txBox="1"/>
          <p:nvPr/>
        </p:nvSpPr>
        <p:spPr>
          <a:xfrm>
            <a:off x="185969" y="2615805"/>
            <a:ext cx="3580635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000" dirty="0">
                <a:ea typeface="+mn-lt"/>
                <a:cs typeface="+mn-lt"/>
              </a:rPr>
              <a:t>A Doença Macular Relacionada a idade é a principal causa de cegueira em países desenvolvidos sendo que sua forma mais severa, a DMRI úmida, responde por 90% dos casos de cegueira entre todos os portadores de DMRI.</a:t>
            </a:r>
            <a:r>
              <a:rPr lang="pt-BR" sz="1000" baseline="30000" dirty="0">
                <a:ea typeface="+mn-lt"/>
                <a:cs typeface="+mn-lt"/>
              </a:rPr>
              <a:t>1,2</a:t>
            </a:r>
            <a:r>
              <a:rPr lang="pt-BR" sz="1000" dirty="0">
                <a:ea typeface="+mn-lt"/>
                <a:cs typeface="+mn-lt"/>
              </a:rPr>
              <a:t> Seu marco fisiopatológico é a formação de membrana </a:t>
            </a:r>
            <a:r>
              <a:rPr lang="pt-BR" sz="1000" dirty="0" err="1">
                <a:ea typeface="+mn-lt"/>
                <a:cs typeface="+mn-lt"/>
              </a:rPr>
              <a:t>neovascular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subrretiniana</a:t>
            </a:r>
            <a:r>
              <a:rPr lang="pt-BR" sz="1000" dirty="0">
                <a:ea typeface="+mn-lt"/>
                <a:cs typeface="+mn-lt"/>
              </a:rPr>
              <a:t> (MNVSR) que pode acometer a retina neurossensorial causando perda da visão.</a:t>
            </a:r>
            <a:r>
              <a:rPr lang="pt-BR" sz="1000" baseline="30000" dirty="0">
                <a:ea typeface="+mn-lt"/>
                <a:cs typeface="+mn-lt"/>
              </a:rPr>
              <a:t>3</a:t>
            </a:r>
            <a:r>
              <a:rPr lang="pt-BR" sz="1000" dirty="0">
                <a:ea typeface="+mn-lt"/>
                <a:cs typeface="+mn-lt"/>
              </a:rPr>
              <a:t> Devido à descoberta do fator de crescimento do endotélio vascular (VEGF) como principal mediador da angiogênese patológica, iniciou-se o desenvolvimento de inúmeros </a:t>
            </a:r>
            <a:r>
              <a:rPr lang="pt-BR" sz="1000" dirty="0" err="1">
                <a:ea typeface="+mn-lt"/>
                <a:cs typeface="+mn-lt"/>
              </a:rPr>
              <a:t>anti-angigogênicos</a:t>
            </a:r>
            <a:r>
              <a:rPr lang="pt-BR" sz="1000" dirty="0">
                <a:ea typeface="+mn-lt"/>
                <a:cs typeface="+mn-lt"/>
              </a:rPr>
              <a:t>, tendo essa terapia se tornado padrão ouro para MNVSR. A família do fator de crescimento do endotélio vascular (VEGF) possui 5 mediadores primários VEGF-A: VEGF-B, VEGF-C, VEGF-D e o fator de crescimento placentário (PGF) e atuam em 2 receptores, o VEGFR1 e VEGFR2, ambos estimulando a angiogênese. Como o VEGF-A foi primeiramente descoberto, se tornou o alvo terapêutico da maioria dos fármacos atuais que objetivam a inibição dos mediadores dessa família.</a:t>
            </a:r>
            <a:r>
              <a:rPr lang="pt-BR" sz="1000" baseline="30000" dirty="0">
                <a:ea typeface="+mn-lt"/>
                <a:cs typeface="+mn-lt"/>
              </a:rPr>
              <a:t>4</a:t>
            </a:r>
            <a:r>
              <a:rPr lang="pt-BR" sz="1000" dirty="0">
                <a:ea typeface="+mn-lt"/>
                <a:cs typeface="+mn-lt"/>
              </a:rPr>
              <a:t> Posteriormente descobriu-se o papel da Angiopoietina-2 como outro mediador vital na angiogênese. Dessa maneira, foi desenvolvido o </a:t>
            </a:r>
            <a:r>
              <a:rPr lang="pt-BR" sz="1000" dirty="0" err="1">
                <a:ea typeface="+mn-lt"/>
                <a:cs typeface="+mn-lt"/>
              </a:rPr>
              <a:t>Faricimabe</a:t>
            </a:r>
            <a:r>
              <a:rPr lang="pt-BR" sz="1000" dirty="0">
                <a:ea typeface="+mn-lt"/>
                <a:cs typeface="+mn-lt"/>
              </a:rPr>
              <a:t>, um anticorpo </a:t>
            </a:r>
            <a:r>
              <a:rPr lang="pt-BR" sz="1000" dirty="0" err="1">
                <a:ea typeface="+mn-lt"/>
                <a:cs typeface="+mn-lt"/>
              </a:rPr>
              <a:t>bioespecífico</a:t>
            </a:r>
            <a:r>
              <a:rPr lang="pt-BR" sz="1000" dirty="0">
                <a:ea typeface="+mn-lt"/>
                <a:cs typeface="+mn-lt"/>
              </a:rPr>
              <a:t> que inibe simultaneamente o VEGF e a Angiopoietina-2, impedindo as 2 principais vias da angiogênese. </a:t>
            </a:r>
            <a:r>
              <a:rPr lang="pt-BR" sz="1000" baseline="30000" dirty="0">
                <a:ea typeface="+mn-lt"/>
                <a:cs typeface="+mn-lt"/>
              </a:rPr>
              <a:t>2</a:t>
            </a:r>
          </a:p>
          <a:p>
            <a:pPr algn="just"/>
            <a:r>
              <a:rPr lang="pt-BR" sz="1000" dirty="0">
                <a:ea typeface="+mn-lt"/>
                <a:cs typeface="+mn-lt"/>
              </a:rPr>
              <a:t>Em torno de 15% dos casos de DMRI úmida apresentam pouca resposta à terapia </a:t>
            </a:r>
            <a:r>
              <a:rPr lang="pt-BR" sz="1000" dirty="0" err="1">
                <a:ea typeface="+mn-lt"/>
                <a:cs typeface="+mn-lt"/>
              </a:rPr>
              <a:t>anti-angiogênica</a:t>
            </a:r>
            <a:r>
              <a:rPr lang="pt-BR" sz="1000" dirty="0">
                <a:ea typeface="+mn-lt"/>
                <a:cs typeface="+mn-lt"/>
              </a:rPr>
              <a:t>, sendo a resistência aos fármacos um dos fatores de pior prognóstico.</a:t>
            </a:r>
            <a:r>
              <a:rPr lang="pt-BR" sz="1000" baseline="30000" dirty="0">
                <a:ea typeface="+mn-lt"/>
                <a:cs typeface="+mn-lt"/>
              </a:rPr>
              <a:t>2</a:t>
            </a:r>
            <a:r>
              <a:rPr lang="pt-BR" sz="1000" dirty="0">
                <a:ea typeface="+mn-lt"/>
                <a:cs typeface="+mn-lt"/>
              </a:rPr>
              <a:t> Este trabalho relata um caso de DMRI úmida com pouca resposta aos </a:t>
            </a:r>
            <a:r>
              <a:rPr lang="pt-BR" sz="1000" dirty="0" err="1">
                <a:ea typeface="+mn-lt"/>
                <a:cs typeface="+mn-lt"/>
              </a:rPr>
              <a:t>anti-angiogênicos</a:t>
            </a:r>
            <a:r>
              <a:rPr lang="pt-BR" sz="1000" dirty="0">
                <a:ea typeface="+mn-lt"/>
                <a:cs typeface="+mn-lt"/>
              </a:rPr>
              <a:t> tradicionais que com uma aplicação do </a:t>
            </a:r>
            <a:r>
              <a:rPr lang="pt-BR" sz="1000" dirty="0" err="1">
                <a:ea typeface="+mn-lt"/>
                <a:cs typeface="+mn-lt"/>
              </a:rPr>
              <a:t>Faricimabe</a:t>
            </a:r>
            <a:r>
              <a:rPr lang="pt-BR" sz="1000" dirty="0">
                <a:ea typeface="+mn-lt"/>
                <a:cs typeface="+mn-lt"/>
              </a:rPr>
              <a:t>, obteve resposta e melhora bastante expressiva.</a:t>
            </a:r>
            <a:r>
              <a:rPr lang="pt-BR" sz="1000" baseline="30000" dirty="0">
                <a:ea typeface="+mn-lt"/>
                <a:cs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973</Words>
  <Application>Microsoft Macintosh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Felipe Sakabe</cp:lastModifiedBy>
  <cp:revision>23</cp:revision>
  <dcterms:created xsi:type="dcterms:W3CDTF">2024-01-09T13:58:08Z</dcterms:created>
  <dcterms:modified xsi:type="dcterms:W3CDTF">2024-01-31T23:42:42Z</dcterms:modified>
</cp:coreProperties>
</file>