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43500" cy="9144000" type="screen16x9"/>
  <p:notesSz cx="6858000" cy="9144000"/>
  <p:defaultTextStyle>
    <a:defPPr>
      <a:defRPr lang="en-BR"/>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indent="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indent="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indent="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indent="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91"/>
    <p:restoredTop sz="96296"/>
  </p:normalViewPr>
  <p:slideViewPr>
    <p:cSldViewPr snapToGrid="0">
      <p:cViewPr>
        <p:scale>
          <a:sx n="252" d="100"/>
          <a:sy n="252" d="100"/>
        </p:scale>
        <p:origin x="1104" y="-6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91">
            <a:extLst>
              <a:ext uri="{FF2B5EF4-FFF2-40B4-BE49-F238E27FC236}">
                <a16:creationId xmlns:a16="http://schemas.microsoft.com/office/drawing/2014/main" id="{F867AAC8-1BC7-1735-FD0F-2E0A77C6932A}"/>
              </a:ext>
            </a:extLst>
          </p:cNvPr>
          <p:cNvSpPr>
            <a:spLocks noGrp="1" noRot="1" noChangeAspect="1" noChangeArrowheads="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1" name="Shape 92">
            <a:extLst>
              <a:ext uri="{FF2B5EF4-FFF2-40B4-BE49-F238E27FC236}">
                <a16:creationId xmlns:a16="http://schemas.microsoft.com/office/drawing/2014/main" id="{CF34D99A-8C47-A87A-1B4C-0DBE5473D755}"/>
              </a:ext>
            </a:extLst>
          </p:cNvPr>
          <p:cNvSpPr>
            <a:spLocks noGrp="1" noChangeArrowheads="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BR" altLang="en-BR">
              <a:sym typeface="Calibri" panose="020F0502020204030204"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1pPr>
    <a:lvl2pPr marL="742950" indent="-28575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2pPr>
    <a:lvl3pPr marL="1143000" indent="-22860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3pPr>
    <a:lvl4pPr marL="1600200" indent="-22860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4pPr>
    <a:lvl5pPr marL="2057400" indent="-22860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3800" y="685800"/>
            <a:ext cx="19304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0" dirty="0">
              <a:latin typeface="Arial" panose="020B0604020202020204" pitchFamily="34" charset="0"/>
              <a:ea typeface="Times Roman"/>
              <a:cs typeface="Arial" panose="020B0604020202020204" pitchFamily="34" charset="0"/>
              <a:sym typeface="Times Roman"/>
            </a:endParaRPr>
          </a:p>
        </p:txBody>
      </p:sp>
    </p:spTree>
    <p:extLst>
      <p:ext uri="{BB962C8B-B14F-4D97-AF65-F5344CB8AC3E}">
        <p14:creationId xmlns:p14="http://schemas.microsoft.com/office/powerpoint/2010/main" val="184628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85763" y="2840568"/>
            <a:ext cx="4371976" cy="1960034"/>
          </a:xfrm>
          <a:prstGeom prst="rect">
            <a:avLst/>
          </a:prstGeom>
        </p:spPr>
        <p:txBody>
          <a:bodyPr/>
          <a:lstStyle/>
          <a:p>
            <a:r>
              <a:t>Title Text</a:t>
            </a:r>
          </a:p>
        </p:txBody>
      </p:sp>
      <p:sp>
        <p:nvSpPr>
          <p:cNvPr id="12" name="Body Level One…"/>
          <p:cNvSpPr txBox="1">
            <a:spLocks noGrp="1"/>
          </p:cNvSpPr>
          <p:nvPr>
            <p:ph type="body" sz="quarter" idx="1"/>
          </p:nvPr>
        </p:nvSpPr>
        <p:spPr>
          <a:xfrm>
            <a:off x="771525" y="5181600"/>
            <a:ext cx="3600450" cy="2336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014E9432-7F49-B20F-B4A8-34B03CBA2122}"/>
              </a:ext>
            </a:extLst>
          </p:cNvPr>
          <p:cNvSpPr txBox="1">
            <a:spLocks noGrp="1" noChangeArrowheads="1"/>
          </p:cNvSpPr>
          <p:nvPr>
            <p:ph type="sldNum" sz="quarter" idx="10"/>
          </p:nvPr>
        </p:nvSpPr>
        <p:spPr>
          <a:ln/>
        </p:spPr>
        <p:txBody>
          <a:bodyPr/>
          <a:lstStyle>
            <a:lvl1pPr>
              <a:defRPr/>
            </a:lvl1pPr>
          </a:lstStyle>
          <a:p>
            <a:fld id="{59B4DBCF-098D-2C42-A1E0-A32C9A237303}" type="slidenum">
              <a:rPr lang="en-BR" altLang="en-BR"/>
              <a:pPr/>
              <a:t>‹#›</a:t>
            </a:fld>
            <a:endParaRPr lang="en-BR" altLang="en-BR"/>
          </a:p>
        </p:txBody>
      </p:sp>
    </p:spTree>
    <p:extLst>
      <p:ext uri="{BB962C8B-B14F-4D97-AF65-F5344CB8AC3E}">
        <p14:creationId xmlns:p14="http://schemas.microsoft.com/office/powerpoint/2010/main" val="22712356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e conteúdo">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17FD09E6-1BA6-659A-D74A-727A390DBD3B}"/>
              </a:ext>
            </a:extLst>
          </p:cNvPr>
          <p:cNvSpPr txBox="1">
            <a:spLocks noGrp="1" noChangeArrowheads="1"/>
          </p:cNvSpPr>
          <p:nvPr>
            <p:ph type="sldNum" sz="quarter" idx="10"/>
          </p:nvPr>
        </p:nvSpPr>
        <p:spPr>
          <a:ln/>
        </p:spPr>
        <p:txBody>
          <a:bodyPr/>
          <a:lstStyle>
            <a:lvl1pPr>
              <a:defRPr/>
            </a:lvl1pPr>
          </a:lstStyle>
          <a:p>
            <a:fld id="{92ED73C1-491F-E54C-843C-7AA4771B6455}" type="slidenum">
              <a:rPr lang="en-BR" altLang="en-BR"/>
              <a:pPr/>
              <a:t>‹#›</a:t>
            </a:fld>
            <a:endParaRPr lang="en-BR" altLang="en-BR"/>
          </a:p>
        </p:txBody>
      </p:sp>
    </p:spTree>
    <p:extLst>
      <p:ext uri="{BB962C8B-B14F-4D97-AF65-F5344CB8AC3E}">
        <p14:creationId xmlns:p14="http://schemas.microsoft.com/office/powerpoint/2010/main" val="29973465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abeçalho da Seção">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06300" y="5875866"/>
            <a:ext cx="4371976" cy="1816101"/>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406300" y="3875618"/>
            <a:ext cx="4371976" cy="2000250"/>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6FD3C921-EDFF-EFAE-D80F-A955203A3E8E}"/>
              </a:ext>
            </a:extLst>
          </p:cNvPr>
          <p:cNvSpPr txBox="1">
            <a:spLocks noGrp="1" noChangeArrowheads="1"/>
          </p:cNvSpPr>
          <p:nvPr>
            <p:ph type="sldNum" sz="quarter" idx="10"/>
          </p:nvPr>
        </p:nvSpPr>
        <p:spPr>
          <a:ln/>
        </p:spPr>
        <p:txBody>
          <a:bodyPr/>
          <a:lstStyle>
            <a:lvl1pPr>
              <a:defRPr/>
            </a:lvl1pPr>
          </a:lstStyle>
          <a:p>
            <a:fld id="{A98C0FFE-3438-1E49-85E3-AF6671F7FC32}" type="slidenum">
              <a:rPr lang="en-BR" altLang="en-BR"/>
              <a:pPr/>
              <a:t>‹#›</a:t>
            </a:fld>
            <a:endParaRPr lang="en-BR" altLang="en-BR"/>
          </a:p>
        </p:txBody>
      </p:sp>
    </p:spTree>
    <p:extLst>
      <p:ext uri="{BB962C8B-B14F-4D97-AF65-F5344CB8AC3E}">
        <p14:creationId xmlns:p14="http://schemas.microsoft.com/office/powerpoint/2010/main" val="76020900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uas Partes de Conteúdo">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257175" y="2133600"/>
            <a:ext cx="2271714" cy="6034618"/>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13FBDB84-EDDC-9A00-81BE-23FAD2BA17DD}"/>
              </a:ext>
            </a:extLst>
          </p:cNvPr>
          <p:cNvSpPr txBox="1">
            <a:spLocks noGrp="1" noChangeArrowheads="1"/>
          </p:cNvSpPr>
          <p:nvPr>
            <p:ph type="sldNum" sz="quarter" idx="10"/>
          </p:nvPr>
        </p:nvSpPr>
        <p:spPr>
          <a:ln/>
        </p:spPr>
        <p:txBody>
          <a:bodyPr/>
          <a:lstStyle>
            <a:lvl1pPr>
              <a:defRPr/>
            </a:lvl1pPr>
          </a:lstStyle>
          <a:p>
            <a:fld id="{9ACE2D3A-F4B5-4746-B717-490CD635E897}" type="slidenum">
              <a:rPr lang="en-BR" altLang="en-BR"/>
              <a:pPr/>
              <a:t>‹#›</a:t>
            </a:fld>
            <a:endParaRPr lang="en-BR" altLang="en-BR"/>
          </a:p>
        </p:txBody>
      </p:sp>
    </p:spTree>
    <p:extLst>
      <p:ext uri="{BB962C8B-B14F-4D97-AF65-F5344CB8AC3E}">
        <p14:creationId xmlns:p14="http://schemas.microsoft.com/office/powerpoint/2010/main" val="109906756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ção">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257175" y="2046816"/>
            <a:ext cx="2272607" cy="853017"/>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Espaço Reservado para Texto 4"/>
          <p:cNvSpPr>
            <a:spLocks noGrp="1"/>
          </p:cNvSpPr>
          <p:nvPr>
            <p:ph type="body" sz="quarter" idx="21"/>
          </p:nvPr>
        </p:nvSpPr>
        <p:spPr>
          <a:xfrm>
            <a:off x="2612826" y="2046816"/>
            <a:ext cx="2273499" cy="853016"/>
          </a:xfrm>
          <a:prstGeom prst="rect">
            <a:avLst/>
          </a:prstGeom>
        </p:spPr>
        <p:txBody>
          <a:bodyPr anchor="b"/>
          <a:lstStyle/>
          <a:p>
            <a:endParaRPr/>
          </a:p>
        </p:txBody>
      </p:sp>
      <p:sp>
        <p:nvSpPr>
          <p:cNvPr id="2" name="Slide Number">
            <a:extLst>
              <a:ext uri="{FF2B5EF4-FFF2-40B4-BE49-F238E27FC236}">
                <a16:creationId xmlns:a16="http://schemas.microsoft.com/office/drawing/2014/main" id="{1C73C338-5B4E-8850-0254-84D6FE582E2B}"/>
              </a:ext>
            </a:extLst>
          </p:cNvPr>
          <p:cNvSpPr txBox="1">
            <a:spLocks noGrp="1" noChangeArrowheads="1"/>
          </p:cNvSpPr>
          <p:nvPr>
            <p:ph type="sldNum" sz="quarter" idx="22"/>
          </p:nvPr>
        </p:nvSpPr>
        <p:spPr>
          <a:ln/>
        </p:spPr>
        <p:txBody>
          <a:bodyPr/>
          <a:lstStyle>
            <a:lvl1pPr>
              <a:defRPr/>
            </a:lvl1pPr>
          </a:lstStyle>
          <a:p>
            <a:fld id="{8A816820-460A-9547-9DE4-A90ACCC3B701}" type="slidenum">
              <a:rPr lang="en-BR" altLang="en-BR"/>
              <a:pPr/>
              <a:t>‹#›</a:t>
            </a:fld>
            <a:endParaRPr lang="en-BR" altLang="en-BR"/>
          </a:p>
        </p:txBody>
      </p:sp>
    </p:spTree>
    <p:extLst>
      <p:ext uri="{BB962C8B-B14F-4D97-AF65-F5344CB8AC3E}">
        <p14:creationId xmlns:p14="http://schemas.microsoft.com/office/powerpoint/2010/main" val="33392415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mente título">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2" name="Slide Number">
            <a:extLst>
              <a:ext uri="{FF2B5EF4-FFF2-40B4-BE49-F238E27FC236}">
                <a16:creationId xmlns:a16="http://schemas.microsoft.com/office/drawing/2014/main" id="{DD8D0A1E-0231-EA4E-5C52-478FC4437B15}"/>
              </a:ext>
            </a:extLst>
          </p:cNvPr>
          <p:cNvSpPr txBox="1">
            <a:spLocks noGrp="1" noChangeArrowheads="1"/>
          </p:cNvSpPr>
          <p:nvPr>
            <p:ph type="sldNum" sz="quarter" idx="10"/>
          </p:nvPr>
        </p:nvSpPr>
        <p:spPr>
          <a:ln/>
        </p:spPr>
        <p:txBody>
          <a:bodyPr/>
          <a:lstStyle>
            <a:lvl1pPr>
              <a:defRPr/>
            </a:lvl1pPr>
          </a:lstStyle>
          <a:p>
            <a:fld id="{56181D3F-86CD-F44F-9667-EE3E98550EE6}" type="slidenum">
              <a:rPr lang="en-BR" altLang="en-BR"/>
              <a:pPr/>
              <a:t>‹#›</a:t>
            </a:fld>
            <a:endParaRPr lang="en-BR" altLang="en-BR"/>
          </a:p>
        </p:txBody>
      </p:sp>
    </p:spTree>
    <p:extLst>
      <p:ext uri="{BB962C8B-B14F-4D97-AF65-F5344CB8AC3E}">
        <p14:creationId xmlns:p14="http://schemas.microsoft.com/office/powerpoint/2010/main" val="82710295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3328DD5F-A2BA-5AFE-BF5D-3F9F473234C6}"/>
              </a:ext>
            </a:extLst>
          </p:cNvPr>
          <p:cNvSpPr txBox="1">
            <a:spLocks noGrp="1" noChangeArrowheads="1"/>
          </p:cNvSpPr>
          <p:nvPr>
            <p:ph type="sldNum" sz="quarter" idx="10"/>
          </p:nvPr>
        </p:nvSpPr>
        <p:spPr>
          <a:ln/>
        </p:spPr>
        <p:txBody>
          <a:bodyPr/>
          <a:lstStyle>
            <a:lvl1pPr>
              <a:defRPr/>
            </a:lvl1pPr>
          </a:lstStyle>
          <a:p>
            <a:fld id="{42931336-C026-EC4D-A1BB-602F12BF8A97}" type="slidenum">
              <a:rPr lang="en-BR" altLang="en-BR"/>
              <a:pPr/>
              <a:t>‹#›</a:t>
            </a:fld>
            <a:endParaRPr lang="en-BR" altLang="en-BR"/>
          </a:p>
        </p:txBody>
      </p:sp>
    </p:spTree>
    <p:extLst>
      <p:ext uri="{BB962C8B-B14F-4D97-AF65-F5344CB8AC3E}">
        <p14:creationId xmlns:p14="http://schemas.microsoft.com/office/powerpoint/2010/main" val="276229574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údo com Legenda">
    <p:spTree>
      <p:nvGrpSpPr>
        <p:cNvPr id="1" name=""/>
        <p:cNvGrpSpPr/>
        <p:nvPr/>
      </p:nvGrpSpPr>
      <p:grpSpPr>
        <a:xfrm>
          <a:off x="0" y="0"/>
          <a:ext cx="0" cy="0"/>
          <a:chOff x="0" y="0"/>
          <a:chExt cx="0" cy="0"/>
        </a:xfrm>
      </p:grpSpPr>
      <p:sp>
        <p:nvSpPr>
          <p:cNvPr id="72" name="Title Text"/>
          <p:cNvSpPr txBox="1">
            <a:spLocks noGrp="1"/>
          </p:cNvSpPr>
          <p:nvPr>
            <p:ph type="title"/>
          </p:nvPr>
        </p:nvSpPr>
        <p:spPr>
          <a:xfrm>
            <a:off x="257175" y="364066"/>
            <a:ext cx="1692176" cy="1549401"/>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2010966" y="364066"/>
            <a:ext cx="2875359" cy="780415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Espaço Reservado para Texto 3"/>
          <p:cNvSpPr>
            <a:spLocks noGrp="1"/>
          </p:cNvSpPr>
          <p:nvPr>
            <p:ph type="body" sz="half" idx="21"/>
          </p:nvPr>
        </p:nvSpPr>
        <p:spPr>
          <a:xfrm>
            <a:off x="257175" y="1913466"/>
            <a:ext cx="1692176" cy="6254753"/>
          </a:xfrm>
          <a:prstGeom prst="rect">
            <a:avLst/>
          </a:prstGeom>
        </p:spPr>
        <p:txBody>
          <a:bodyPr/>
          <a:lstStyle/>
          <a:p>
            <a:endParaRPr/>
          </a:p>
        </p:txBody>
      </p:sp>
      <p:sp>
        <p:nvSpPr>
          <p:cNvPr id="2" name="Slide Number">
            <a:extLst>
              <a:ext uri="{FF2B5EF4-FFF2-40B4-BE49-F238E27FC236}">
                <a16:creationId xmlns:a16="http://schemas.microsoft.com/office/drawing/2014/main" id="{A148662F-8511-F4C3-7141-5C31244D2C16}"/>
              </a:ext>
            </a:extLst>
          </p:cNvPr>
          <p:cNvSpPr txBox="1">
            <a:spLocks noGrp="1" noChangeArrowheads="1"/>
          </p:cNvSpPr>
          <p:nvPr>
            <p:ph type="sldNum" sz="quarter" idx="22"/>
          </p:nvPr>
        </p:nvSpPr>
        <p:spPr>
          <a:ln/>
        </p:spPr>
        <p:txBody>
          <a:bodyPr/>
          <a:lstStyle>
            <a:lvl1pPr>
              <a:defRPr/>
            </a:lvl1pPr>
          </a:lstStyle>
          <a:p>
            <a:fld id="{5CAEC693-429D-3A4C-A2C2-EF1549D8B9F4}" type="slidenum">
              <a:rPr lang="en-BR" altLang="en-BR"/>
              <a:pPr/>
              <a:t>‹#›</a:t>
            </a:fld>
            <a:endParaRPr lang="en-BR" altLang="en-BR"/>
          </a:p>
        </p:txBody>
      </p:sp>
    </p:spTree>
    <p:extLst>
      <p:ext uri="{BB962C8B-B14F-4D97-AF65-F5344CB8AC3E}">
        <p14:creationId xmlns:p14="http://schemas.microsoft.com/office/powerpoint/2010/main" val="405983951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m com Legenda">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008162" y="6400800"/>
            <a:ext cx="3086101" cy="755652"/>
          </a:xfrm>
          <a:prstGeom prst="rect">
            <a:avLst/>
          </a:prstGeom>
        </p:spPr>
        <p:txBody>
          <a:bodyPr anchor="b"/>
          <a:lstStyle>
            <a:lvl1pPr algn="l">
              <a:defRPr sz="2000" b="1"/>
            </a:lvl1pPr>
          </a:lstStyle>
          <a:p>
            <a:r>
              <a:t>Title Text</a:t>
            </a:r>
          </a:p>
        </p:txBody>
      </p:sp>
      <p:sp>
        <p:nvSpPr>
          <p:cNvPr id="83" name="Espaço Reservado para Imagem 2"/>
          <p:cNvSpPr>
            <a:spLocks noGrp="1"/>
          </p:cNvSpPr>
          <p:nvPr>
            <p:ph type="pic" sz="half" idx="21"/>
          </p:nvPr>
        </p:nvSpPr>
        <p:spPr>
          <a:xfrm>
            <a:off x="1008162" y="817032"/>
            <a:ext cx="3086101" cy="5486401"/>
          </a:xfrm>
          <a:prstGeom prst="rect">
            <a:avLst/>
          </a:prstGeom>
        </p:spPr>
        <p:txBody>
          <a:bodyPr lIns="91439" rIns="91439">
            <a:noAutofit/>
          </a:bodyPr>
          <a:lstStyle/>
          <a:p>
            <a:pPr lvl="0"/>
            <a:endParaRPr noProof="0">
              <a:sym typeface="Calibri"/>
            </a:endParaRPr>
          </a:p>
        </p:txBody>
      </p:sp>
      <p:sp>
        <p:nvSpPr>
          <p:cNvPr id="84" name="Body Level One…"/>
          <p:cNvSpPr txBox="1">
            <a:spLocks noGrp="1"/>
          </p:cNvSpPr>
          <p:nvPr>
            <p:ph type="body" sz="quarter" idx="1"/>
          </p:nvPr>
        </p:nvSpPr>
        <p:spPr>
          <a:xfrm>
            <a:off x="1008162" y="7156450"/>
            <a:ext cx="3086101" cy="1073150"/>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50A5C5E1-56C4-403A-7D7B-1DD6F4BA143F}"/>
              </a:ext>
            </a:extLst>
          </p:cNvPr>
          <p:cNvSpPr txBox="1">
            <a:spLocks noGrp="1" noChangeArrowheads="1"/>
          </p:cNvSpPr>
          <p:nvPr>
            <p:ph type="sldNum" sz="quarter" idx="22"/>
          </p:nvPr>
        </p:nvSpPr>
        <p:spPr>
          <a:ln/>
        </p:spPr>
        <p:txBody>
          <a:bodyPr/>
          <a:lstStyle>
            <a:lvl1pPr>
              <a:defRPr/>
            </a:lvl1pPr>
          </a:lstStyle>
          <a:p>
            <a:fld id="{FBA9928B-D18F-F049-ACEA-C22F47E46745}" type="slidenum">
              <a:rPr lang="en-BR" altLang="en-BR"/>
              <a:pPr/>
              <a:t>‹#›</a:t>
            </a:fld>
            <a:endParaRPr lang="en-BR" altLang="en-BR"/>
          </a:p>
        </p:txBody>
      </p:sp>
    </p:spTree>
    <p:extLst>
      <p:ext uri="{BB962C8B-B14F-4D97-AF65-F5344CB8AC3E}">
        <p14:creationId xmlns:p14="http://schemas.microsoft.com/office/powerpoint/2010/main" val="27854352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D1DF9F39-3C28-E8B7-642F-178AA66FA714}"/>
              </a:ext>
            </a:extLst>
          </p:cNvPr>
          <p:cNvSpPr txBox="1">
            <a:spLocks noGrp="1" noChangeArrowheads="1"/>
          </p:cNvSpPr>
          <p:nvPr>
            <p:ph type="title"/>
          </p:nvPr>
        </p:nvSpPr>
        <p:spPr bwMode="auto">
          <a:xfrm>
            <a:off x="257175" y="366713"/>
            <a:ext cx="4629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BR" altLang="en-BR">
                <a:sym typeface="Calibri" panose="020F0502020204030204" pitchFamily="34" charset="0"/>
              </a:rPr>
              <a:t>Title Text</a:t>
            </a:r>
          </a:p>
        </p:txBody>
      </p:sp>
      <p:sp>
        <p:nvSpPr>
          <p:cNvPr id="1027" name="Body Level One…">
            <a:extLst>
              <a:ext uri="{FF2B5EF4-FFF2-40B4-BE49-F238E27FC236}">
                <a16:creationId xmlns:a16="http://schemas.microsoft.com/office/drawing/2014/main" id="{2DEE6B3C-7E50-1678-8EC2-E33E2A752F30}"/>
              </a:ext>
            </a:extLst>
          </p:cNvPr>
          <p:cNvSpPr txBox="1">
            <a:spLocks noGrp="1" noChangeArrowheads="1"/>
          </p:cNvSpPr>
          <p:nvPr>
            <p:ph type="body" idx="1"/>
          </p:nvPr>
        </p:nvSpPr>
        <p:spPr bwMode="auto">
          <a:xfrm>
            <a:off x="257175" y="2133600"/>
            <a:ext cx="462915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BR" altLang="en-BR">
                <a:sym typeface="Calibri" panose="020F0502020204030204" pitchFamily="34" charset="0"/>
              </a:rPr>
              <a:t>Body Level One</a:t>
            </a:r>
          </a:p>
          <a:p>
            <a:pPr lvl="1"/>
            <a:r>
              <a:rPr lang="en-BR" altLang="en-BR">
                <a:sym typeface="Calibri" panose="020F0502020204030204" pitchFamily="34" charset="0"/>
              </a:rPr>
              <a:t>Body Level Two</a:t>
            </a:r>
          </a:p>
          <a:p>
            <a:pPr lvl="2"/>
            <a:r>
              <a:rPr lang="en-BR" altLang="en-BR">
                <a:sym typeface="Calibri" panose="020F0502020204030204" pitchFamily="34" charset="0"/>
              </a:rPr>
              <a:t>Body Level Three</a:t>
            </a:r>
          </a:p>
          <a:p>
            <a:pPr lvl="3"/>
            <a:r>
              <a:rPr lang="en-BR" altLang="en-BR">
                <a:sym typeface="Calibri" panose="020F0502020204030204" pitchFamily="34" charset="0"/>
              </a:rPr>
              <a:t>Body Level Four</a:t>
            </a:r>
          </a:p>
          <a:p>
            <a:pPr lvl="4"/>
            <a:r>
              <a:rPr lang="en-BR" altLang="en-BR">
                <a:sym typeface="Calibri" panose="020F0502020204030204" pitchFamily="34" charset="0"/>
              </a:rPr>
              <a:t>Body Level Five</a:t>
            </a:r>
          </a:p>
        </p:txBody>
      </p:sp>
      <p:sp>
        <p:nvSpPr>
          <p:cNvPr id="1028" name="Slide Number">
            <a:extLst>
              <a:ext uri="{FF2B5EF4-FFF2-40B4-BE49-F238E27FC236}">
                <a16:creationId xmlns:a16="http://schemas.microsoft.com/office/drawing/2014/main" id="{5604C838-FE2E-BED5-BEC7-A69146DBF429}"/>
              </a:ext>
            </a:extLst>
          </p:cNvPr>
          <p:cNvSpPr txBox="1">
            <a:spLocks noGrp="1" noChangeArrowheads="1"/>
          </p:cNvSpPr>
          <p:nvPr>
            <p:ph type="sldNum" sz="quarter" idx="2"/>
          </p:nvPr>
        </p:nvSpPr>
        <p:spPr bwMode="auto">
          <a:xfrm>
            <a:off x="4627563" y="8594725"/>
            <a:ext cx="2587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45719" tIns="45720" rIns="45719" bIns="45720" numCol="1" anchor="ctr" anchorCtr="0" compatLnSpc="1">
            <a:prstTxWarp prst="textNoShape">
              <a:avLst/>
            </a:prstTxWarp>
            <a:spAutoFit/>
          </a:bodyPr>
          <a:lstStyle>
            <a:lvl1pPr algn="r" eaLnBrk="1">
              <a:defRPr sz="1200">
                <a:solidFill>
                  <a:srgbClr val="888888"/>
                </a:solidFill>
              </a:defRPr>
            </a:lvl1pPr>
          </a:lstStyle>
          <a:p>
            <a:fld id="{E8E2E682-3028-2B42-9470-82C09997A3E0}" type="slidenum">
              <a:rPr lang="en-BR" altLang="en-BR"/>
              <a:pPr/>
              <a:t>‹#›</a:t>
            </a:fld>
            <a:endParaRPr lang="en-BR" altLang="en-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algn="ctr" rtl="0" eaLnBrk="0" fontAlgn="base" hangingPunct="0">
        <a:spcBef>
          <a:spcPct val="0"/>
        </a:spcBef>
        <a:spcAft>
          <a:spcPct val="0"/>
        </a:spcAft>
        <a:defRPr sz="4400">
          <a:solidFill>
            <a:srgbClr val="000000"/>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rgbClr val="000000"/>
          </a:solidFill>
          <a:latin typeface="+mj-lt"/>
          <a:ea typeface="+mj-ea"/>
          <a:cs typeface="+mj-cs"/>
          <a:sym typeface="Calibri" panose="020F0502020204030204" pitchFamily="34" charset="0"/>
        </a:defRPr>
      </a:lvl2pPr>
      <a:lvl3pPr algn="ctr" rtl="0" eaLnBrk="0" fontAlgn="base" hangingPunct="0">
        <a:spcBef>
          <a:spcPct val="0"/>
        </a:spcBef>
        <a:spcAft>
          <a:spcPct val="0"/>
        </a:spcAft>
        <a:defRPr sz="4400">
          <a:solidFill>
            <a:srgbClr val="000000"/>
          </a:solidFill>
          <a:latin typeface="+mj-lt"/>
          <a:ea typeface="+mj-ea"/>
          <a:cs typeface="+mj-cs"/>
          <a:sym typeface="Calibri" panose="020F0502020204030204" pitchFamily="34" charset="0"/>
        </a:defRPr>
      </a:lvl3pPr>
      <a:lvl4pPr algn="ctr" rtl="0" eaLnBrk="0" fontAlgn="base" hangingPunct="0">
        <a:spcBef>
          <a:spcPct val="0"/>
        </a:spcBef>
        <a:spcAft>
          <a:spcPct val="0"/>
        </a:spcAft>
        <a:defRPr sz="4400">
          <a:solidFill>
            <a:srgbClr val="000000"/>
          </a:solidFill>
          <a:latin typeface="+mj-lt"/>
          <a:ea typeface="+mj-ea"/>
          <a:cs typeface="+mj-cs"/>
          <a:sym typeface="Calibri" panose="020F0502020204030204" pitchFamily="34" charset="0"/>
        </a:defRPr>
      </a:lvl4pPr>
      <a:lvl5pPr algn="ctr" rtl="0" eaLnBrk="0" fontAlgn="base" hangingPunct="0">
        <a:spcBef>
          <a:spcPct val="0"/>
        </a:spcBef>
        <a:spcAft>
          <a:spcPct val="0"/>
        </a:spcAft>
        <a:defRPr sz="4400">
          <a:solidFill>
            <a:srgbClr val="000000"/>
          </a:solidFill>
          <a:latin typeface="+mj-lt"/>
          <a:ea typeface="+mj-ea"/>
          <a:cs typeface="+mj-cs"/>
          <a:sym typeface="Calibri" panose="020F0502020204030204" pitchFamily="34" charset="0"/>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j-lt"/>
          <a:ea typeface="+mj-ea"/>
          <a:cs typeface="+mj-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j-lt"/>
          <a:ea typeface="+mj-ea"/>
          <a:cs typeface="+mj-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j-lt"/>
          <a:ea typeface="+mj-ea"/>
          <a:cs typeface="+mj-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j-lt"/>
          <a:ea typeface="+mj-ea"/>
          <a:cs typeface="+mj-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j-lt"/>
          <a:ea typeface="+mj-ea"/>
          <a:cs typeface="+mj-cs"/>
          <a:sym typeface="Calibri" panose="020F0502020204030204" pitchFamily="34" charset="0"/>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5" descr="Imagem 5">
            <a:extLst>
              <a:ext uri="{FF2B5EF4-FFF2-40B4-BE49-F238E27FC236}">
                <a16:creationId xmlns:a16="http://schemas.microsoft.com/office/drawing/2014/main" id="{9A05D652-A3F1-225D-40D0-FB7D6C64E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7480"/>
          <a:stretch>
            <a:fillRect/>
          </a:stretch>
        </p:blipFill>
        <p:spPr bwMode="auto">
          <a:xfrm>
            <a:off x="0" y="0"/>
            <a:ext cx="51435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5" name="CaixaDeTexto 7">
            <a:extLst>
              <a:ext uri="{FF2B5EF4-FFF2-40B4-BE49-F238E27FC236}">
                <a16:creationId xmlns:a16="http://schemas.microsoft.com/office/drawing/2014/main" id="{AF6AB6F1-5622-8197-EF4D-5F2C409DC8BD}"/>
              </a:ext>
            </a:extLst>
          </p:cNvPr>
          <p:cNvSpPr txBox="1"/>
          <p:nvPr/>
        </p:nvSpPr>
        <p:spPr>
          <a:xfrm>
            <a:off x="155577" y="1902046"/>
            <a:ext cx="3030902" cy="1477328"/>
          </a:xfrm>
          <a:prstGeom prst="rect">
            <a:avLst/>
          </a:prstGeom>
          <a:ln w="9525">
            <a:solidFill>
              <a:srgbClr val="000000"/>
            </a:solidFill>
            <a:miter lim="400000"/>
          </a:ln>
        </p:spPr>
        <p:txBody>
          <a:bodyPr wrap="square" lIns="45719" rIns="45719">
            <a:spAutoFit/>
          </a:bodyPr>
          <a:lstStyle/>
          <a:p>
            <a:pPr algn="just"/>
            <a:r>
              <a:rPr lang="pt-BR" sz="900" kern="0" dirty="0">
                <a:solidFill>
                  <a:srgbClr val="212121"/>
                </a:solidFill>
                <a:latin typeface="Arial" panose="020B0604020202020204" pitchFamily="34" charset="0"/>
                <a:cs typeface="Arial" panose="020B0604020202020204" pitchFamily="34" charset="0"/>
              </a:rPr>
              <a:t>A distrofia macular </a:t>
            </a:r>
            <a:r>
              <a:rPr lang="pt-BR" sz="900" kern="0" dirty="0" err="1">
                <a:solidFill>
                  <a:srgbClr val="212121"/>
                </a:solidFill>
                <a:latin typeface="Arial" panose="020B0604020202020204" pitchFamily="34" charset="0"/>
                <a:cs typeface="Arial" panose="020B0604020202020204" pitchFamily="34" charset="0"/>
              </a:rPr>
              <a:t>viteliforme</a:t>
            </a:r>
            <a:r>
              <a:rPr lang="pt-BR" sz="900" kern="0" dirty="0">
                <a:solidFill>
                  <a:srgbClr val="212121"/>
                </a:solidFill>
                <a:latin typeface="Arial" panose="020B0604020202020204" pitchFamily="34" charset="0"/>
                <a:cs typeface="Arial" panose="020B0604020202020204" pitchFamily="34" charset="0"/>
              </a:rPr>
              <a:t> do adulto é uma doença genética rara que afeta indivíduos entre 40 e 70 anos, que se caracteriza pela presença bilateral de lesões amareladas na região </a:t>
            </a:r>
            <a:r>
              <a:rPr lang="pt-BR" sz="900" kern="0" dirty="0" err="1">
                <a:solidFill>
                  <a:srgbClr val="212121"/>
                </a:solidFill>
                <a:latin typeface="Arial" panose="020B0604020202020204" pitchFamily="34" charset="0"/>
                <a:cs typeface="Arial" panose="020B0604020202020204" pitchFamily="34" charset="0"/>
              </a:rPr>
              <a:t>subfoveal</a:t>
            </a:r>
            <a:r>
              <a:rPr lang="pt-BR" sz="900" kern="0" dirty="0">
                <a:solidFill>
                  <a:srgbClr val="212121"/>
                </a:solidFill>
                <a:latin typeface="Arial" panose="020B0604020202020204" pitchFamily="34" charset="0"/>
                <a:cs typeface="Arial" panose="020B0604020202020204" pitchFamily="34" charset="0"/>
              </a:rPr>
              <a:t> que podem variar em tamanho, forma e distribuição</a:t>
            </a:r>
            <a:r>
              <a:rPr lang="pt-BR" sz="900" kern="0" baseline="30000" dirty="0">
                <a:solidFill>
                  <a:srgbClr val="212121"/>
                </a:solidFill>
                <a:latin typeface="Arial" panose="020B0604020202020204" pitchFamily="34" charset="0"/>
                <a:cs typeface="Arial" panose="020B0604020202020204" pitchFamily="34" charset="0"/>
              </a:rPr>
              <a:t>1</a:t>
            </a:r>
            <a:r>
              <a:rPr lang="pt-BR" sz="900" kern="0" dirty="0">
                <a:solidFill>
                  <a:srgbClr val="212121"/>
                </a:solidFill>
                <a:latin typeface="Arial" panose="020B0604020202020204" pitchFamily="34" charset="0"/>
                <a:cs typeface="Arial" panose="020B0604020202020204" pitchFamily="34" charset="0"/>
              </a:rPr>
              <a:t>. Apesar de ser uma doença de progressão lenta e relativamente bom prognóstico, é importante acompanhar o desenvolvimento das lesões, pois elas podem cursar com neovascularização coroideia evoluindo para posteriores complicações</a:t>
            </a:r>
            <a:r>
              <a:rPr lang="pt-BR" sz="900" kern="0" baseline="30000" dirty="0">
                <a:solidFill>
                  <a:srgbClr val="212121"/>
                </a:solidFill>
                <a:latin typeface="Arial" panose="020B0604020202020204" pitchFamily="34" charset="0"/>
                <a:cs typeface="Arial" panose="020B0604020202020204" pitchFamily="34" charset="0"/>
              </a:rPr>
              <a:t>2</a:t>
            </a:r>
            <a:r>
              <a:rPr lang="pt-BR" sz="900" kern="0" dirty="0">
                <a:solidFill>
                  <a:srgbClr val="212121"/>
                </a:solidFill>
                <a:latin typeface="Arial" panose="020B0604020202020204" pitchFamily="34" charset="0"/>
                <a:cs typeface="Arial" panose="020B0604020202020204" pitchFamily="34" charset="0"/>
              </a:rPr>
              <a:t>.</a:t>
            </a:r>
          </a:p>
        </p:txBody>
      </p:sp>
      <p:sp>
        <p:nvSpPr>
          <p:cNvPr id="3076" name="Retângulo 9">
            <a:extLst>
              <a:ext uri="{FF2B5EF4-FFF2-40B4-BE49-F238E27FC236}">
                <a16:creationId xmlns:a16="http://schemas.microsoft.com/office/drawing/2014/main" id="{B0A5C21A-8FB4-236E-448E-42B57403BBE7}"/>
              </a:ext>
            </a:extLst>
          </p:cNvPr>
          <p:cNvSpPr txBox="1">
            <a:spLocks noChangeArrowheads="1"/>
          </p:cNvSpPr>
          <p:nvPr/>
        </p:nvSpPr>
        <p:spPr bwMode="auto">
          <a:xfrm>
            <a:off x="7938" y="726439"/>
            <a:ext cx="514349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p>
            <a:pPr algn="ctr" eaLnBrk="1"/>
            <a:r>
              <a:rPr lang="en-BR" altLang="en-BR" sz="1300" b="1" dirty="0">
                <a:latin typeface="Arial" panose="020B0604020202020204" pitchFamily="34" charset="0"/>
                <a:cs typeface="Arial" panose="020B0604020202020204" pitchFamily="34" charset="0"/>
                <a:sym typeface="Arial" panose="020B0604020202020204" pitchFamily="34" charset="0"/>
              </a:rPr>
              <a:t>Distrofia viteliforme foveomacular do adulto: Um relato de caso</a:t>
            </a:r>
          </a:p>
        </p:txBody>
      </p:sp>
      <p:sp>
        <p:nvSpPr>
          <p:cNvPr id="3078" name="Retângulo 11">
            <a:extLst>
              <a:ext uri="{FF2B5EF4-FFF2-40B4-BE49-F238E27FC236}">
                <a16:creationId xmlns:a16="http://schemas.microsoft.com/office/drawing/2014/main" id="{C28DBA9D-888B-B3A1-D354-75FFC86CF6E3}"/>
              </a:ext>
            </a:extLst>
          </p:cNvPr>
          <p:cNvSpPr>
            <a:spLocks noChangeArrowheads="1"/>
          </p:cNvSpPr>
          <p:nvPr/>
        </p:nvSpPr>
        <p:spPr bwMode="auto">
          <a:xfrm>
            <a:off x="0" y="9090025"/>
            <a:ext cx="5143500" cy="53975"/>
          </a:xfrm>
          <a:prstGeom prst="rect">
            <a:avLst/>
          </a:prstGeom>
          <a:solidFill>
            <a:srgbClr val="FF6600"/>
          </a:solidFill>
          <a:ln w="25400">
            <a:solidFill>
              <a:srgbClr val="FF6600"/>
            </a:solidFill>
            <a:miter lim="800000"/>
            <a:headEnd/>
            <a:tailEnd/>
          </a:ln>
        </p:spPr>
        <p:txBody>
          <a:bodyPr lIns="45719" rIns="45719" anchor="ctr"/>
          <a:lstStyle/>
          <a:p>
            <a:pPr algn="ctr" eaLnBrk="1"/>
            <a:endParaRPr lang="en-BR" altLang="en-BR">
              <a:solidFill>
                <a:srgbClr val="FFFFFF"/>
              </a:solidFill>
            </a:endParaRPr>
          </a:p>
        </p:txBody>
      </p:sp>
      <p:grpSp>
        <p:nvGrpSpPr>
          <p:cNvPr id="3079" name="Retângulo 1">
            <a:extLst>
              <a:ext uri="{FF2B5EF4-FFF2-40B4-BE49-F238E27FC236}">
                <a16:creationId xmlns:a16="http://schemas.microsoft.com/office/drawing/2014/main" id="{E5813F39-5E01-2092-6CFF-6FBDDD554DAB}"/>
              </a:ext>
            </a:extLst>
          </p:cNvPr>
          <p:cNvGrpSpPr>
            <a:grpSpLocks/>
          </p:cNvGrpSpPr>
          <p:nvPr/>
        </p:nvGrpSpPr>
        <p:grpSpPr bwMode="auto">
          <a:xfrm>
            <a:off x="155577" y="1641823"/>
            <a:ext cx="3030901" cy="288927"/>
            <a:chOff x="0" y="-1"/>
            <a:chExt cx="2221979" cy="288825"/>
          </a:xfrm>
        </p:grpSpPr>
        <p:sp>
          <p:nvSpPr>
            <p:cNvPr id="3100" name="Rectangle">
              <a:extLst>
                <a:ext uri="{FF2B5EF4-FFF2-40B4-BE49-F238E27FC236}">
                  <a16:creationId xmlns:a16="http://schemas.microsoft.com/office/drawing/2014/main" id="{BEF3BC39-0054-0C1E-B0E6-31AFBAEEDE32}"/>
                </a:ext>
              </a:extLst>
            </p:cNvPr>
            <p:cNvSpPr>
              <a:spLocks noChangeArrowheads="1"/>
            </p:cNvSpPr>
            <p:nvPr/>
          </p:nvSpPr>
          <p:spPr bwMode="auto">
            <a:xfrm>
              <a:off x="0" y="61757"/>
              <a:ext cx="2221979" cy="165309"/>
            </a:xfrm>
            <a:prstGeom prst="rect">
              <a:avLst/>
            </a:prstGeom>
            <a:solidFill>
              <a:srgbClr val="FF6600"/>
            </a:solidFill>
            <a:ln w="25400">
              <a:solidFill>
                <a:srgbClr val="FF6600"/>
              </a:solidFill>
              <a:round/>
              <a:headEnd/>
              <a:tailEnd/>
            </a:ln>
          </p:spPr>
          <p:txBody>
            <a:bodyPr lIns="45719" tIns="45719" rIns="45719" bIns="45719" anchor="ctr"/>
            <a:lstStyle/>
            <a:p>
              <a:pPr algn="ctr" eaLnBrk="1"/>
              <a:endParaRPr lang="en-BR" altLang="en-BR">
                <a:solidFill>
                  <a:srgbClr val="FFFFFF"/>
                </a:solidFill>
              </a:endParaRPr>
            </a:p>
          </p:txBody>
        </p:sp>
        <p:sp>
          <p:nvSpPr>
            <p:cNvPr id="3101" name="Introdução">
              <a:extLst>
                <a:ext uri="{FF2B5EF4-FFF2-40B4-BE49-F238E27FC236}">
                  <a16:creationId xmlns:a16="http://schemas.microsoft.com/office/drawing/2014/main" id="{CEFA9C97-F24A-32F8-C6CB-D940AA0EB071}"/>
                </a:ext>
              </a:extLst>
            </p:cNvPr>
            <p:cNvSpPr txBox="1">
              <a:spLocks noChangeArrowheads="1"/>
            </p:cNvSpPr>
            <p:nvPr/>
          </p:nvSpPr>
          <p:spPr bwMode="auto">
            <a:xfrm>
              <a:off x="58419" y="-1"/>
              <a:ext cx="2105140" cy="2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p>
              <a:pPr algn="ctr" eaLnBrk="1"/>
              <a:r>
                <a:rPr lang="en-BR" altLang="en-BR" sz="1400" dirty="0">
                  <a:solidFill>
                    <a:srgbClr val="FFFFFF"/>
                  </a:solidFill>
                  <a:latin typeface="Arial" panose="020B0604020202020204" pitchFamily="34" charset="0"/>
                  <a:cs typeface="Arial" panose="020B0604020202020204" pitchFamily="34" charset="0"/>
                  <a:sym typeface="Arial" panose="020B0604020202020204" pitchFamily="34" charset="0"/>
                </a:rPr>
                <a:t>Introdução</a:t>
              </a:r>
            </a:p>
          </p:txBody>
        </p:sp>
      </p:grpSp>
      <p:grpSp>
        <p:nvGrpSpPr>
          <p:cNvPr id="3080" name="Retângulo 2">
            <a:extLst>
              <a:ext uri="{FF2B5EF4-FFF2-40B4-BE49-F238E27FC236}">
                <a16:creationId xmlns:a16="http://schemas.microsoft.com/office/drawing/2014/main" id="{9B2D468A-22AB-B9A8-7068-55787CE12F2A}"/>
              </a:ext>
            </a:extLst>
          </p:cNvPr>
          <p:cNvGrpSpPr>
            <a:grpSpLocks/>
          </p:cNvGrpSpPr>
          <p:nvPr/>
        </p:nvGrpSpPr>
        <p:grpSpPr bwMode="auto">
          <a:xfrm>
            <a:off x="3305608" y="1635883"/>
            <a:ext cx="1683698" cy="288925"/>
            <a:chOff x="0" y="0"/>
            <a:chExt cx="2221978" cy="288823"/>
          </a:xfrm>
        </p:grpSpPr>
        <p:sp>
          <p:nvSpPr>
            <p:cNvPr id="3098" name="Rectangle">
              <a:extLst>
                <a:ext uri="{FF2B5EF4-FFF2-40B4-BE49-F238E27FC236}">
                  <a16:creationId xmlns:a16="http://schemas.microsoft.com/office/drawing/2014/main" id="{130DBA18-017B-A363-5364-40F32B057C8E}"/>
                </a:ext>
              </a:extLst>
            </p:cNvPr>
            <p:cNvSpPr>
              <a:spLocks noChangeArrowheads="1"/>
            </p:cNvSpPr>
            <p:nvPr/>
          </p:nvSpPr>
          <p:spPr bwMode="auto">
            <a:xfrm>
              <a:off x="0" y="61757"/>
              <a:ext cx="2221979" cy="165309"/>
            </a:xfrm>
            <a:prstGeom prst="rect">
              <a:avLst/>
            </a:prstGeom>
            <a:solidFill>
              <a:srgbClr val="FF6600"/>
            </a:solidFill>
            <a:ln w="25400">
              <a:solidFill>
                <a:srgbClr val="FF6600"/>
              </a:solidFill>
              <a:round/>
              <a:headEnd/>
              <a:tailEnd/>
            </a:ln>
          </p:spPr>
          <p:txBody>
            <a:bodyPr lIns="45719" tIns="45719" rIns="45719" bIns="45719" anchor="ctr"/>
            <a:lstStyle/>
            <a:p>
              <a:pPr algn="ctr" eaLnBrk="1"/>
              <a:endParaRPr lang="en-BR" altLang="en-BR">
                <a:solidFill>
                  <a:srgbClr val="FFFFFF"/>
                </a:solidFill>
              </a:endParaRPr>
            </a:p>
          </p:txBody>
        </p:sp>
        <p:sp>
          <p:nvSpPr>
            <p:cNvPr id="3099" name="Figuras">
              <a:extLst>
                <a:ext uri="{FF2B5EF4-FFF2-40B4-BE49-F238E27FC236}">
                  <a16:creationId xmlns:a16="http://schemas.microsoft.com/office/drawing/2014/main" id="{E6FC64D6-E82C-7BB5-8593-27B1D67BF93C}"/>
                </a:ext>
              </a:extLst>
            </p:cNvPr>
            <p:cNvSpPr txBox="1">
              <a:spLocks noChangeArrowheads="1"/>
            </p:cNvSpPr>
            <p:nvPr/>
          </p:nvSpPr>
          <p:spPr bwMode="auto">
            <a:xfrm>
              <a:off x="58419" y="-1"/>
              <a:ext cx="2105140" cy="2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p>
              <a:pPr algn="ctr" eaLnBrk="1"/>
              <a:r>
                <a:rPr lang="en-BR" altLang="en-BR" sz="1400" dirty="0">
                  <a:solidFill>
                    <a:srgbClr val="FFFFFF"/>
                  </a:solidFill>
                  <a:latin typeface="Arial" panose="020B0604020202020204" pitchFamily="34" charset="0"/>
                  <a:cs typeface="Arial" panose="020B0604020202020204" pitchFamily="34" charset="0"/>
                  <a:sym typeface="Arial" panose="020B0604020202020204" pitchFamily="34" charset="0"/>
                </a:rPr>
                <a:t>Figuras</a:t>
              </a:r>
            </a:p>
          </p:txBody>
        </p:sp>
      </p:grpSp>
      <p:grpSp>
        <p:nvGrpSpPr>
          <p:cNvPr id="3081" name="Retângulo 6">
            <a:extLst>
              <a:ext uri="{FF2B5EF4-FFF2-40B4-BE49-F238E27FC236}">
                <a16:creationId xmlns:a16="http://schemas.microsoft.com/office/drawing/2014/main" id="{4A3002B1-47F3-B67B-84D8-538EA4484047}"/>
              </a:ext>
            </a:extLst>
          </p:cNvPr>
          <p:cNvGrpSpPr>
            <a:grpSpLocks/>
          </p:cNvGrpSpPr>
          <p:nvPr/>
        </p:nvGrpSpPr>
        <p:grpSpPr bwMode="auto">
          <a:xfrm>
            <a:off x="141809" y="6403233"/>
            <a:ext cx="4857752" cy="288927"/>
            <a:chOff x="0" y="-299568"/>
            <a:chExt cx="2221979" cy="288825"/>
          </a:xfrm>
        </p:grpSpPr>
        <p:sp>
          <p:nvSpPr>
            <p:cNvPr id="3096" name="Rectangle">
              <a:extLst>
                <a:ext uri="{FF2B5EF4-FFF2-40B4-BE49-F238E27FC236}">
                  <a16:creationId xmlns:a16="http://schemas.microsoft.com/office/drawing/2014/main" id="{78631728-79CD-C6D9-D7F0-AEB3DB88EA02}"/>
                </a:ext>
              </a:extLst>
            </p:cNvPr>
            <p:cNvSpPr>
              <a:spLocks noChangeArrowheads="1"/>
            </p:cNvSpPr>
            <p:nvPr/>
          </p:nvSpPr>
          <p:spPr bwMode="auto">
            <a:xfrm>
              <a:off x="0" y="-237810"/>
              <a:ext cx="2221979" cy="165309"/>
            </a:xfrm>
            <a:prstGeom prst="rect">
              <a:avLst/>
            </a:prstGeom>
            <a:solidFill>
              <a:srgbClr val="FF6600"/>
            </a:solidFill>
            <a:ln w="25400">
              <a:solidFill>
                <a:srgbClr val="FF6600"/>
              </a:solidFill>
              <a:round/>
              <a:headEnd/>
              <a:tailEnd/>
            </a:ln>
          </p:spPr>
          <p:txBody>
            <a:bodyPr lIns="45719" tIns="45719" rIns="45719" bIns="45719" anchor="ctr"/>
            <a:lstStyle/>
            <a:p>
              <a:pPr algn="ctr" eaLnBrk="1"/>
              <a:endParaRPr lang="en-BR" altLang="en-BR">
                <a:solidFill>
                  <a:srgbClr val="FFFFFF"/>
                </a:solidFill>
              </a:endParaRPr>
            </a:p>
          </p:txBody>
        </p:sp>
        <p:sp>
          <p:nvSpPr>
            <p:cNvPr id="3097" name="Discussão">
              <a:extLst>
                <a:ext uri="{FF2B5EF4-FFF2-40B4-BE49-F238E27FC236}">
                  <a16:creationId xmlns:a16="http://schemas.microsoft.com/office/drawing/2014/main" id="{7FED7DE1-3E8C-CB98-DA00-F3701F96D9D9}"/>
                </a:ext>
              </a:extLst>
            </p:cNvPr>
            <p:cNvSpPr txBox="1">
              <a:spLocks noChangeArrowheads="1"/>
            </p:cNvSpPr>
            <p:nvPr/>
          </p:nvSpPr>
          <p:spPr bwMode="auto">
            <a:xfrm>
              <a:off x="58419" y="-299568"/>
              <a:ext cx="2105140" cy="2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p>
              <a:pPr algn="ctr" eaLnBrk="1"/>
              <a:r>
                <a:rPr lang="en-BR" altLang="en-BR" sz="1400">
                  <a:solidFill>
                    <a:srgbClr val="FFFFFF"/>
                  </a:solidFill>
                  <a:latin typeface="Arial" panose="020B0604020202020204" pitchFamily="34" charset="0"/>
                  <a:cs typeface="Arial" panose="020B0604020202020204" pitchFamily="34" charset="0"/>
                  <a:sym typeface="Arial" panose="020B0604020202020204" pitchFamily="34" charset="0"/>
                </a:rPr>
                <a:t>Discussão</a:t>
              </a:r>
            </a:p>
          </p:txBody>
        </p:sp>
      </p:grpSp>
      <p:grpSp>
        <p:nvGrpSpPr>
          <p:cNvPr id="3082" name="Retângulo 8">
            <a:extLst>
              <a:ext uri="{FF2B5EF4-FFF2-40B4-BE49-F238E27FC236}">
                <a16:creationId xmlns:a16="http://schemas.microsoft.com/office/drawing/2014/main" id="{9E18ABD7-6884-3DDC-5DC3-2AADD1ECDC77}"/>
              </a:ext>
            </a:extLst>
          </p:cNvPr>
          <p:cNvGrpSpPr>
            <a:grpSpLocks/>
          </p:cNvGrpSpPr>
          <p:nvPr/>
        </p:nvGrpSpPr>
        <p:grpSpPr bwMode="auto">
          <a:xfrm>
            <a:off x="17463" y="8178463"/>
            <a:ext cx="5108576" cy="288927"/>
            <a:chOff x="0" y="120269"/>
            <a:chExt cx="5107495" cy="288825"/>
          </a:xfrm>
        </p:grpSpPr>
        <p:sp>
          <p:nvSpPr>
            <p:cNvPr id="3094" name="Rectangle">
              <a:extLst>
                <a:ext uri="{FF2B5EF4-FFF2-40B4-BE49-F238E27FC236}">
                  <a16:creationId xmlns:a16="http://schemas.microsoft.com/office/drawing/2014/main" id="{5DE95FAE-B851-E440-0846-69D4A56D09FF}"/>
                </a:ext>
              </a:extLst>
            </p:cNvPr>
            <p:cNvSpPr>
              <a:spLocks noChangeArrowheads="1"/>
            </p:cNvSpPr>
            <p:nvPr/>
          </p:nvSpPr>
          <p:spPr bwMode="auto">
            <a:xfrm>
              <a:off x="0" y="182720"/>
              <a:ext cx="5107495" cy="163923"/>
            </a:xfrm>
            <a:prstGeom prst="rect">
              <a:avLst/>
            </a:prstGeom>
            <a:solidFill>
              <a:srgbClr val="FF6600"/>
            </a:solidFill>
            <a:ln w="25400">
              <a:solidFill>
                <a:srgbClr val="FF6600"/>
              </a:solidFill>
              <a:round/>
              <a:headEnd/>
              <a:tailEnd/>
            </a:ln>
          </p:spPr>
          <p:txBody>
            <a:bodyPr lIns="45719" tIns="45719" rIns="45719" bIns="45719" anchor="ctr"/>
            <a:lstStyle/>
            <a:p>
              <a:pPr algn="ctr" eaLnBrk="1"/>
              <a:endParaRPr lang="en-BR" altLang="en-BR">
                <a:solidFill>
                  <a:srgbClr val="FFFFFF"/>
                </a:solidFill>
              </a:endParaRPr>
            </a:p>
          </p:txBody>
        </p:sp>
        <p:sp>
          <p:nvSpPr>
            <p:cNvPr id="3095" name="Referências">
              <a:extLst>
                <a:ext uri="{FF2B5EF4-FFF2-40B4-BE49-F238E27FC236}">
                  <a16:creationId xmlns:a16="http://schemas.microsoft.com/office/drawing/2014/main" id="{5806816F-2694-4E8D-22F1-5115C7A56C53}"/>
                </a:ext>
              </a:extLst>
            </p:cNvPr>
            <p:cNvSpPr txBox="1">
              <a:spLocks noChangeArrowheads="1"/>
            </p:cNvSpPr>
            <p:nvPr/>
          </p:nvSpPr>
          <p:spPr bwMode="auto">
            <a:xfrm>
              <a:off x="58419" y="120269"/>
              <a:ext cx="4990656" cy="2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p>
              <a:pPr algn="ctr" eaLnBrk="1"/>
              <a:r>
                <a:rPr lang="en-BR" altLang="en-BR" sz="1400" dirty="0">
                  <a:solidFill>
                    <a:srgbClr val="FFFFFF"/>
                  </a:solidFill>
                  <a:latin typeface="Arial" panose="020B0604020202020204" pitchFamily="34" charset="0"/>
                  <a:cs typeface="Arial" panose="020B0604020202020204" pitchFamily="34" charset="0"/>
                  <a:sym typeface="Arial" panose="020B0604020202020204" pitchFamily="34" charset="0"/>
                </a:rPr>
                <a:t>Referências</a:t>
              </a:r>
            </a:p>
          </p:txBody>
        </p:sp>
      </p:grpSp>
      <p:sp>
        <p:nvSpPr>
          <p:cNvPr id="111" name="Paciente do sexo masculino, 34 anos, compareceu ao Pronto Socorro Oftalmológico do Hospital da Santa Casa de São Paulo com queixa de lesão em pálpebra inferior direita, assintomática, de rápido crescimento, que surgiu há 2 semanas. Negava comorbidades, u">
            <a:extLst>
              <a:ext uri="{FF2B5EF4-FFF2-40B4-BE49-F238E27FC236}">
                <a16:creationId xmlns:a16="http://schemas.microsoft.com/office/drawing/2014/main" id="{D8AB6A98-1E0F-DF3D-4A23-20FE54ACC735}"/>
              </a:ext>
            </a:extLst>
          </p:cNvPr>
          <p:cNvSpPr txBox="1"/>
          <p:nvPr/>
        </p:nvSpPr>
        <p:spPr>
          <a:xfrm>
            <a:off x="155574" y="3685315"/>
            <a:ext cx="3030902" cy="2723823"/>
          </a:xfrm>
          <a:prstGeom prst="rect">
            <a:avLst/>
          </a:prstGeom>
          <a:ln>
            <a:solidFill>
              <a:srgbClr val="000000"/>
            </a:solidFill>
          </a:ln>
        </p:spPr>
        <p:txBody>
          <a:bodyPr wrap="square" lIns="45719" rIns="45719">
            <a:spAutoFit/>
          </a:bodyPr>
          <a:lstStyle/>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r>
              <a:rPr sz="900" kern="0" dirty="0" err="1">
                <a:solidFill>
                  <a:srgbClr val="212121"/>
                </a:solidFill>
                <a:latin typeface="Arial" panose="020B0604020202020204" pitchFamily="34" charset="0"/>
                <a:ea typeface="Times Roman"/>
                <a:cs typeface="Arial" panose="020B0604020202020204" pitchFamily="34" charset="0"/>
                <a:sym typeface="Times Roman"/>
              </a:rPr>
              <a:t>Paciente</a:t>
            </a:r>
            <a:r>
              <a:rPr sz="900" kern="0" dirty="0">
                <a:solidFill>
                  <a:srgbClr val="212121"/>
                </a:solidFill>
                <a:latin typeface="Arial" panose="020B0604020202020204" pitchFamily="34" charset="0"/>
                <a:ea typeface="Times Roman"/>
                <a:cs typeface="Arial" panose="020B0604020202020204" pitchFamily="34" charset="0"/>
                <a:sym typeface="Times Roman"/>
              </a:rPr>
              <a:t> do </a:t>
            </a:r>
            <a:r>
              <a:rPr sz="900" kern="0" dirty="0" err="1">
                <a:solidFill>
                  <a:srgbClr val="212121"/>
                </a:solidFill>
                <a:latin typeface="Arial" panose="020B0604020202020204" pitchFamily="34" charset="0"/>
                <a:ea typeface="Times Roman"/>
                <a:cs typeface="Arial" panose="020B0604020202020204" pitchFamily="34" charset="0"/>
                <a:sym typeface="Times Roman"/>
              </a:rPr>
              <a:t>sexo</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sz="900" kern="0" dirty="0" err="1">
                <a:solidFill>
                  <a:srgbClr val="212121"/>
                </a:solidFill>
                <a:latin typeface="Arial" panose="020B0604020202020204" pitchFamily="34" charset="0"/>
                <a:ea typeface="Times Roman"/>
                <a:cs typeface="Arial" panose="020B0604020202020204" pitchFamily="34" charset="0"/>
                <a:sym typeface="Times Roman"/>
              </a:rPr>
              <a:t>masculino</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lang="pt-BR" sz="900" kern="0" dirty="0">
                <a:solidFill>
                  <a:srgbClr val="212121"/>
                </a:solidFill>
                <a:latin typeface="Arial" panose="020B0604020202020204" pitchFamily="34" charset="0"/>
                <a:ea typeface="Times Roman"/>
                <a:cs typeface="Arial" panose="020B0604020202020204" pitchFamily="34" charset="0"/>
                <a:sym typeface="Times Roman"/>
              </a:rPr>
              <a:t>47</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sz="900" kern="0" dirty="0" err="1">
                <a:solidFill>
                  <a:srgbClr val="212121"/>
                </a:solidFill>
                <a:latin typeface="Arial" panose="020B0604020202020204" pitchFamily="34" charset="0"/>
                <a:ea typeface="Times Roman"/>
                <a:cs typeface="Arial" panose="020B0604020202020204" pitchFamily="34" charset="0"/>
                <a:sym typeface="Times Roman"/>
              </a:rPr>
              <a:t>anos</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lang="pt-BR" sz="900" kern="0" dirty="0">
                <a:solidFill>
                  <a:srgbClr val="212121"/>
                </a:solidFill>
                <a:latin typeface="Arial" panose="020B0604020202020204" pitchFamily="34" charset="0"/>
                <a:ea typeface="Times Roman"/>
                <a:cs typeface="Arial" panose="020B0604020202020204" pitchFamily="34" charset="0"/>
                <a:sym typeface="Times Roman"/>
              </a:rPr>
              <a:t>encaminhado à Oftalmologia </a:t>
            </a:r>
            <a:r>
              <a:rPr sz="900" kern="0" dirty="0">
                <a:solidFill>
                  <a:srgbClr val="212121"/>
                </a:solidFill>
                <a:latin typeface="Arial" panose="020B0604020202020204" pitchFamily="34" charset="0"/>
                <a:ea typeface="Times Roman"/>
                <a:cs typeface="Arial" panose="020B0604020202020204" pitchFamily="34" charset="0"/>
                <a:sym typeface="Times Roman"/>
              </a:rPr>
              <a:t>da Santa Casa de São Paulo</a:t>
            </a:r>
            <a:r>
              <a:rPr lang="pt-BR" sz="900" kern="0" dirty="0">
                <a:solidFill>
                  <a:srgbClr val="212121"/>
                </a:solidFill>
                <a:latin typeface="Arial" panose="020B0604020202020204" pitchFamily="34" charset="0"/>
                <a:ea typeface="Times Roman"/>
                <a:cs typeface="Arial" panose="020B0604020202020204" pitchFamily="34" charset="0"/>
                <a:sym typeface="Times Roman"/>
              </a:rPr>
              <a:t> devido a queixa de redução da acuidade visual em ambos os olhos, de maneira indolor e progressiva há quatro anos.</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sz="900" kern="0" dirty="0" err="1">
                <a:solidFill>
                  <a:srgbClr val="212121"/>
                </a:solidFill>
                <a:latin typeface="Arial" panose="020B0604020202020204" pitchFamily="34" charset="0"/>
                <a:ea typeface="Times Roman"/>
                <a:cs typeface="Arial" panose="020B0604020202020204" pitchFamily="34" charset="0"/>
                <a:sym typeface="Times Roman"/>
              </a:rPr>
              <a:t>Negava</a:t>
            </a:r>
            <a:r>
              <a:rPr lang="pt-BR" sz="900" kern="0" dirty="0">
                <a:solidFill>
                  <a:srgbClr val="212121"/>
                </a:solidFill>
                <a:latin typeface="Arial" panose="020B0604020202020204" pitchFamily="34" charset="0"/>
                <a:ea typeface="Times Roman"/>
                <a:cs typeface="Arial" panose="020B0604020202020204" pitchFamily="34" charset="0"/>
                <a:sym typeface="Times Roman"/>
              </a:rPr>
              <a:t> traumas, cirurgias,</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sz="900" kern="0" dirty="0" err="1">
                <a:solidFill>
                  <a:srgbClr val="212121"/>
                </a:solidFill>
                <a:latin typeface="Arial" panose="020B0604020202020204" pitchFamily="34" charset="0"/>
                <a:ea typeface="Times Roman"/>
                <a:cs typeface="Arial" panose="020B0604020202020204" pitchFamily="34" charset="0"/>
                <a:sym typeface="Times Roman"/>
              </a:rPr>
              <a:t>comorbidades</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sz="900" kern="0" dirty="0" err="1">
                <a:solidFill>
                  <a:srgbClr val="212121"/>
                </a:solidFill>
                <a:latin typeface="Arial" panose="020B0604020202020204" pitchFamily="34" charset="0"/>
                <a:ea typeface="Times Roman"/>
                <a:cs typeface="Arial" panose="020B0604020202020204" pitchFamily="34" charset="0"/>
                <a:sym typeface="Times Roman"/>
              </a:rPr>
              <a:t>uso</a:t>
            </a:r>
            <a:r>
              <a:rPr sz="900" kern="0" dirty="0">
                <a:solidFill>
                  <a:srgbClr val="212121"/>
                </a:solidFill>
                <a:latin typeface="Arial" panose="020B0604020202020204" pitchFamily="34" charset="0"/>
                <a:ea typeface="Times Roman"/>
                <a:cs typeface="Arial" panose="020B0604020202020204" pitchFamily="34" charset="0"/>
                <a:sym typeface="Times Roman"/>
              </a:rPr>
              <a:t> de </a:t>
            </a:r>
            <a:r>
              <a:rPr sz="900" kern="0" dirty="0" err="1">
                <a:solidFill>
                  <a:srgbClr val="212121"/>
                </a:solidFill>
                <a:latin typeface="Arial" panose="020B0604020202020204" pitchFamily="34" charset="0"/>
                <a:ea typeface="Times Roman"/>
                <a:cs typeface="Arial" panose="020B0604020202020204" pitchFamily="34" charset="0"/>
                <a:sym typeface="Times Roman"/>
              </a:rPr>
              <a:t>medicações</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sz="900" kern="0" dirty="0" err="1">
                <a:solidFill>
                  <a:srgbClr val="212121"/>
                </a:solidFill>
                <a:latin typeface="Arial" panose="020B0604020202020204" pitchFamily="34" charset="0"/>
                <a:ea typeface="Times Roman"/>
                <a:cs typeface="Arial" panose="020B0604020202020204" pitchFamily="34" charset="0"/>
                <a:sym typeface="Times Roman"/>
              </a:rPr>
              <a:t>ou</a:t>
            </a:r>
            <a:r>
              <a:rPr lang="pt-BR" sz="900" kern="0" dirty="0">
                <a:solidFill>
                  <a:srgbClr val="212121"/>
                </a:solidFill>
                <a:latin typeface="Arial" panose="020B0604020202020204" pitchFamily="34" charset="0"/>
                <a:ea typeface="Times Roman"/>
                <a:cs typeface="Arial" panose="020B0604020202020204" pitchFamily="34" charset="0"/>
                <a:sym typeface="Times Roman"/>
              </a:rPr>
              <a:t> drogas. Referia que o irmão apresentava quadro semelhante, mas sem diagnóstico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Ao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exame</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oftalmológico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apresentava</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acuidade</a:t>
            </a:r>
            <a:r>
              <a:rPr lang="en-US" sz="900" kern="0" dirty="0">
                <a:solidFill>
                  <a:srgbClr val="212121"/>
                </a:solidFill>
                <a:latin typeface="Arial" panose="020B0604020202020204" pitchFamily="34" charset="0"/>
                <a:ea typeface="Times Roman"/>
                <a:cs typeface="Arial" panose="020B0604020202020204" pitchFamily="34" charset="0"/>
                <a:sym typeface="Times Roman"/>
              </a:rPr>
              <a:t> visual com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melhor</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correção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de 20/200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em</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ambos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os</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olhos</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(AO).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Reflexos</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preservados</a:t>
            </a:r>
            <a:r>
              <a:rPr lang="en-US" sz="900" kern="0" dirty="0">
                <a:solidFill>
                  <a:srgbClr val="212121"/>
                </a:solidFill>
                <a:latin typeface="Arial" panose="020B0604020202020204" pitchFamily="34" charset="0"/>
                <a:ea typeface="Times Roman"/>
                <a:cs typeface="Arial" panose="020B0604020202020204" pitchFamily="34" charset="0"/>
                <a:sym typeface="Times Roman"/>
              </a:rPr>
              <a:t> e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simétricos</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À</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biomicroscopia</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não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foram</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evidenciadas</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alterações</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Fundoscopia</a:t>
            </a:r>
            <a:r>
              <a:rPr lang="en-US" sz="900" kern="0" dirty="0">
                <a:solidFill>
                  <a:srgbClr val="212121"/>
                </a:solidFill>
                <a:latin typeface="Arial" panose="020B0604020202020204" pitchFamily="34" charset="0"/>
                <a:ea typeface="Times Roman"/>
                <a:cs typeface="Arial" panose="020B0604020202020204" pitchFamily="34" charset="0"/>
                <a:sym typeface="Times Roman"/>
              </a:rPr>
              <a:t> com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atrofia</a:t>
            </a:r>
            <a:r>
              <a:rPr lang="en-US" sz="900" kern="0" dirty="0">
                <a:solidFill>
                  <a:srgbClr val="212121"/>
                </a:solidFill>
                <a:latin typeface="Arial" panose="020B0604020202020204" pitchFamily="34" charset="0"/>
                <a:ea typeface="Times Roman"/>
                <a:cs typeface="Arial" panose="020B0604020202020204" pitchFamily="34" charset="0"/>
                <a:sym typeface="Times Roman"/>
              </a:rPr>
              <a:t> macular AO,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sem</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outras</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alterações</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Realizada</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tomografia</a:t>
            </a:r>
            <a:r>
              <a:rPr lang="en-US" sz="900" kern="0" dirty="0">
                <a:solidFill>
                  <a:srgbClr val="212121"/>
                </a:solidFill>
                <a:latin typeface="Arial" panose="020B0604020202020204" pitchFamily="34" charset="0"/>
                <a:ea typeface="Times Roman"/>
                <a:cs typeface="Arial" panose="020B0604020202020204" pitchFamily="34" charset="0"/>
                <a:sym typeface="Times Roman"/>
              </a:rPr>
              <a:t> de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coerência</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óptica</a:t>
            </a:r>
            <a:r>
              <a:rPr lang="en-US" sz="900" kern="0" dirty="0">
                <a:solidFill>
                  <a:srgbClr val="212121"/>
                </a:solidFill>
                <a:latin typeface="Arial" panose="020B0604020202020204" pitchFamily="34" charset="0"/>
                <a:ea typeface="Times Roman"/>
                <a:cs typeface="Arial" panose="020B0604020202020204" pitchFamily="34" charset="0"/>
                <a:sym typeface="Times Roman"/>
              </a:rPr>
              <a:t> (OCT),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sendo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evidenciada</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disrupção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de zona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elipsoide</a:t>
            </a:r>
            <a:r>
              <a:rPr lang="en-US" sz="900" kern="0" dirty="0">
                <a:solidFill>
                  <a:srgbClr val="212121"/>
                </a:solidFill>
                <a:latin typeface="Arial" panose="020B0604020202020204" pitchFamily="34" charset="0"/>
                <a:ea typeface="Times Roman"/>
                <a:cs typeface="Arial" panose="020B0604020202020204" pitchFamily="34" charset="0"/>
                <a:sym typeface="Times Roman"/>
              </a:rPr>
              <a:t>, com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desabamento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da retina interna AO -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Figuras</a:t>
            </a:r>
            <a:r>
              <a:rPr lang="en-US" sz="900" kern="0" dirty="0">
                <a:solidFill>
                  <a:srgbClr val="212121"/>
                </a:solidFill>
                <a:latin typeface="Arial" panose="020B0604020202020204" pitchFamily="34" charset="0"/>
                <a:ea typeface="Times Roman"/>
                <a:cs typeface="Arial" panose="020B0604020202020204" pitchFamily="34" charset="0"/>
                <a:sym typeface="Times Roman"/>
              </a:rPr>
              <a:t> 1 e 2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olho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direito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e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Figuras</a:t>
            </a:r>
            <a:r>
              <a:rPr lang="en-US" sz="900" kern="0" dirty="0">
                <a:solidFill>
                  <a:srgbClr val="212121"/>
                </a:solidFill>
                <a:latin typeface="Arial" panose="020B0604020202020204" pitchFamily="34" charset="0"/>
                <a:ea typeface="Times Roman"/>
                <a:cs typeface="Arial" panose="020B0604020202020204" pitchFamily="34" charset="0"/>
                <a:sym typeface="Times Roman"/>
              </a:rPr>
              <a:t> 3 e 4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olho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esquerdo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Paciente</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informado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respeito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dos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achados</a:t>
            </a:r>
            <a:r>
              <a:rPr lang="en-US" sz="900" kern="0" dirty="0">
                <a:solidFill>
                  <a:srgbClr val="212121"/>
                </a:solidFill>
                <a:latin typeface="Arial" panose="020B0604020202020204" pitchFamily="34" charset="0"/>
                <a:ea typeface="Times Roman"/>
                <a:cs typeface="Arial" panose="020B0604020202020204" pitchFamily="34" charset="0"/>
                <a:sym typeface="Times Roman"/>
              </a:rPr>
              <a:t> do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exame</a:t>
            </a:r>
            <a:r>
              <a:rPr lang="en-US" sz="900" kern="0" dirty="0">
                <a:solidFill>
                  <a:srgbClr val="212121"/>
                </a:solidFill>
                <a:latin typeface="Arial" panose="020B0604020202020204" pitchFamily="34" charset="0"/>
                <a:ea typeface="Times Roman"/>
                <a:cs typeface="Arial" panose="020B0604020202020204" pitchFamily="34" charset="0"/>
                <a:sym typeface="Times Roman"/>
              </a:rPr>
              <a:t> e do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prognóstico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visual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reservado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e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encaminhado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ao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setor</a:t>
            </a:r>
            <a:r>
              <a:rPr lang="en-US" sz="900" kern="0" dirty="0">
                <a:solidFill>
                  <a:srgbClr val="212121"/>
                </a:solidFill>
                <a:latin typeface="Arial" panose="020B0604020202020204" pitchFamily="34" charset="0"/>
                <a:ea typeface="Times Roman"/>
                <a:cs typeface="Arial" panose="020B0604020202020204" pitchFamily="34" charset="0"/>
                <a:sym typeface="Times Roman"/>
              </a:rPr>
              <a:t> de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visão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subnormal da Santa Casa de São Paulo para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tentativa</a:t>
            </a:r>
            <a:r>
              <a:rPr lang="en-US" sz="900" kern="0" dirty="0">
                <a:solidFill>
                  <a:srgbClr val="212121"/>
                </a:solidFill>
                <a:latin typeface="Arial" panose="020B0604020202020204" pitchFamily="34" charset="0"/>
                <a:ea typeface="Times Roman"/>
                <a:cs typeface="Arial" panose="020B0604020202020204" pitchFamily="34" charset="0"/>
                <a:sym typeface="Times Roman"/>
              </a:rPr>
              <a:t> de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adaptação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de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recurso</a:t>
            </a:r>
            <a:r>
              <a:rPr lang="en-US" sz="900" kern="0" dirty="0">
                <a:solidFill>
                  <a:srgbClr val="212121"/>
                </a:solidFill>
                <a:latin typeface="Arial" panose="020B0604020202020204" pitchFamily="34" charset="0"/>
                <a:ea typeface="Times Roman"/>
                <a:cs typeface="Arial" panose="020B0604020202020204" pitchFamily="34" charset="0"/>
                <a:sym typeface="Times Roman"/>
              </a:rPr>
              <a:t> </a:t>
            </a:r>
            <a:r>
              <a:rPr lang="en-US" sz="900" kern="0" dirty="0" err="1">
                <a:solidFill>
                  <a:srgbClr val="212121"/>
                </a:solidFill>
                <a:latin typeface="Arial" panose="020B0604020202020204" pitchFamily="34" charset="0"/>
                <a:ea typeface="Times Roman"/>
                <a:cs typeface="Arial" panose="020B0604020202020204" pitchFamily="34" charset="0"/>
                <a:sym typeface="Times Roman"/>
              </a:rPr>
              <a:t>óptico</a:t>
            </a:r>
            <a:r>
              <a:rPr lang="en-US" sz="900" kern="0" dirty="0">
                <a:solidFill>
                  <a:srgbClr val="212121"/>
                </a:solidFill>
                <a:latin typeface="Arial" panose="020B0604020202020204" pitchFamily="34" charset="0"/>
                <a:ea typeface="Times Roman"/>
                <a:cs typeface="Arial" panose="020B0604020202020204" pitchFamily="34" charset="0"/>
                <a:sym typeface="Times Roman"/>
              </a:rPr>
              <a:t>.</a:t>
            </a:r>
            <a:endParaRPr sz="900" kern="0" dirty="0">
              <a:latin typeface="Arial" panose="020B0604020202020204" pitchFamily="34" charset="0"/>
              <a:ea typeface="Times Roman"/>
              <a:cs typeface="Arial" panose="020B0604020202020204" pitchFamily="34" charset="0"/>
              <a:sym typeface="Times Roman"/>
            </a:endParaRPr>
          </a:p>
        </p:txBody>
      </p:sp>
      <p:sp>
        <p:nvSpPr>
          <p:cNvPr id="3084" name="Rectangle">
            <a:extLst>
              <a:ext uri="{FF2B5EF4-FFF2-40B4-BE49-F238E27FC236}">
                <a16:creationId xmlns:a16="http://schemas.microsoft.com/office/drawing/2014/main" id="{19E4381F-8EE0-CAC3-1E76-8A670DFFA95A}"/>
              </a:ext>
            </a:extLst>
          </p:cNvPr>
          <p:cNvSpPr>
            <a:spLocks noChangeArrowheads="1"/>
          </p:cNvSpPr>
          <p:nvPr/>
        </p:nvSpPr>
        <p:spPr bwMode="auto">
          <a:xfrm>
            <a:off x="155574" y="3479638"/>
            <a:ext cx="3015577" cy="158781"/>
          </a:xfrm>
          <a:prstGeom prst="rect">
            <a:avLst/>
          </a:prstGeom>
          <a:solidFill>
            <a:srgbClr val="FF6600"/>
          </a:solidFill>
          <a:ln w="25400">
            <a:solidFill>
              <a:srgbClr val="FF6600"/>
            </a:solidFill>
            <a:miter lim="800000"/>
            <a:headEnd/>
            <a:tailEnd/>
          </a:ln>
        </p:spPr>
        <p:txBody>
          <a:bodyPr lIns="45719" rIns="45719" anchor="ctr"/>
          <a:lstStyle/>
          <a:p>
            <a:pPr algn="ctr" eaLnBrk="1"/>
            <a:endParaRPr lang="en-BR" altLang="en-BR">
              <a:solidFill>
                <a:srgbClr val="FFFFFF"/>
              </a:solidFill>
            </a:endParaRPr>
          </a:p>
        </p:txBody>
      </p:sp>
      <p:sp>
        <p:nvSpPr>
          <p:cNvPr id="3085" name="Relato de caso">
            <a:extLst>
              <a:ext uri="{FF2B5EF4-FFF2-40B4-BE49-F238E27FC236}">
                <a16:creationId xmlns:a16="http://schemas.microsoft.com/office/drawing/2014/main" id="{E22CFFFB-4CB8-3C57-CD2F-E9632C2C0B04}"/>
              </a:ext>
            </a:extLst>
          </p:cNvPr>
          <p:cNvSpPr txBox="1">
            <a:spLocks noChangeArrowheads="1"/>
          </p:cNvSpPr>
          <p:nvPr/>
        </p:nvSpPr>
        <p:spPr bwMode="auto">
          <a:xfrm>
            <a:off x="527891" y="3398877"/>
            <a:ext cx="22709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nchor="ctr">
            <a:spAutoFit/>
          </a:bodyPr>
          <a:lstStyle/>
          <a:p>
            <a:pPr algn="ctr" eaLnBrk="1"/>
            <a:r>
              <a:rPr lang="en-BR" altLang="en-BR" sz="1400" dirty="0">
                <a:solidFill>
                  <a:srgbClr val="FFFFFF"/>
                </a:solidFill>
                <a:latin typeface="Arial" panose="020B0604020202020204" pitchFamily="34" charset="0"/>
                <a:cs typeface="Arial" panose="020B0604020202020204" pitchFamily="34" charset="0"/>
                <a:sym typeface="Arial" panose="020B0604020202020204" pitchFamily="34" charset="0"/>
              </a:rPr>
              <a:t>Relato de caso</a:t>
            </a:r>
          </a:p>
        </p:txBody>
      </p:sp>
      <p:sp>
        <p:nvSpPr>
          <p:cNvPr id="114" name="A CA é uma lesão benigna, que pode involuir espontaneamente e, por isso, há controvérsias com relação a condutas invasivas.⁴ Casos de CA em pálpebras são raros, acometendo, principalmente, pálpebras superiores, e têm alta taxa de recorrência mesmo após a">
            <a:extLst>
              <a:ext uri="{FF2B5EF4-FFF2-40B4-BE49-F238E27FC236}">
                <a16:creationId xmlns:a16="http://schemas.microsoft.com/office/drawing/2014/main" id="{96E04D2D-1C8C-530B-9976-C583DB8E2D4D}"/>
              </a:ext>
            </a:extLst>
          </p:cNvPr>
          <p:cNvSpPr txBox="1"/>
          <p:nvPr/>
        </p:nvSpPr>
        <p:spPr>
          <a:xfrm>
            <a:off x="155574" y="6668783"/>
            <a:ext cx="4832350" cy="1477328"/>
          </a:xfrm>
          <a:prstGeom prst="rect">
            <a:avLst/>
          </a:prstGeom>
          <a:ln w="9525">
            <a:solidFill>
              <a:srgbClr val="000000"/>
            </a:solidFill>
            <a:miter lim="400000"/>
          </a:ln>
        </p:spPr>
        <p:txBody>
          <a:bodyPr wrap="square" lIns="45719" rIns="45719">
            <a:spAutoFit/>
          </a:bodyPr>
          <a:lstStyle/>
          <a:p>
            <a:pPr algn="just">
              <a:spcBef>
                <a:spcPts val="1800"/>
              </a:spcBef>
              <a:spcAft>
                <a:spcPts val="1800"/>
              </a:spcAft>
            </a:pPr>
            <a:r>
              <a:rPr lang="pt-BR" sz="900" kern="0" dirty="0">
                <a:solidFill>
                  <a:srgbClr val="212121"/>
                </a:solidFill>
                <a:latin typeface="Arial" panose="020B0604020202020204" pitchFamily="34" charset="0"/>
                <a:cs typeface="Arial" panose="020B0604020202020204" pitchFamily="34" charset="0"/>
              </a:rPr>
              <a:t>A distrofia macular </a:t>
            </a:r>
            <a:r>
              <a:rPr lang="pt-BR" sz="900" kern="0" dirty="0" err="1">
                <a:solidFill>
                  <a:srgbClr val="212121"/>
                </a:solidFill>
                <a:latin typeface="Arial" panose="020B0604020202020204" pitchFamily="34" charset="0"/>
                <a:cs typeface="Arial" panose="020B0604020202020204" pitchFamily="34" charset="0"/>
              </a:rPr>
              <a:t>viteliforme</a:t>
            </a:r>
            <a:r>
              <a:rPr lang="pt-BR" sz="900" kern="0" dirty="0">
                <a:solidFill>
                  <a:srgbClr val="212121"/>
                </a:solidFill>
                <a:latin typeface="Arial" panose="020B0604020202020204" pitchFamily="34" charset="0"/>
                <a:cs typeface="Arial" panose="020B0604020202020204" pitchFamily="34" charset="0"/>
              </a:rPr>
              <a:t> do adulto é uma doença genética rara e de herança autossômica dominante. que se caracteriza pela presença de depósitos amarelados </a:t>
            </a:r>
            <a:r>
              <a:rPr lang="pt-BR" sz="900" kern="0" dirty="0" err="1">
                <a:solidFill>
                  <a:srgbClr val="212121"/>
                </a:solidFill>
                <a:latin typeface="Arial" panose="020B0604020202020204" pitchFamily="34" charset="0"/>
                <a:cs typeface="Arial" panose="020B0604020202020204" pitchFamily="34" charset="0"/>
              </a:rPr>
              <a:t>sub-retinianos</a:t>
            </a:r>
            <a:r>
              <a:rPr lang="pt-BR" sz="900" kern="0" dirty="0">
                <a:solidFill>
                  <a:srgbClr val="212121"/>
                </a:solidFill>
                <a:latin typeface="Arial" panose="020B0604020202020204" pitchFamily="34" charset="0"/>
                <a:cs typeface="Arial" panose="020B0604020202020204" pitchFamily="34" charset="0"/>
              </a:rPr>
              <a:t> na região macular bilateralmente. Essas lesões podem eventualmente desaparecer, evoluindo com área de atrofia do epitélio pigmentar da retina. Seu principal diagnóstico diferencial é a doença de Best</a:t>
            </a:r>
            <a:r>
              <a:rPr lang="pt-BR" sz="900" kern="0" baseline="30000" dirty="0">
                <a:solidFill>
                  <a:srgbClr val="212121"/>
                </a:solidFill>
                <a:latin typeface="Arial" panose="020B0604020202020204" pitchFamily="34" charset="0"/>
                <a:cs typeface="Arial" panose="020B0604020202020204" pitchFamily="34" charset="0"/>
              </a:rPr>
              <a:t>3</a:t>
            </a:r>
            <a:r>
              <a:rPr lang="pt-BR" sz="900" kern="0" dirty="0">
                <a:solidFill>
                  <a:srgbClr val="212121"/>
                </a:solidFill>
                <a:latin typeface="Arial" panose="020B0604020202020204" pitchFamily="34" charset="0"/>
                <a:cs typeface="Arial" panose="020B0604020202020204" pitchFamily="34" charset="0"/>
              </a:rPr>
              <a:t>. O paciente normalmente queixa-se de embaçamento visual e metamorfopsia, porém a acuidade visual tende a se manter boa durante sua vida. Embora seja uma doença lentamente progressiva e de prognóstico consideravelmente bom, o seu diagnóstico é de suma importância para o acompanhamento das lesões, uma vez que podem evoluir com neovascularização </a:t>
            </a:r>
            <a:r>
              <a:rPr lang="pt-BR" sz="900" kern="0" dirty="0" err="1">
                <a:solidFill>
                  <a:srgbClr val="212121"/>
                </a:solidFill>
                <a:latin typeface="Arial" panose="020B0604020202020204" pitchFamily="34" charset="0"/>
                <a:cs typeface="Arial" panose="020B0604020202020204" pitchFamily="34" charset="0"/>
              </a:rPr>
              <a:t>coroidéia</a:t>
            </a:r>
            <a:r>
              <a:rPr lang="pt-BR" sz="900" kern="0" dirty="0">
                <a:solidFill>
                  <a:srgbClr val="212121"/>
                </a:solidFill>
                <a:latin typeface="Arial" panose="020B0604020202020204" pitchFamily="34" charset="0"/>
                <a:cs typeface="Arial" panose="020B0604020202020204" pitchFamily="34" charset="0"/>
              </a:rPr>
              <a:t> e levar a mais complicações</a:t>
            </a:r>
            <a:r>
              <a:rPr lang="pt-BR" sz="900" kern="0" baseline="30000" dirty="0">
                <a:solidFill>
                  <a:srgbClr val="212121"/>
                </a:solidFill>
                <a:latin typeface="Arial" panose="020B0604020202020204" pitchFamily="34" charset="0"/>
                <a:cs typeface="Arial" panose="020B0604020202020204" pitchFamily="34" charset="0"/>
              </a:rPr>
              <a:t>1,2</a:t>
            </a:r>
            <a:r>
              <a:rPr lang="pt-BR" sz="900" kern="0" dirty="0">
                <a:solidFill>
                  <a:srgbClr val="212121"/>
                </a:solidFill>
                <a:latin typeface="Arial" panose="020B0604020202020204" pitchFamily="34" charset="0"/>
                <a:cs typeface="Arial" panose="020B0604020202020204" pitchFamily="34" charset="0"/>
              </a:rPr>
              <a:t>.</a:t>
            </a:r>
          </a:p>
        </p:txBody>
      </p:sp>
      <p:sp>
        <p:nvSpPr>
          <p:cNvPr id="115" name="Oculofacial Plastic and Orbital Surgery, Section 7, Basic and Clinical Science Course. San Francisco: American Academy of Ophtalmology;…">
            <a:extLst>
              <a:ext uri="{FF2B5EF4-FFF2-40B4-BE49-F238E27FC236}">
                <a16:creationId xmlns:a16="http://schemas.microsoft.com/office/drawing/2014/main" id="{860B7371-433C-5784-060C-8285E9EB60F3}"/>
              </a:ext>
            </a:extLst>
          </p:cNvPr>
          <p:cNvSpPr txBox="1"/>
          <p:nvPr/>
        </p:nvSpPr>
        <p:spPr>
          <a:xfrm>
            <a:off x="-120650" y="8415800"/>
            <a:ext cx="5108575" cy="676724"/>
          </a:xfrm>
          <a:prstGeom prst="rect">
            <a:avLst/>
          </a:prstGeom>
          <a:ln w="12700">
            <a:miter lim="400000"/>
          </a:ln>
        </p:spPr>
        <p:txBody>
          <a:bodyPr lIns="45719" rIns="45719">
            <a:spAutoFit/>
          </a:bodyPr>
          <a:lstStyle/>
          <a:p>
            <a:pPr marL="139700" algn="just" defTabSz="457200" eaLnBrk="1" fontAlgn="auto">
              <a:spcBef>
                <a:spcPts val="0"/>
              </a:spcBef>
              <a:spcAft>
                <a:spcPts val="0"/>
              </a:spcAft>
              <a:buSzPct val="100000"/>
              <a:defRPr sz="633">
                <a:latin typeface="Arial"/>
                <a:ea typeface="Arial"/>
                <a:cs typeface="Arial"/>
                <a:sym typeface="Arial"/>
              </a:defRPr>
            </a:pPr>
            <a:r>
              <a:rPr lang="pt-BR" b="0" i="0" dirty="0">
                <a:solidFill>
                  <a:srgbClr val="403D39"/>
                </a:solidFill>
                <a:effectLst/>
                <a:latin typeface="Arial" panose="020B0604020202020204" pitchFamily="34" charset="0"/>
              </a:rPr>
              <a:t>1. Gass JD, </a:t>
            </a:r>
            <a:r>
              <a:rPr lang="pt-BR" b="0" i="0" dirty="0" err="1">
                <a:solidFill>
                  <a:srgbClr val="403D39"/>
                </a:solidFill>
                <a:effectLst/>
                <a:latin typeface="Arial" panose="020B0604020202020204" pitchFamily="34" charset="0"/>
              </a:rPr>
              <a:t>Jallow</a:t>
            </a:r>
            <a:r>
              <a:rPr lang="pt-BR" b="0" i="0" dirty="0">
                <a:solidFill>
                  <a:srgbClr val="403D39"/>
                </a:solidFill>
                <a:effectLst/>
                <a:latin typeface="Arial" panose="020B0604020202020204" pitchFamily="34" charset="0"/>
              </a:rPr>
              <a:t> S, Davis B. </a:t>
            </a:r>
            <a:r>
              <a:rPr lang="pt-BR" b="0" i="0" dirty="0" err="1">
                <a:solidFill>
                  <a:srgbClr val="403D39"/>
                </a:solidFill>
                <a:effectLst/>
                <a:latin typeface="Arial" panose="020B0604020202020204" pitchFamily="34" charset="0"/>
              </a:rPr>
              <a:t>Adult</a:t>
            </a:r>
            <a:r>
              <a:rPr lang="pt-BR" b="0" i="0" dirty="0">
                <a:solidFill>
                  <a:srgbClr val="403D39"/>
                </a:solidFill>
                <a:effectLst/>
                <a:latin typeface="Arial" panose="020B0604020202020204" pitchFamily="34" charset="0"/>
              </a:rPr>
              <a:t> </a:t>
            </a:r>
            <a:r>
              <a:rPr lang="pt-BR" b="0" i="0" dirty="0" err="1">
                <a:solidFill>
                  <a:srgbClr val="403D39"/>
                </a:solidFill>
                <a:effectLst/>
                <a:latin typeface="Arial" panose="020B0604020202020204" pitchFamily="34" charset="0"/>
              </a:rPr>
              <a:t>vitelliform</a:t>
            </a:r>
            <a:r>
              <a:rPr lang="pt-BR" b="0" i="0" dirty="0">
                <a:solidFill>
                  <a:srgbClr val="403D39"/>
                </a:solidFill>
                <a:effectLst/>
                <a:latin typeface="Arial" panose="020B0604020202020204" pitchFamily="34" charset="0"/>
              </a:rPr>
              <a:t> macular </a:t>
            </a:r>
            <a:r>
              <a:rPr lang="pt-BR" b="0" i="0" dirty="0" err="1">
                <a:solidFill>
                  <a:srgbClr val="403D39"/>
                </a:solidFill>
                <a:effectLst/>
                <a:latin typeface="Arial" panose="020B0604020202020204" pitchFamily="34" charset="0"/>
              </a:rPr>
              <a:t>detachment</a:t>
            </a:r>
            <a:r>
              <a:rPr lang="pt-BR" b="0" i="0" dirty="0">
                <a:solidFill>
                  <a:srgbClr val="403D39"/>
                </a:solidFill>
                <a:effectLst/>
                <a:latin typeface="Arial" panose="020B0604020202020204" pitchFamily="34" charset="0"/>
              </a:rPr>
              <a:t> </a:t>
            </a:r>
            <a:r>
              <a:rPr lang="pt-BR" b="0" i="0" dirty="0" err="1">
                <a:solidFill>
                  <a:srgbClr val="403D39"/>
                </a:solidFill>
                <a:effectLst/>
                <a:latin typeface="Arial" panose="020B0604020202020204" pitchFamily="34" charset="0"/>
              </a:rPr>
              <a:t>occurring</a:t>
            </a:r>
            <a:r>
              <a:rPr lang="pt-BR" b="0" i="0" dirty="0">
                <a:solidFill>
                  <a:srgbClr val="403D39"/>
                </a:solidFill>
                <a:effectLst/>
                <a:latin typeface="Arial" panose="020B0604020202020204" pitchFamily="34" charset="0"/>
              </a:rPr>
              <a:t> in </a:t>
            </a:r>
            <a:r>
              <a:rPr lang="pt-BR" b="0" i="0" dirty="0" err="1">
                <a:solidFill>
                  <a:srgbClr val="403D39"/>
                </a:solidFill>
                <a:effectLst/>
                <a:latin typeface="Arial" panose="020B0604020202020204" pitchFamily="34" charset="0"/>
              </a:rPr>
              <a:t>patients</a:t>
            </a:r>
            <a:r>
              <a:rPr lang="pt-BR" b="0" i="0" dirty="0">
                <a:solidFill>
                  <a:srgbClr val="403D39"/>
                </a:solidFill>
                <a:effectLst/>
                <a:latin typeface="Arial" panose="020B0604020202020204" pitchFamily="34" charset="0"/>
              </a:rPr>
              <a:t> </a:t>
            </a:r>
            <a:r>
              <a:rPr lang="pt-BR" b="0" i="0" dirty="0" err="1">
                <a:solidFill>
                  <a:srgbClr val="403D39"/>
                </a:solidFill>
                <a:effectLst/>
                <a:latin typeface="Arial" panose="020B0604020202020204" pitchFamily="34" charset="0"/>
              </a:rPr>
              <a:t>with</a:t>
            </a:r>
            <a:r>
              <a:rPr lang="pt-BR" b="0" i="0" dirty="0">
                <a:solidFill>
                  <a:srgbClr val="403D39"/>
                </a:solidFill>
                <a:effectLst/>
                <a:latin typeface="Arial" panose="020B0604020202020204" pitchFamily="34" charset="0"/>
              </a:rPr>
              <a:t> basal laminar </a:t>
            </a:r>
            <a:r>
              <a:rPr lang="pt-BR" b="0" i="0" dirty="0" err="1">
                <a:solidFill>
                  <a:srgbClr val="403D39"/>
                </a:solidFill>
                <a:effectLst/>
                <a:latin typeface="Arial" panose="020B0604020202020204" pitchFamily="34" charset="0"/>
              </a:rPr>
              <a:t>drusen</a:t>
            </a:r>
            <a:r>
              <a:rPr lang="pt-BR" b="0" i="0" dirty="0">
                <a:solidFill>
                  <a:srgbClr val="403D39"/>
                </a:solidFill>
                <a:effectLst/>
                <a:latin typeface="Arial" panose="020B0604020202020204" pitchFamily="34" charset="0"/>
              </a:rPr>
              <a:t>. Am J </a:t>
            </a:r>
            <a:r>
              <a:rPr lang="pt-BR" b="0" i="0" dirty="0" err="1">
                <a:solidFill>
                  <a:srgbClr val="403D39"/>
                </a:solidFill>
                <a:effectLst/>
                <a:latin typeface="Arial" panose="020B0604020202020204" pitchFamily="34" charset="0"/>
              </a:rPr>
              <a:t>Ophthalmol</a:t>
            </a:r>
            <a:r>
              <a:rPr lang="pt-BR" b="0" i="0" dirty="0">
                <a:solidFill>
                  <a:srgbClr val="403D39"/>
                </a:solidFill>
                <a:effectLst/>
                <a:latin typeface="Arial" panose="020B0604020202020204" pitchFamily="34" charset="0"/>
              </a:rPr>
              <a:t>. 1985;99(4):445-59.</a:t>
            </a:r>
          </a:p>
          <a:p>
            <a:pPr marL="139700" algn="just" defTabSz="457200" eaLnBrk="1" fontAlgn="auto">
              <a:spcBef>
                <a:spcPts val="0"/>
              </a:spcBef>
              <a:spcAft>
                <a:spcPts val="0"/>
              </a:spcAft>
              <a:buSzPct val="100000"/>
              <a:defRPr sz="633">
                <a:latin typeface="Arial"/>
                <a:ea typeface="Arial"/>
                <a:cs typeface="Arial"/>
                <a:sym typeface="Arial"/>
              </a:defRPr>
            </a:pPr>
            <a:r>
              <a:rPr lang="pt-BR" b="0" i="0" dirty="0">
                <a:solidFill>
                  <a:srgbClr val="403D39"/>
                </a:solidFill>
                <a:effectLst/>
                <a:latin typeface="Arial" panose="020B0604020202020204" pitchFamily="34" charset="0"/>
              </a:rPr>
              <a:t>2. Cohen SY, </a:t>
            </a:r>
            <a:r>
              <a:rPr lang="pt-BR" b="0" i="0" dirty="0" err="1">
                <a:solidFill>
                  <a:srgbClr val="403D39"/>
                </a:solidFill>
                <a:effectLst/>
                <a:latin typeface="Arial" panose="020B0604020202020204" pitchFamily="34" charset="0"/>
              </a:rPr>
              <a:t>Meunier</a:t>
            </a:r>
            <a:r>
              <a:rPr lang="pt-BR" b="0" i="0" dirty="0">
                <a:solidFill>
                  <a:srgbClr val="403D39"/>
                </a:solidFill>
                <a:effectLst/>
                <a:latin typeface="Arial" panose="020B0604020202020204" pitchFamily="34" charset="0"/>
              </a:rPr>
              <a:t> I, </a:t>
            </a:r>
            <a:r>
              <a:rPr lang="pt-BR" b="0" i="0" dirty="0" err="1">
                <a:solidFill>
                  <a:srgbClr val="403D39"/>
                </a:solidFill>
                <a:effectLst/>
                <a:latin typeface="Arial" panose="020B0604020202020204" pitchFamily="34" charset="0"/>
              </a:rPr>
              <a:t>Soubrane</a:t>
            </a:r>
            <a:r>
              <a:rPr lang="pt-BR" b="0" i="0" dirty="0">
                <a:solidFill>
                  <a:srgbClr val="403D39"/>
                </a:solidFill>
                <a:effectLst/>
                <a:latin typeface="Arial" panose="020B0604020202020204" pitchFamily="34" charset="0"/>
              </a:rPr>
              <a:t> G, </a:t>
            </a:r>
            <a:r>
              <a:rPr lang="pt-BR" b="0" i="0" dirty="0" err="1">
                <a:solidFill>
                  <a:srgbClr val="403D39"/>
                </a:solidFill>
                <a:effectLst/>
                <a:latin typeface="Arial" panose="020B0604020202020204" pitchFamily="34" charset="0"/>
              </a:rPr>
              <a:t>Glacet</a:t>
            </a:r>
            <a:r>
              <a:rPr lang="pt-BR" b="0" i="0" dirty="0">
                <a:solidFill>
                  <a:srgbClr val="403D39"/>
                </a:solidFill>
                <a:effectLst/>
                <a:latin typeface="Arial" panose="020B0604020202020204" pitchFamily="34" charset="0"/>
              </a:rPr>
              <a:t>-Bernard A, </a:t>
            </a:r>
            <a:r>
              <a:rPr lang="pt-BR" b="0" i="0" dirty="0" err="1">
                <a:solidFill>
                  <a:srgbClr val="403D39"/>
                </a:solidFill>
                <a:effectLst/>
                <a:latin typeface="Arial" panose="020B0604020202020204" pitchFamily="34" charset="0"/>
              </a:rPr>
              <a:t>Coscas</a:t>
            </a:r>
            <a:r>
              <a:rPr lang="pt-BR" b="0" i="0" dirty="0">
                <a:solidFill>
                  <a:srgbClr val="403D39"/>
                </a:solidFill>
                <a:effectLst/>
                <a:latin typeface="Arial" panose="020B0604020202020204" pitchFamily="34" charset="0"/>
              </a:rPr>
              <a:t> GJ. Visual </a:t>
            </a:r>
            <a:r>
              <a:rPr lang="pt-BR" b="0" i="0" dirty="0" err="1">
                <a:solidFill>
                  <a:srgbClr val="403D39"/>
                </a:solidFill>
                <a:effectLst/>
                <a:latin typeface="Arial" panose="020B0604020202020204" pitchFamily="34" charset="0"/>
              </a:rPr>
              <a:t>function</a:t>
            </a:r>
            <a:r>
              <a:rPr lang="pt-BR" b="0" i="0" dirty="0">
                <a:solidFill>
                  <a:srgbClr val="403D39"/>
                </a:solidFill>
                <a:effectLst/>
                <a:latin typeface="Arial" panose="020B0604020202020204" pitchFamily="34" charset="0"/>
              </a:rPr>
              <a:t> </a:t>
            </a:r>
            <a:r>
              <a:rPr lang="pt-BR" b="0" i="0" dirty="0" err="1">
                <a:solidFill>
                  <a:srgbClr val="403D39"/>
                </a:solidFill>
                <a:effectLst/>
                <a:latin typeface="Arial" panose="020B0604020202020204" pitchFamily="34" charset="0"/>
              </a:rPr>
              <a:t>and</a:t>
            </a:r>
            <a:r>
              <a:rPr lang="pt-BR" b="0" i="0" dirty="0">
                <a:solidFill>
                  <a:srgbClr val="403D39"/>
                </a:solidFill>
                <a:effectLst/>
                <a:latin typeface="Arial" panose="020B0604020202020204" pitchFamily="34" charset="0"/>
              </a:rPr>
              <a:t> </a:t>
            </a:r>
            <a:r>
              <a:rPr lang="pt-BR" b="0" i="0" dirty="0" err="1">
                <a:solidFill>
                  <a:srgbClr val="403D39"/>
                </a:solidFill>
                <a:effectLst/>
                <a:latin typeface="Arial" panose="020B0604020202020204" pitchFamily="34" charset="0"/>
              </a:rPr>
              <a:t>course</a:t>
            </a:r>
            <a:r>
              <a:rPr lang="pt-BR" b="0" i="0" dirty="0">
                <a:solidFill>
                  <a:srgbClr val="403D39"/>
                </a:solidFill>
                <a:effectLst/>
                <a:latin typeface="Arial" panose="020B0604020202020204" pitchFamily="34" charset="0"/>
              </a:rPr>
              <a:t> </a:t>
            </a:r>
            <a:r>
              <a:rPr lang="pt-BR" b="0" i="0" dirty="0" err="1">
                <a:solidFill>
                  <a:srgbClr val="403D39"/>
                </a:solidFill>
                <a:effectLst/>
                <a:latin typeface="Arial" panose="020B0604020202020204" pitchFamily="34" charset="0"/>
              </a:rPr>
              <a:t>of</a:t>
            </a:r>
            <a:r>
              <a:rPr lang="pt-BR" b="0" i="0" dirty="0">
                <a:solidFill>
                  <a:srgbClr val="403D39"/>
                </a:solidFill>
                <a:effectLst/>
                <a:latin typeface="Arial" panose="020B0604020202020204" pitchFamily="34" charset="0"/>
              </a:rPr>
              <a:t> basal laminar </a:t>
            </a:r>
            <a:r>
              <a:rPr lang="pt-BR" b="0" i="0" dirty="0" err="1">
                <a:solidFill>
                  <a:srgbClr val="403D39"/>
                </a:solidFill>
                <a:effectLst/>
                <a:latin typeface="Arial" panose="020B0604020202020204" pitchFamily="34" charset="0"/>
              </a:rPr>
              <a:t>drusen</a:t>
            </a:r>
            <a:r>
              <a:rPr lang="pt-BR" b="0" i="0" dirty="0">
                <a:solidFill>
                  <a:srgbClr val="403D39"/>
                </a:solidFill>
                <a:effectLst/>
                <a:latin typeface="Arial" panose="020B0604020202020204" pitchFamily="34" charset="0"/>
              </a:rPr>
              <a:t> </a:t>
            </a:r>
            <a:r>
              <a:rPr lang="pt-BR" b="0" i="0" dirty="0" err="1">
                <a:solidFill>
                  <a:srgbClr val="403D39"/>
                </a:solidFill>
                <a:effectLst/>
                <a:latin typeface="Arial" panose="020B0604020202020204" pitchFamily="34" charset="0"/>
              </a:rPr>
              <a:t>combined</a:t>
            </a:r>
            <a:r>
              <a:rPr lang="pt-BR" b="0" i="0" dirty="0">
                <a:solidFill>
                  <a:srgbClr val="403D39"/>
                </a:solidFill>
                <a:effectLst/>
                <a:latin typeface="Arial" panose="020B0604020202020204" pitchFamily="34" charset="0"/>
              </a:rPr>
              <a:t> </a:t>
            </a:r>
            <a:r>
              <a:rPr lang="pt-BR" b="0" i="0" dirty="0" err="1">
                <a:solidFill>
                  <a:srgbClr val="403D39"/>
                </a:solidFill>
                <a:effectLst/>
                <a:latin typeface="Arial" panose="020B0604020202020204" pitchFamily="34" charset="0"/>
              </a:rPr>
              <a:t>with</a:t>
            </a:r>
            <a:r>
              <a:rPr lang="pt-BR" b="0" i="0" dirty="0">
                <a:solidFill>
                  <a:srgbClr val="403D39"/>
                </a:solidFill>
                <a:effectLst/>
                <a:latin typeface="Arial" panose="020B0604020202020204" pitchFamily="34" charset="0"/>
              </a:rPr>
              <a:t> </a:t>
            </a:r>
            <a:r>
              <a:rPr lang="pt-BR" b="0" i="0" dirty="0" err="1">
                <a:solidFill>
                  <a:srgbClr val="403D39"/>
                </a:solidFill>
                <a:effectLst/>
                <a:latin typeface="Arial" panose="020B0604020202020204" pitchFamily="34" charset="0"/>
              </a:rPr>
              <a:t>vitelliform</a:t>
            </a:r>
            <a:r>
              <a:rPr lang="pt-BR" b="0" i="0" dirty="0">
                <a:solidFill>
                  <a:srgbClr val="403D39"/>
                </a:solidFill>
                <a:effectLst/>
                <a:latin typeface="Arial" panose="020B0604020202020204" pitchFamily="34" charset="0"/>
              </a:rPr>
              <a:t> macular </a:t>
            </a:r>
            <a:r>
              <a:rPr lang="pt-BR" b="0" i="0" dirty="0" err="1">
                <a:solidFill>
                  <a:srgbClr val="403D39"/>
                </a:solidFill>
                <a:effectLst/>
                <a:latin typeface="Arial" panose="020B0604020202020204" pitchFamily="34" charset="0"/>
              </a:rPr>
              <a:t>detachment</a:t>
            </a:r>
            <a:r>
              <a:rPr lang="pt-BR" b="0" i="0" dirty="0">
                <a:solidFill>
                  <a:srgbClr val="403D39"/>
                </a:solidFill>
                <a:effectLst/>
                <a:latin typeface="Arial" panose="020B0604020202020204" pitchFamily="34" charset="0"/>
              </a:rPr>
              <a:t>. Br J </a:t>
            </a:r>
            <a:r>
              <a:rPr lang="pt-BR" b="0" i="0" dirty="0" err="1">
                <a:solidFill>
                  <a:srgbClr val="403D39"/>
                </a:solidFill>
                <a:effectLst/>
                <a:latin typeface="Arial" panose="020B0604020202020204" pitchFamily="34" charset="0"/>
              </a:rPr>
              <a:t>Ophthalmol</a:t>
            </a:r>
            <a:r>
              <a:rPr lang="pt-BR" b="0" i="0" dirty="0">
                <a:solidFill>
                  <a:srgbClr val="403D39"/>
                </a:solidFill>
                <a:effectLst/>
                <a:latin typeface="Arial" panose="020B0604020202020204" pitchFamily="34" charset="0"/>
              </a:rPr>
              <a:t>. 1994;78(6):437-40</a:t>
            </a:r>
          </a:p>
          <a:p>
            <a:pPr marL="139700" algn="just" defTabSz="457200" eaLnBrk="1" fontAlgn="auto">
              <a:spcBef>
                <a:spcPts val="0"/>
              </a:spcBef>
              <a:spcAft>
                <a:spcPts val="0"/>
              </a:spcAft>
              <a:buSzPct val="100000"/>
              <a:defRPr sz="633">
                <a:latin typeface="Arial"/>
                <a:ea typeface="Arial"/>
                <a:cs typeface="Arial"/>
                <a:sym typeface="Arial"/>
              </a:defRPr>
            </a:pPr>
            <a:r>
              <a:rPr lang="pt-BR" b="0" i="0" dirty="0">
                <a:solidFill>
                  <a:srgbClr val="403D39"/>
                </a:solidFill>
                <a:effectLst/>
                <a:latin typeface="Arial" panose="020B0604020202020204" pitchFamily="34" charset="0"/>
              </a:rPr>
              <a:t>3. Cordeiro F, Bonomo PP. Distrofias </a:t>
            </a:r>
            <a:r>
              <a:rPr lang="pt-BR" b="0" i="0" dirty="0" err="1">
                <a:solidFill>
                  <a:srgbClr val="403D39"/>
                </a:solidFill>
                <a:effectLst/>
                <a:latin typeface="Arial" panose="020B0604020202020204" pitchFamily="34" charset="0"/>
              </a:rPr>
              <a:t>viteliformes</a:t>
            </a:r>
            <a:r>
              <a:rPr lang="pt-BR" b="0" i="0" dirty="0">
                <a:solidFill>
                  <a:srgbClr val="403D39"/>
                </a:solidFill>
                <a:effectLst/>
                <a:latin typeface="Arial" panose="020B0604020202020204" pitchFamily="34" charset="0"/>
              </a:rPr>
              <a:t> da mácula. In: Bonomo PP, Cunha SL. Doenças da mácula. São Paulo: Roca; 1993. p.63-8</a:t>
            </a:r>
            <a:endParaRPr lang="en-US" b="0" i="0" dirty="0">
              <a:solidFill>
                <a:srgbClr val="212121"/>
              </a:solidFill>
              <a:effectLst/>
              <a:latin typeface="Roboto" panose="02000000000000000000" pitchFamily="2" charset="0"/>
            </a:endParaRPr>
          </a:p>
        </p:txBody>
      </p:sp>
      <p:sp>
        <p:nvSpPr>
          <p:cNvPr id="2" name="Retângulo 10">
            <a:extLst>
              <a:ext uri="{FF2B5EF4-FFF2-40B4-BE49-F238E27FC236}">
                <a16:creationId xmlns:a16="http://schemas.microsoft.com/office/drawing/2014/main" id="{24757066-5FC0-CBF9-84DC-968EF7199F2D}"/>
              </a:ext>
            </a:extLst>
          </p:cNvPr>
          <p:cNvSpPr txBox="1">
            <a:spLocks noChangeArrowheads="1"/>
          </p:cNvSpPr>
          <p:nvPr/>
        </p:nvSpPr>
        <p:spPr bwMode="auto">
          <a:xfrm>
            <a:off x="250685" y="1420248"/>
            <a:ext cx="48577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algn="ctr">
              <a:defRPr sz="800" b="1">
                <a:solidFill>
                  <a:srgbClr val="D9D9D9"/>
                </a:solidFill>
                <a:latin typeface="Arial"/>
                <a:ea typeface="Arial"/>
                <a:cs typeface="Arial"/>
                <a:sym typeface="Arial"/>
              </a:defRPr>
            </a:pPr>
            <a:r>
              <a:rPr lang="pt-BR" sz="1000" dirty="0">
                <a:solidFill>
                  <a:schemeClr val="tx1">
                    <a:lumMod val="95000"/>
                    <a:lumOff val="5000"/>
                  </a:schemeClr>
                </a:solidFill>
                <a:latin typeface="Arial" panose="020B0604020202020204" pitchFamily="34" charset="0"/>
                <a:cs typeface="Arial" panose="020B0604020202020204" pitchFamily="34" charset="0"/>
              </a:rPr>
              <a:t>1 – Santa Casa de Misericórdia de São Paulo</a:t>
            </a:r>
          </a:p>
        </p:txBody>
      </p:sp>
      <p:sp>
        <p:nvSpPr>
          <p:cNvPr id="3" name="Retângulo 9">
            <a:extLst>
              <a:ext uri="{FF2B5EF4-FFF2-40B4-BE49-F238E27FC236}">
                <a16:creationId xmlns:a16="http://schemas.microsoft.com/office/drawing/2014/main" id="{B215F49C-B5C6-6C54-74BE-F1952120A363}"/>
              </a:ext>
            </a:extLst>
          </p:cNvPr>
          <p:cNvSpPr txBox="1">
            <a:spLocks noChangeArrowheads="1"/>
          </p:cNvSpPr>
          <p:nvPr/>
        </p:nvSpPr>
        <p:spPr bwMode="auto">
          <a:xfrm>
            <a:off x="83831" y="1016061"/>
            <a:ext cx="49917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p>
            <a:pPr algn="ctr">
              <a:defRPr sz="800" b="1">
                <a:solidFill>
                  <a:srgbClr val="D9D9D9"/>
                </a:solidFill>
                <a:latin typeface="Arial"/>
                <a:ea typeface="Arial"/>
                <a:cs typeface="Arial"/>
                <a:sym typeface="Arial"/>
              </a:defRPr>
            </a:pPr>
            <a:r>
              <a:rPr lang="pt-BR" sz="1100" dirty="0">
                <a:solidFill>
                  <a:schemeClr val="tx1">
                    <a:lumMod val="95000"/>
                    <a:lumOff val="5000"/>
                  </a:schemeClr>
                </a:solidFill>
              </a:rPr>
              <a:t>Renata de Lara Coelho</a:t>
            </a:r>
            <a:r>
              <a:rPr lang="pt-BR" sz="1100" dirty="0">
                <a:solidFill>
                  <a:schemeClr val="tx1">
                    <a:lumMod val="95000"/>
                    <a:lumOff val="5000"/>
                  </a:schemeClr>
                </a:solidFill>
                <a:latin typeface="Arial" panose="020B0604020202020204" pitchFamily="34" charset="0"/>
                <a:cs typeface="Arial" panose="020B0604020202020204" pitchFamily="34" charset="0"/>
              </a:rPr>
              <a:t>¹, Roberto Mathias Machado¹, Luís Armando Gondim¹, Natalia Pellegrinelli¹, Alec </a:t>
            </a:r>
            <a:r>
              <a:rPr lang="pt-BR" sz="1100" dirty="0" err="1">
                <a:solidFill>
                  <a:schemeClr val="tx1">
                    <a:lumMod val="95000"/>
                    <a:lumOff val="5000"/>
                  </a:schemeClr>
                </a:solidFill>
                <a:latin typeface="Arial" panose="020B0604020202020204" pitchFamily="34" charset="0"/>
                <a:cs typeface="Arial" panose="020B0604020202020204" pitchFamily="34" charset="0"/>
              </a:rPr>
              <a:t>Yuji</a:t>
            </a:r>
            <a:r>
              <a:rPr lang="pt-BR" sz="1100" dirty="0">
                <a:solidFill>
                  <a:schemeClr val="tx1">
                    <a:lumMod val="95000"/>
                    <a:lumOff val="5000"/>
                  </a:schemeClr>
                </a:solidFill>
                <a:latin typeface="Arial" panose="020B0604020202020204" pitchFamily="34" charset="0"/>
                <a:cs typeface="Arial" panose="020B0604020202020204" pitchFamily="34" charset="0"/>
              </a:rPr>
              <a:t> Fudihara¹, </a:t>
            </a:r>
            <a:r>
              <a:rPr lang="pt-BR" sz="1100" dirty="0" err="1">
                <a:solidFill>
                  <a:schemeClr val="tx1">
                    <a:lumMod val="95000"/>
                    <a:lumOff val="5000"/>
                  </a:schemeClr>
                </a:solidFill>
                <a:latin typeface="Arial" panose="020B0604020202020204" pitchFamily="34" charset="0"/>
                <a:cs typeface="Arial" panose="020B0604020202020204" pitchFamily="34" charset="0"/>
              </a:rPr>
              <a:t>Natalha</a:t>
            </a:r>
            <a:r>
              <a:rPr lang="pt-BR" sz="1100" dirty="0">
                <a:solidFill>
                  <a:schemeClr val="tx1">
                    <a:lumMod val="95000"/>
                    <a:lumOff val="5000"/>
                  </a:schemeClr>
                </a:solidFill>
                <a:latin typeface="Arial" panose="020B0604020202020204" pitchFamily="34" charset="0"/>
                <a:cs typeface="Arial" panose="020B0604020202020204" pitchFamily="34" charset="0"/>
              </a:rPr>
              <a:t> Carvalho¹</a:t>
            </a:r>
            <a:r>
              <a:rPr lang="pt-BR" sz="1100" dirty="0">
                <a:solidFill>
                  <a:schemeClr val="tx1">
                    <a:lumMod val="95000"/>
                    <a:lumOff val="5000"/>
                  </a:schemeClr>
                </a:solidFill>
              </a:rPr>
              <a:t>.</a:t>
            </a:r>
            <a:endParaRPr lang="pt-BR" sz="11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6" name="Picture 5" descr="A close-up of a human eye&#10;&#10;Description automatically generated">
            <a:extLst>
              <a:ext uri="{FF2B5EF4-FFF2-40B4-BE49-F238E27FC236}">
                <a16:creationId xmlns:a16="http://schemas.microsoft.com/office/drawing/2014/main" id="{CAEEF00E-DD0A-5EBC-9906-20041F75D92C}"/>
              </a:ext>
            </a:extLst>
          </p:cNvPr>
          <p:cNvPicPr>
            <a:picLocks noChangeAspect="1"/>
          </p:cNvPicPr>
          <p:nvPr/>
        </p:nvPicPr>
        <p:blipFill rotWithShape="1">
          <a:blip r:embed="rId4">
            <a:extLst>
              <a:ext uri="{28A0092B-C50C-407E-A947-70E740481C1C}">
                <a14:useLocalDpi xmlns:a14="http://schemas.microsoft.com/office/drawing/2010/main" val="0"/>
              </a:ext>
            </a:extLst>
          </a:blip>
          <a:srcRect l="4867" r="8553"/>
          <a:stretch/>
        </p:blipFill>
        <p:spPr>
          <a:xfrm>
            <a:off x="3340126" y="4132774"/>
            <a:ext cx="1545183" cy="1359844"/>
          </a:xfrm>
          <a:prstGeom prst="rect">
            <a:avLst/>
          </a:prstGeom>
        </p:spPr>
      </p:pic>
      <p:pic>
        <p:nvPicPr>
          <p:cNvPr id="9" name="Picture 8">
            <a:extLst>
              <a:ext uri="{FF2B5EF4-FFF2-40B4-BE49-F238E27FC236}">
                <a16:creationId xmlns:a16="http://schemas.microsoft.com/office/drawing/2014/main" id="{54F30A08-A81D-4853-A493-729A486544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9875" y="1949917"/>
            <a:ext cx="1521966" cy="1295092"/>
          </a:xfrm>
          <a:prstGeom prst="rect">
            <a:avLst/>
          </a:prstGeom>
        </p:spPr>
      </p:pic>
      <p:pic>
        <p:nvPicPr>
          <p:cNvPr id="13" name="Picture 12">
            <a:extLst>
              <a:ext uri="{FF2B5EF4-FFF2-40B4-BE49-F238E27FC236}">
                <a16:creationId xmlns:a16="http://schemas.microsoft.com/office/drawing/2014/main" id="{7F3D0721-8376-20C8-D073-24928B3B9B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1502" y="3284159"/>
            <a:ext cx="1543807" cy="815156"/>
          </a:xfrm>
          <a:prstGeom prst="rect">
            <a:avLst/>
          </a:prstGeom>
        </p:spPr>
      </p:pic>
      <p:pic>
        <p:nvPicPr>
          <p:cNvPr id="16" name="Picture 15">
            <a:extLst>
              <a:ext uri="{FF2B5EF4-FFF2-40B4-BE49-F238E27FC236}">
                <a16:creationId xmlns:a16="http://schemas.microsoft.com/office/drawing/2014/main" id="{A9BE1CCE-DB37-5229-F9E8-C68ECC35ED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1502" y="5536679"/>
            <a:ext cx="1566234" cy="802352"/>
          </a:xfrm>
          <a:prstGeom prst="rect">
            <a:avLst/>
          </a:prstGeom>
        </p:spPr>
      </p:pic>
      <p:sp>
        <p:nvSpPr>
          <p:cNvPr id="21" name="TextBox 20">
            <a:extLst>
              <a:ext uri="{FF2B5EF4-FFF2-40B4-BE49-F238E27FC236}">
                <a16:creationId xmlns:a16="http://schemas.microsoft.com/office/drawing/2014/main" id="{5DE2914A-A23E-C74E-908C-4E1BB4C3930A}"/>
              </a:ext>
            </a:extLst>
          </p:cNvPr>
          <p:cNvSpPr txBox="1"/>
          <p:nvPr/>
        </p:nvSpPr>
        <p:spPr>
          <a:xfrm>
            <a:off x="3301046" y="3001710"/>
            <a:ext cx="60245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BR" sz="1000" dirty="0">
                <a:solidFill>
                  <a:srgbClr val="FFFFFF"/>
                </a:solidFill>
                <a:latin typeface="Arial" panose="020B0604020202020204" pitchFamily="34" charset="0"/>
                <a:cs typeface="Arial" panose="020B0604020202020204" pitchFamily="34" charset="0"/>
                <a:sym typeface="Arial" panose="020B0604020202020204" pitchFamily="34" charset="0"/>
              </a:rPr>
              <a:t>Fig. 1</a:t>
            </a:r>
            <a:endParaRPr lang="en-BR" sz="1000" dirty="0"/>
          </a:p>
        </p:txBody>
      </p:sp>
      <p:sp>
        <p:nvSpPr>
          <p:cNvPr id="26" name="TextBox 25">
            <a:extLst>
              <a:ext uri="{FF2B5EF4-FFF2-40B4-BE49-F238E27FC236}">
                <a16:creationId xmlns:a16="http://schemas.microsoft.com/office/drawing/2014/main" id="{55B9A9FA-A547-D732-CD51-416845FC72F7}"/>
              </a:ext>
            </a:extLst>
          </p:cNvPr>
          <p:cNvSpPr txBox="1"/>
          <p:nvPr/>
        </p:nvSpPr>
        <p:spPr>
          <a:xfrm>
            <a:off x="3308535" y="3863977"/>
            <a:ext cx="586862"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BR" sz="1000" dirty="0">
                <a:solidFill>
                  <a:srgbClr val="FFFFFF"/>
                </a:solidFill>
                <a:latin typeface="Arial" panose="020B0604020202020204" pitchFamily="34" charset="0"/>
                <a:cs typeface="Arial" panose="020B0604020202020204" pitchFamily="34" charset="0"/>
                <a:sym typeface="Arial" panose="020B0604020202020204" pitchFamily="34" charset="0"/>
              </a:rPr>
              <a:t>Fig. 2</a:t>
            </a:r>
            <a:endParaRPr lang="en-BR" sz="1000" dirty="0"/>
          </a:p>
        </p:txBody>
      </p:sp>
      <p:sp>
        <p:nvSpPr>
          <p:cNvPr id="27" name="TextBox 26">
            <a:extLst>
              <a:ext uri="{FF2B5EF4-FFF2-40B4-BE49-F238E27FC236}">
                <a16:creationId xmlns:a16="http://schemas.microsoft.com/office/drawing/2014/main" id="{5988B619-FB03-D6FC-0A68-C2F6CE26E39A}"/>
              </a:ext>
            </a:extLst>
          </p:cNvPr>
          <p:cNvSpPr txBox="1"/>
          <p:nvPr/>
        </p:nvSpPr>
        <p:spPr>
          <a:xfrm>
            <a:off x="3308535" y="5238982"/>
            <a:ext cx="564951"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BR" sz="1000" dirty="0">
                <a:solidFill>
                  <a:srgbClr val="FFFFFF"/>
                </a:solidFill>
                <a:latin typeface="Arial" panose="020B0604020202020204" pitchFamily="34" charset="0"/>
                <a:cs typeface="Arial" panose="020B0604020202020204" pitchFamily="34" charset="0"/>
                <a:sym typeface="Arial" panose="020B0604020202020204" pitchFamily="34" charset="0"/>
              </a:rPr>
              <a:t>Fig. 3</a:t>
            </a:r>
            <a:endParaRPr lang="en-BR" sz="1000" dirty="0"/>
          </a:p>
        </p:txBody>
      </p:sp>
      <p:sp>
        <p:nvSpPr>
          <p:cNvPr id="29" name="TextBox 28">
            <a:extLst>
              <a:ext uri="{FF2B5EF4-FFF2-40B4-BE49-F238E27FC236}">
                <a16:creationId xmlns:a16="http://schemas.microsoft.com/office/drawing/2014/main" id="{0124DE23-4D79-3BF0-8E9D-F2885C8FFF2F}"/>
              </a:ext>
            </a:extLst>
          </p:cNvPr>
          <p:cNvSpPr txBox="1"/>
          <p:nvPr/>
        </p:nvSpPr>
        <p:spPr>
          <a:xfrm>
            <a:off x="3289471" y="6103693"/>
            <a:ext cx="603077"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BR" sz="1000" dirty="0">
                <a:solidFill>
                  <a:srgbClr val="FFFFFF"/>
                </a:solidFill>
                <a:latin typeface="Arial" panose="020B0604020202020204" pitchFamily="34" charset="0"/>
                <a:cs typeface="Arial" panose="020B0604020202020204" pitchFamily="34" charset="0"/>
                <a:sym typeface="Arial" panose="020B0604020202020204" pitchFamily="34" charset="0"/>
              </a:rPr>
              <a:t>Fig. 4</a:t>
            </a:r>
            <a:endParaRPr lang="en-BR" sz="1000" dirty="0"/>
          </a:p>
        </p:txBody>
      </p:sp>
    </p:spTree>
  </p:cSld>
  <p:clrMapOvr>
    <a:masterClrMapping/>
  </p:clrMapOvr>
  <p:transition spd="med"/>
</p:sld>
</file>

<file path=ppt/theme/theme1.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811</TotalTime>
  <Words>538</Words>
  <Application>Microsoft Macintosh PowerPoint</Application>
  <PresentationFormat>On-screen Show (16:9)</PresentationFormat>
  <Paragraphs>18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Roboto</vt:lpstr>
      <vt:lpstr>Tema do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ROBERTO MATHIAS MACHADO</cp:lastModifiedBy>
  <cp:revision>19</cp:revision>
  <dcterms:modified xsi:type="dcterms:W3CDTF">2024-02-01T02:46:31Z</dcterms:modified>
</cp:coreProperties>
</file>