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93231-D010-D01A-B8D1-6F5C185E28C8}" v="57" dt="2024-01-22T00:59:21.520"/>
    <p1510:client id="{64EB7AC8-B76D-4E7C-B3B8-50B2659E2F75}" v="442" dt="2024-01-22T01:54:53.510"/>
    <p1510:client id="{B9D12A99-C0CB-D6A0-E518-5D08B2E36313}" v="251" dt="2024-01-23T19:11:42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846" y="5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213129" y="1614601"/>
            <a:ext cx="2300186" cy="7325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900" b="1" dirty="0">
                <a:latin typeface="Arial"/>
                <a:cs typeface="Times New Roman"/>
              </a:rPr>
              <a:t>Introdução:</a:t>
            </a:r>
            <a:r>
              <a:rPr lang="pt-BR" sz="900" dirty="0">
                <a:latin typeface="Arial"/>
                <a:cs typeface="Times New Roman"/>
              </a:rPr>
              <a:t> A </a:t>
            </a:r>
            <a:r>
              <a:rPr lang="pt-BR" sz="900" err="1">
                <a:latin typeface="Arial"/>
                <a:cs typeface="Times New Roman"/>
              </a:rPr>
              <a:t>Angiofluorsceinografia</a:t>
            </a:r>
            <a:r>
              <a:rPr lang="pt-BR" sz="900" dirty="0">
                <a:latin typeface="Arial"/>
                <a:cs typeface="Times New Roman"/>
              </a:rPr>
              <a:t> por fluoresceína sódica é um exame comum que vem sendo usado desde a metade do século passado com o intuito de estudar a vascularização coroide-retiniana em doenças como retinopatia diabética, neovascularização de </a:t>
            </a:r>
            <a:r>
              <a:rPr lang="pt-BR" sz="900" err="1">
                <a:latin typeface="Arial"/>
                <a:cs typeface="Times New Roman"/>
              </a:rPr>
              <a:t>coróide</a:t>
            </a:r>
            <a:r>
              <a:rPr lang="pt-BR" sz="900" dirty="0">
                <a:latin typeface="Arial"/>
                <a:cs typeface="Times New Roman"/>
              </a:rPr>
              <a:t>, edema macular </a:t>
            </a:r>
            <a:r>
              <a:rPr lang="pt-BR" sz="900" err="1">
                <a:latin typeface="Arial"/>
                <a:cs typeface="Times New Roman"/>
              </a:rPr>
              <a:t>cistóide</a:t>
            </a:r>
            <a:r>
              <a:rPr lang="pt-BR" sz="900" dirty="0">
                <a:latin typeface="Arial"/>
                <a:cs typeface="Times New Roman"/>
              </a:rPr>
              <a:t>, </a:t>
            </a:r>
            <a:r>
              <a:rPr lang="pt-BR" sz="900" err="1">
                <a:latin typeface="Arial"/>
                <a:cs typeface="Times New Roman"/>
              </a:rPr>
              <a:t>coriorretinopatia</a:t>
            </a:r>
            <a:r>
              <a:rPr lang="pt-BR" sz="900" dirty="0">
                <a:latin typeface="Arial"/>
                <a:cs typeface="Times New Roman"/>
              </a:rPr>
              <a:t> serosa central, doenças oclusivas venosas e degeneração macular relacionada a idade (</a:t>
            </a:r>
            <a:r>
              <a:rPr lang="pt-BR" sz="900" err="1">
                <a:latin typeface="Arial"/>
                <a:cs typeface="Times New Roman"/>
              </a:rPr>
              <a:t>Alvis</a:t>
            </a:r>
            <a:r>
              <a:rPr lang="pt-BR" sz="900" dirty="0">
                <a:latin typeface="Arial"/>
                <a:cs typeface="Times New Roman"/>
              </a:rPr>
              <a:t> DL.,1985). A fluoresceína sódica é um composto com aditivos, conservantes e um corante orgânico (C20H10O5Na2). É metabolizado pelo fígado e excretado pelos rins. Eliminada em 24 horas com a urina se apresentando em um aspecto amarelo alaranjado ( </a:t>
            </a:r>
            <a:r>
              <a:rPr lang="pt-BR" sz="900" err="1">
                <a:latin typeface="Arial"/>
                <a:cs typeface="Times New Roman"/>
              </a:rPr>
              <a:t>Behboudi</a:t>
            </a:r>
            <a:r>
              <a:rPr lang="pt-BR" sz="900" dirty="0">
                <a:latin typeface="Arial"/>
                <a:cs typeface="Times New Roman"/>
              </a:rPr>
              <a:t>, H, 2009).</a:t>
            </a:r>
            <a:endParaRPr lang="pt-BR" sz="900">
              <a:cs typeface="Calibri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900" dirty="0">
                <a:latin typeface="Arial"/>
                <a:cs typeface="Times New Roman"/>
              </a:rPr>
              <a:t>O procedimento para a realização do exame é a administração do corante através de uma veia periférica e realizadas fotografias através de equipamentos especializados em fotografia do segmento posterior. </a:t>
            </a:r>
          </a:p>
          <a:p>
            <a:pPr algn="just"/>
            <a:endParaRPr lang="pt-BR" sz="900" dirty="0">
              <a:latin typeface="Arial"/>
              <a:cs typeface="Times New Roman"/>
            </a:endParaRPr>
          </a:p>
          <a:p>
            <a:pPr algn="just"/>
            <a:r>
              <a:rPr lang="pt-BR" sz="900" b="1" dirty="0">
                <a:latin typeface="Arial"/>
                <a:cs typeface="Times New Roman"/>
              </a:rPr>
              <a:t>Objetivo:</a:t>
            </a:r>
            <a:r>
              <a:rPr lang="pt-BR" sz="900" dirty="0">
                <a:latin typeface="Arial"/>
                <a:cs typeface="Times New Roman"/>
              </a:rPr>
              <a:t> Analisar as reações adversas decorrentes de pacientes submetidos a administração de 1% de corante endovenoso de fluoresceína sódica a 20% para o exame de </a:t>
            </a:r>
            <a:r>
              <a:rPr lang="pt-BR" sz="900" err="1">
                <a:latin typeface="Arial"/>
                <a:cs typeface="Times New Roman"/>
              </a:rPr>
              <a:t>angiofluoresceinografia</a:t>
            </a:r>
            <a:r>
              <a:rPr lang="pt-BR" sz="900" dirty="0">
                <a:latin typeface="Arial"/>
                <a:cs typeface="Times New Roman"/>
              </a:rPr>
              <a:t> sem preparo específico como jejum.  </a:t>
            </a:r>
          </a:p>
          <a:p>
            <a:pPr algn="just"/>
            <a:endParaRPr lang="pt-BR" sz="900" dirty="0">
              <a:latin typeface="Arial"/>
              <a:cs typeface="Times New Roman"/>
            </a:endParaRPr>
          </a:p>
          <a:p>
            <a:pPr algn="just"/>
            <a:r>
              <a:rPr lang="pt-BR" sz="900" b="1" dirty="0">
                <a:latin typeface="Arial"/>
                <a:cs typeface="Times New Roman"/>
              </a:rPr>
              <a:t>Metodologia:</a:t>
            </a:r>
            <a:r>
              <a:rPr lang="pt-BR" sz="900" dirty="0">
                <a:latin typeface="Arial"/>
                <a:cs typeface="Times New Roman"/>
              </a:rPr>
              <a:t> O estudo é um estudo retrospectivo descritivo em que foram recrutados pacientes que já realizaram o exame na rede </a:t>
            </a:r>
            <a:r>
              <a:rPr lang="pt-BR" sz="900" err="1">
                <a:latin typeface="Arial"/>
                <a:cs typeface="Times New Roman"/>
              </a:rPr>
              <a:t>H.olhos</a:t>
            </a:r>
            <a:r>
              <a:rPr lang="pt-BR" sz="900" dirty="0">
                <a:latin typeface="Arial"/>
                <a:cs typeface="Times New Roman"/>
              </a:rPr>
              <a:t> ABC, em 2022 foram realizados 738/pacientes exames </a:t>
            </a:r>
            <a:r>
              <a:rPr lang="pt-BR" sz="900" err="1">
                <a:latin typeface="Arial"/>
                <a:cs typeface="Times New Roman"/>
              </a:rPr>
              <a:t>deangiofluoresceinografia</a:t>
            </a:r>
            <a:r>
              <a:rPr lang="pt-BR" sz="900" dirty="0">
                <a:latin typeface="Arial"/>
                <a:cs typeface="Times New Roman"/>
              </a:rPr>
              <a:t> no </a:t>
            </a:r>
            <a:r>
              <a:rPr lang="pt-BR" sz="900" err="1">
                <a:latin typeface="Arial"/>
                <a:cs typeface="Times New Roman"/>
              </a:rPr>
              <a:t>Holhos</a:t>
            </a:r>
            <a:r>
              <a:rPr lang="pt-BR" sz="900" dirty="0">
                <a:latin typeface="Arial"/>
                <a:cs typeface="Times New Roman"/>
              </a:rPr>
              <a:t> unidade ABC sem preparação específica como jejum. </a:t>
            </a:r>
            <a:r>
              <a:rPr lang="pt-BR" sz="1000" dirty="0">
                <a:latin typeface="Arial"/>
                <a:cs typeface="Times New Roman"/>
              </a:rPr>
              <a:t> </a:t>
            </a: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9" y="659106"/>
            <a:ext cx="5020021" cy="9694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pt-BR" sz="1050" b="1" dirty="0">
                <a:latin typeface="Arial"/>
                <a:ea typeface="+mn-lt"/>
                <a:cs typeface="Arial"/>
              </a:rPr>
              <a:t>Reações adversas em pacientes submetidos à administração de 1ml de fluoresceína sódica</a:t>
            </a:r>
            <a:br>
              <a:rPr lang="pt-BR" sz="1050" b="1" dirty="0">
                <a:latin typeface="Arial"/>
                <a:ea typeface="+mn-lt"/>
                <a:cs typeface="Arial"/>
              </a:rPr>
            </a:br>
            <a:r>
              <a:rPr lang="pt-BR" sz="1050" b="1" dirty="0">
                <a:latin typeface="Arial"/>
                <a:ea typeface="+mn-lt"/>
                <a:cs typeface="Arial"/>
              </a:rPr>
              <a:t>endovenosa a 20% para o exame de </a:t>
            </a:r>
            <a:r>
              <a:rPr lang="pt-BR" sz="1050" b="1" err="1">
                <a:latin typeface="Arial"/>
                <a:ea typeface="+mn-lt"/>
                <a:cs typeface="Arial"/>
              </a:rPr>
              <a:t>angiofluoresceinografia</a:t>
            </a:r>
            <a:r>
              <a:rPr lang="pt-BR" sz="1050" b="1" dirty="0">
                <a:latin typeface="Arial"/>
                <a:ea typeface="+mn-lt"/>
                <a:cs typeface="Arial"/>
              </a:rPr>
              <a:t> </a:t>
            </a:r>
            <a:br>
              <a:rPr lang="pt-BR" sz="1050" b="1" dirty="0">
                <a:latin typeface="Arial"/>
                <a:ea typeface="+mn-lt"/>
                <a:cs typeface="Arial"/>
              </a:rPr>
            </a:br>
            <a:endParaRPr lang="pt-BR" sz="2400" b="1" dirty="0">
              <a:latin typeface="Arial"/>
              <a:ea typeface="+mn-lt"/>
              <a:cs typeface="Arial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182326"/>
            <a:ext cx="4948013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altLang="pt-BR" sz="1000" b="1" dirty="0">
                <a:latin typeface="Arial"/>
                <a:ea typeface="Geneva"/>
                <a:cs typeface="Arial"/>
              </a:rPr>
              <a:t>Salvador, Felipe Tiago</a:t>
            </a:r>
            <a:r>
              <a:rPr lang="pt-BR" altLang="pt-BR" sz="1000" b="1" dirty="0">
                <a:latin typeface="Arial"/>
                <a:cs typeface="Arial"/>
              </a:rPr>
              <a:t>; Leite, Mayra Cardoso se Souza</a:t>
            </a:r>
            <a:endParaRPr lang="pt-BR" sz="1000" b="1" dirty="0">
              <a:latin typeface="Arial"/>
              <a:cs typeface="Arial"/>
            </a:endParaRPr>
          </a:p>
          <a:p>
            <a:pPr algn="ctr"/>
            <a:r>
              <a:rPr lang="pt-BR" altLang="pt-BR" sz="1100" dirty="0" err="1">
                <a:latin typeface="Arial"/>
                <a:ea typeface="Geneva" pitchFamily="34" charset="0"/>
                <a:cs typeface="Arial"/>
              </a:rPr>
              <a:t>Holhos</a:t>
            </a:r>
            <a:r>
              <a:rPr lang="pt-BR" altLang="pt-BR" sz="1100" dirty="0">
                <a:latin typeface="Arial"/>
                <a:ea typeface="Geneva" pitchFamily="34" charset="0"/>
                <a:cs typeface="Arial"/>
              </a:rPr>
              <a:t> ABC/ Vision </a:t>
            </a:r>
            <a:r>
              <a:rPr lang="pt-BR" altLang="pt-BR" sz="1100" dirty="0" err="1">
                <a:latin typeface="Arial"/>
                <a:ea typeface="Geneva" pitchFamily="34" charset="0"/>
                <a:cs typeface="Arial"/>
              </a:rPr>
              <a:t>One</a:t>
            </a:r>
            <a:r>
              <a:rPr lang="pt-BR" altLang="pt-BR" sz="1100" dirty="0">
                <a:latin typeface="Arial"/>
                <a:ea typeface="Geneva" pitchFamily="34" charset="0"/>
                <a:cs typeface="Arial"/>
              </a:rPr>
              <a:t> SP</a:t>
            </a:r>
            <a:endParaRPr lang="pt-BR" altLang="pt-BR" sz="11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D1C497E-BDD3-DD1B-7E50-10930497B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99" y="7213130"/>
            <a:ext cx="1020539" cy="1310371"/>
          </a:xfrm>
          <a:prstGeom prst="rect">
            <a:avLst/>
          </a:prstGeom>
        </p:spPr>
      </p:pic>
      <p:pic>
        <p:nvPicPr>
          <p:cNvPr id="5" name="Imagem 4" descr="Texto, Carta&#10;&#10;Descrição gerada automaticamente">
            <a:extLst>
              <a:ext uri="{FF2B5EF4-FFF2-40B4-BE49-F238E27FC236}">
                <a16:creationId xmlns:a16="http://schemas.microsoft.com/office/drawing/2014/main" id="{2BE9277B-DA2C-6686-6BD3-C00EDB4FF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46" y="7203128"/>
            <a:ext cx="1043911" cy="132557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F3D9746-5AC2-0748-EFC3-D2DC1EF88856}"/>
              </a:ext>
            </a:extLst>
          </p:cNvPr>
          <p:cNvSpPr txBox="1"/>
          <p:nvPr/>
        </p:nvSpPr>
        <p:spPr>
          <a:xfrm>
            <a:off x="211095" y="8578843"/>
            <a:ext cx="23693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dirty="0">
                <a:latin typeface="Arial"/>
                <a:cs typeface="Calibri"/>
              </a:rPr>
              <a:t>Fig. A: Termo de Consentimento para realização do exame, Fig. B : Anotação Clinica do exame.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4F1E7B5-29D2-FFDC-3ECF-E89B3975E6F6}"/>
              </a:ext>
            </a:extLst>
          </p:cNvPr>
          <p:cNvSpPr txBox="1"/>
          <p:nvPr/>
        </p:nvSpPr>
        <p:spPr>
          <a:xfrm>
            <a:off x="2681624" y="1614600"/>
            <a:ext cx="2300186" cy="7386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900" b="1" dirty="0">
                <a:latin typeface="Arial"/>
                <a:cs typeface="Arial"/>
              </a:rPr>
              <a:t>Resultados: </a:t>
            </a:r>
            <a:r>
              <a:rPr lang="pt-BR" sz="900" dirty="0">
                <a:latin typeface="Arial"/>
                <a:cs typeface="Arial"/>
              </a:rPr>
              <a:t>Foram identificados 3 processos de reação alérgica ao longo do ano dos quais sintomas como náuseas e leve vermelhidão em locais do corpo em ambos os casos, os pacientes foram monitorados e liberados e após, retornando o contato por telefone pela equipe de enfermagem após dois dias do exame, onde não foram encontrados pioras nos sintomas. </a:t>
            </a:r>
            <a:endParaRPr lang="en-US" sz="900" dirty="0">
              <a:latin typeface="Arial"/>
              <a:cs typeface="Arial"/>
            </a:endParaRPr>
          </a:p>
          <a:p>
            <a:pPr algn="just"/>
            <a:endParaRPr lang="pt-BR" sz="900" dirty="0">
              <a:latin typeface="Arial"/>
              <a:cs typeface="Arial"/>
            </a:endParaRPr>
          </a:p>
          <a:p>
            <a:pPr algn="just"/>
            <a:r>
              <a:rPr lang="pt-BR" sz="900" b="1" dirty="0">
                <a:latin typeface="Arial"/>
                <a:cs typeface="Arial"/>
              </a:rPr>
              <a:t>Conclusão</a:t>
            </a:r>
            <a:r>
              <a:rPr lang="pt-BR" sz="900" dirty="0">
                <a:latin typeface="Arial"/>
                <a:cs typeface="Arial"/>
              </a:rPr>
              <a:t>: A prevalência monitorada foi baixa, cerca de 0,4 da população estudada, constatando que o exame atualmente é um exame seguro realizado com baixa taxa de reação adversa com sintomas leves administrando 1ml, além da desobrigação de preparo específico como jejum. </a:t>
            </a:r>
          </a:p>
          <a:p>
            <a:pPr algn="just"/>
            <a:endParaRPr lang="pt-BR" sz="900" dirty="0">
              <a:latin typeface="Arial"/>
              <a:cs typeface="Arial"/>
            </a:endParaRPr>
          </a:p>
          <a:p>
            <a:pPr algn="just"/>
            <a:r>
              <a:rPr lang="pt-BR" sz="900" b="1" dirty="0">
                <a:latin typeface="Arial"/>
                <a:cs typeface="Arial"/>
              </a:rPr>
              <a:t>Referências:</a:t>
            </a:r>
            <a:endParaRPr lang="en-US" sz="900" dirty="0">
              <a:latin typeface="Arial"/>
              <a:cs typeface="Arial"/>
            </a:endParaRPr>
          </a:p>
          <a:p>
            <a:pPr algn="just"/>
            <a:r>
              <a:rPr lang="pt-BR" sz="900" dirty="0" err="1">
                <a:latin typeface="Arial"/>
                <a:cs typeface="Arial"/>
              </a:rPr>
              <a:t>Alvis</a:t>
            </a:r>
            <a:r>
              <a:rPr lang="pt-BR" sz="900" dirty="0">
                <a:latin typeface="Arial"/>
                <a:cs typeface="Arial"/>
              </a:rPr>
              <a:t> DL. Twenty-</a:t>
            </a:r>
            <a:r>
              <a:rPr lang="pt-BR" sz="900" dirty="0" err="1">
                <a:latin typeface="Arial"/>
                <a:cs typeface="Arial"/>
              </a:rPr>
              <a:t>fifth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anniversary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of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fluorescein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angiography</a:t>
            </a:r>
            <a:r>
              <a:rPr lang="pt-BR" sz="900" dirty="0">
                <a:latin typeface="Arial"/>
                <a:cs typeface="Arial"/>
              </a:rPr>
              <a:t>. Arch </a:t>
            </a:r>
            <a:r>
              <a:rPr lang="pt-BR" sz="900" dirty="0" err="1">
                <a:latin typeface="Arial"/>
                <a:cs typeface="Arial"/>
              </a:rPr>
              <a:t>Ophthalmol</a:t>
            </a:r>
            <a:r>
              <a:rPr lang="pt-BR" sz="900" dirty="0">
                <a:latin typeface="Arial"/>
                <a:cs typeface="Arial"/>
              </a:rPr>
              <a:t> 1985;103:1269 </a:t>
            </a:r>
            <a:endParaRPr lang="en-US" sz="900" dirty="0">
              <a:latin typeface="Arial"/>
              <a:cs typeface="Arial"/>
            </a:endParaRPr>
          </a:p>
          <a:p>
            <a:pPr algn="just"/>
            <a:r>
              <a:rPr lang="pt-BR" sz="900" dirty="0" err="1">
                <a:latin typeface="Arial"/>
                <a:cs typeface="Arial"/>
              </a:rPr>
              <a:t>Behboudi</a:t>
            </a:r>
            <a:r>
              <a:rPr lang="pt-BR" sz="900" dirty="0">
                <a:latin typeface="Arial"/>
                <a:cs typeface="Arial"/>
              </a:rPr>
              <a:t>, H., </a:t>
            </a:r>
            <a:r>
              <a:rPr lang="pt-BR" sz="900" dirty="0" err="1">
                <a:latin typeface="Arial"/>
                <a:cs typeface="Arial"/>
              </a:rPr>
              <a:t>Pourhabibi</a:t>
            </a:r>
            <a:r>
              <a:rPr lang="pt-BR" sz="900" dirty="0">
                <a:latin typeface="Arial"/>
                <a:cs typeface="Arial"/>
              </a:rPr>
              <a:t>, A., </a:t>
            </a:r>
            <a:r>
              <a:rPr lang="pt-BR" sz="900" dirty="0" err="1">
                <a:latin typeface="Arial"/>
                <a:cs typeface="Arial"/>
              </a:rPr>
              <a:t>Heidarzade</a:t>
            </a:r>
            <a:r>
              <a:rPr lang="pt-BR" sz="900" dirty="0">
                <a:latin typeface="Arial"/>
                <a:cs typeface="Arial"/>
              </a:rPr>
              <a:t>, A., &amp; </a:t>
            </a:r>
            <a:r>
              <a:rPr lang="pt-BR" sz="900" dirty="0" err="1">
                <a:latin typeface="Arial"/>
                <a:cs typeface="Arial"/>
              </a:rPr>
              <a:t>Haghbin</a:t>
            </a:r>
            <a:r>
              <a:rPr lang="pt-BR" sz="900" dirty="0">
                <a:latin typeface="Arial"/>
                <a:cs typeface="Arial"/>
              </a:rPr>
              <a:t>, A. </a:t>
            </a:r>
            <a:r>
              <a:rPr lang="pt-BR" sz="900" dirty="0" err="1">
                <a:latin typeface="Arial"/>
                <a:cs typeface="Arial"/>
              </a:rPr>
              <a:t>Slow</a:t>
            </a:r>
            <a:r>
              <a:rPr lang="pt-BR" sz="900" dirty="0">
                <a:latin typeface="Arial"/>
                <a:cs typeface="Arial"/>
              </a:rPr>
              <a:t> versus </a:t>
            </a:r>
            <a:r>
              <a:rPr lang="pt-BR" sz="900" dirty="0" err="1">
                <a:latin typeface="Arial"/>
                <a:cs typeface="Arial"/>
              </a:rPr>
              <a:t>Rapid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Fluorescein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Injection</a:t>
            </a:r>
            <a:r>
              <a:rPr lang="pt-BR" sz="900" dirty="0">
                <a:latin typeface="Arial"/>
                <a:cs typeface="Arial"/>
              </a:rPr>
              <a:t> in</a:t>
            </a:r>
            <a:br>
              <a:rPr lang="pt-BR" sz="900" dirty="0">
                <a:latin typeface="Arial"/>
                <a:cs typeface="Arial"/>
              </a:rPr>
            </a:br>
            <a:r>
              <a:rPr lang="pt-BR" sz="900" dirty="0" err="1">
                <a:latin typeface="Arial"/>
                <a:cs typeface="Arial"/>
              </a:rPr>
              <a:t>Angiographic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Studies</a:t>
            </a:r>
            <a:r>
              <a:rPr lang="pt-BR" sz="900" dirty="0">
                <a:latin typeface="Arial"/>
                <a:cs typeface="Arial"/>
              </a:rPr>
              <a:t> for </a:t>
            </a:r>
            <a:r>
              <a:rPr lang="pt-BR" sz="900" dirty="0" err="1">
                <a:latin typeface="Arial"/>
                <a:cs typeface="Arial"/>
              </a:rPr>
              <a:t>Retinal</a:t>
            </a:r>
            <a:r>
              <a:rPr lang="pt-BR" sz="900" dirty="0">
                <a:latin typeface="Arial"/>
                <a:cs typeface="Arial"/>
              </a:rPr>
              <a:t> Vascular </a:t>
            </a:r>
            <a:r>
              <a:rPr lang="pt-BR" sz="900" dirty="0" err="1">
                <a:latin typeface="Arial"/>
                <a:cs typeface="Arial"/>
              </a:rPr>
              <a:t>Disorders</a:t>
            </a:r>
            <a:r>
              <a:rPr lang="pt-BR" sz="900" dirty="0">
                <a:latin typeface="Arial"/>
                <a:cs typeface="Arial"/>
              </a:rPr>
              <a:t>. </a:t>
            </a:r>
            <a:r>
              <a:rPr lang="pt-BR" sz="900" dirty="0" err="1">
                <a:latin typeface="Arial"/>
                <a:cs typeface="Arial"/>
              </a:rPr>
              <a:t>Journal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of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ophthalmic</a:t>
            </a:r>
            <a:r>
              <a:rPr lang="pt-BR" sz="900" dirty="0">
                <a:latin typeface="Arial"/>
                <a:cs typeface="Arial"/>
              </a:rPr>
              <a:t> &amp; </a:t>
            </a:r>
            <a:r>
              <a:rPr lang="pt-BR" sz="900" dirty="0" err="1">
                <a:latin typeface="Arial"/>
                <a:cs typeface="Arial"/>
              </a:rPr>
              <a:t>vision</a:t>
            </a:r>
            <a:r>
              <a:rPr lang="pt-BR" sz="900" dirty="0">
                <a:latin typeface="Arial"/>
                <a:cs typeface="Arial"/>
              </a:rPr>
              <a:t> </a:t>
            </a:r>
            <a:r>
              <a:rPr lang="pt-BR" sz="900" dirty="0" err="1">
                <a:latin typeface="Arial"/>
                <a:cs typeface="Arial"/>
              </a:rPr>
              <a:t>research</a:t>
            </a:r>
            <a:r>
              <a:rPr lang="pt-BR" sz="900" dirty="0">
                <a:latin typeface="Arial"/>
                <a:cs typeface="Arial"/>
              </a:rPr>
              <a:t>, 2009;4(4), 228–231. </a:t>
            </a:r>
            <a:br>
              <a:rPr lang="pt-BR" sz="900" dirty="0">
                <a:latin typeface="Arial"/>
                <a:cs typeface="Arial"/>
              </a:rPr>
            </a:br>
            <a:br>
              <a:rPr lang="pt-BR" sz="900" dirty="0">
                <a:latin typeface="Arial"/>
                <a:cs typeface="Arial"/>
              </a:rPr>
            </a:br>
            <a:endParaRPr lang="pt-BR" sz="900">
              <a:latin typeface="Arial" panose="020B0604020202020204" pitchFamily="34" charset="0"/>
              <a:cs typeface="Arial"/>
            </a:endParaRPr>
          </a:p>
          <a:p>
            <a:pPr algn="just"/>
            <a:endParaRPr lang="pt-BR" sz="9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  <a:p>
            <a:pPr algn="just"/>
            <a:endParaRPr lang="pt-BR" sz="1000" dirty="0">
              <a:latin typeface="Arial" panose="020B0604020202020204" pitchFamily="34" charset="0"/>
              <a:cs typeface="Times New Roman"/>
            </a:endParaRPr>
          </a:p>
        </p:txBody>
      </p:sp>
      <p:pic>
        <p:nvPicPr>
          <p:cNvPr id="17" name="Imagem 16" descr="Tabela&#10;&#10;Descrição gerada automaticamente">
            <a:extLst>
              <a:ext uri="{FF2B5EF4-FFF2-40B4-BE49-F238E27FC236}">
                <a16:creationId xmlns:a16="http://schemas.microsoft.com/office/drawing/2014/main" id="{99ACCE5E-D557-DDF5-7A03-B6F44C3A95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0759" y="6230471"/>
            <a:ext cx="1845611" cy="1586435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12E33823-7EF2-FDC4-E8ED-6526C98829D5}"/>
              </a:ext>
            </a:extLst>
          </p:cNvPr>
          <p:cNvSpPr txBox="1"/>
          <p:nvPr/>
        </p:nvSpPr>
        <p:spPr>
          <a:xfrm>
            <a:off x="2679590" y="7868069"/>
            <a:ext cx="236937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dirty="0">
                <a:latin typeface="Arial"/>
                <a:cs typeface="Calibri"/>
              </a:rPr>
              <a:t>Tab. A : Quantidade de reações registradas ao longo do ano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102</Words>
  <Application>Microsoft Office PowerPoint</Application>
  <PresentationFormat>Apresentação na tela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Milena Cristina Peres</cp:lastModifiedBy>
  <cp:revision>190</cp:revision>
  <dcterms:created xsi:type="dcterms:W3CDTF">2024-01-09T13:58:08Z</dcterms:created>
  <dcterms:modified xsi:type="dcterms:W3CDTF">2024-01-23T19:12:00Z</dcterms:modified>
</cp:coreProperties>
</file>