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112" y="6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91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"/>
          <p:cNvSpPr/>
          <p:nvPr/>
        </p:nvSpPr>
        <p:spPr>
          <a:xfrm>
            <a:off x="2549694" y="1941773"/>
            <a:ext cx="2381457" cy="3029089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3950" tIns="53950" rIns="53950" bIns="53950" numCol="1" anchor="t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79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Retângulo 17"/>
          <p:cNvGrpSpPr/>
          <p:nvPr/>
        </p:nvGrpSpPr>
        <p:grpSpPr>
          <a:xfrm>
            <a:off x="55362" y="4289341"/>
            <a:ext cx="2373803" cy="4722861"/>
            <a:chOff x="-4774" y="-129093"/>
            <a:chExt cx="2390918" cy="4384633"/>
          </a:xfrm>
        </p:grpSpPr>
        <p:sp>
          <p:nvSpPr>
            <p:cNvPr id="37" name="Retângulo"/>
            <p:cNvSpPr/>
            <p:nvPr/>
          </p:nvSpPr>
          <p:spPr>
            <a:xfrm>
              <a:off x="-3040" y="-102290"/>
              <a:ext cx="2388795" cy="435783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53950" rIns="53950" bIns="5395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798" dirty="0"/>
            </a:p>
          </p:txBody>
        </p:sp>
        <p:sp>
          <p:nvSpPr>
            <p:cNvPr id="38" name="Aqui vai o texto ..."/>
            <p:cNvSpPr txBox="1"/>
            <p:nvPr/>
          </p:nvSpPr>
          <p:spPr>
            <a:xfrm>
              <a:off x="-4774" y="-129093"/>
              <a:ext cx="2390918" cy="28854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53950" rIns="53950" bIns="5395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Paciente do sexo masculino, 2 anos e 6 meses, acompanhado pela mãe que relatava que o menor nasceu com ânus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imperfurado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genitália ambígua e desde os 15 dias de vida notou reflexo pupilar alterado. Aos 2 anos de idade apresentou estrabismo em olho esquerdo. Em maio de 2019, aos 2 anos e 6 meses foi avaliado em consulta oftalmológica e foi diagnosticado com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retinoblastoma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bilateral. Foi encaminhado ao serviço de referência GRAACC para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estadiamento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dos tumores e planejamento da melhor conduta terapêutica. As lesões do olho direito foram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estadiadas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como grupo C e do olho esquerdo, grupo E. Em 5 de outubro de 2019, visando acima de tudo a preservação da vida do paciente, optou-se pela enucleação do olho esquerdo e pelo tratamento conservador das lesões do olho direito, a fim de preservar o globo ocular e o máximo possível da função visual do tecido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retiniano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saudável. O exame anatomopatológico do globo ocular esquerdo demonstrou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retinoblastoma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pouco diferenciado, medindo 1,0x0,5cm com infiltração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pré-laminal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nervo óptico. Não havia infiltração da coróide, nem da esclera e a margem do nervo óptico estava livre. Realizou 6 ciclos de quimioterapia sistêmica, sessões de laser verde, 1 sessão de quimioterapia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intravítrea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4 sessões de quimioterapia intra-arterial. A última sessão foi realizada aos 3 anos e 4 meses, houve um bom controle da doença e o paciente atualmente está com 6 anos e 11 meses, fora de tratamento desde março de 2020, em acompanhamento com a equipe de médicos oncologistas e equipe multiprofissional. Apresenta acuidade visual com a melhor correção no olho direito de 20/20. </a:t>
              </a:r>
              <a:endParaRPr sz="8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ítulo do Trabalho:…"/>
          <p:cNvSpPr txBox="1"/>
          <p:nvPr/>
        </p:nvSpPr>
        <p:spPr>
          <a:xfrm>
            <a:off x="109348" y="529770"/>
            <a:ext cx="4706475" cy="1019151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596" tIns="15596" rIns="15596" bIns="15596" anchor="ctr"/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700" dirty="0" err="1">
                <a:solidFill>
                  <a:srgbClr val="485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Retinoblastoma</a:t>
            </a:r>
            <a:r>
              <a:rPr lang="pt-BR" sz="1700" dirty="0">
                <a:solidFill>
                  <a:srgbClr val="485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bilateral: relato de caso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199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Bruna Maciel Zappi; Maria Eduarda Dias </a:t>
            </a:r>
            <a:r>
              <a:rPr lang="pt-BR" sz="1199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Stuani</a:t>
            </a:r>
            <a:r>
              <a:rPr lang="pt-BR" sz="1199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Mariana Yumi Date; Lucas Marques França; Lázara Fernandes Maciel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199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Lázara Maciel Oftalmologia Avançada e GRAAC </a:t>
            </a:r>
            <a:endParaRPr sz="1199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Retângulo 9"/>
          <p:cNvGrpSpPr/>
          <p:nvPr/>
        </p:nvGrpSpPr>
        <p:grpSpPr>
          <a:xfrm>
            <a:off x="74950" y="1603266"/>
            <a:ext cx="2373269" cy="2325794"/>
            <a:chOff x="-1" y="-82948"/>
            <a:chExt cx="2391164" cy="2066994"/>
          </a:xfrm>
        </p:grpSpPr>
        <p:sp>
          <p:nvSpPr>
            <p:cNvPr id="25" name="Retângulo"/>
            <p:cNvSpPr/>
            <p:nvPr/>
          </p:nvSpPr>
          <p:spPr>
            <a:xfrm>
              <a:off x="-1" y="-72054"/>
              <a:ext cx="2390918" cy="205610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53950" rIns="53950" bIns="5395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79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qui vai o texto ..."/>
            <p:cNvSpPr txBox="1"/>
            <p:nvPr/>
          </p:nvSpPr>
          <p:spPr>
            <a:xfrm>
              <a:off x="245" y="-82948"/>
              <a:ext cx="2390918" cy="2858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53950" rIns="53950" bIns="5395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retinoblastoma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 o câncer ocular mais comum na infância. 90% dos casos acometem crianças de 0 a 5 anos. Representa 14% de todos os tumores malignos em crianças abaixo de 2 anos. Doença rara, há 1 caso para cada 16 a 18 mil nascidos vivos no mundo. É uma doença curável, quanto mais precoce o diagnóstico maiores as chances de preservação do globo ocular, da visão e sobretudo da vida. As chances de cura variam de acordo com a localização geográfica onde são realizados os diagnósticos. Na África, Ásia (exceto Japão) e na América Latina os índices de cura variam de 70 a 80%. Nos Estados Unidos e Europa esses números sobem para 95 a 100%. Pode ser uni ou bilateral, dependendo se a alteração no gene RB1 ocorre já nas células germinativas ou nas células somáticas.</a:t>
              </a:r>
              <a:r>
                <a:rPr lang="pt-PT" sz="83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830" baseline="300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</a:t>
              </a:r>
              <a:endParaRPr sz="83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FIGURAS, TABELAS E GRÁFICOS"/>
          <p:cNvSpPr txBox="1"/>
          <p:nvPr/>
        </p:nvSpPr>
        <p:spPr>
          <a:xfrm>
            <a:off x="2620870" y="1459471"/>
            <a:ext cx="2377377" cy="179834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950" tIns="15596" rIns="15596" bIns="15596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RETINOGRAFIA </a:t>
            </a:r>
          </a:p>
        </p:txBody>
      </p:sp>
      <p:sp>
        <p:nvSpPr>
          <p:cNvPr id="35" name="RELATO DE CASO"/>
          <p:cNvSpPr txBox="1"/>
          <p:nvPr/>
        </p:nvSpPr>
        <p:spPr>
          <a:xfrm>
            <a:off x="74932" y="4211111"/>
            <a:ext cx="2373060" cy="156460"/>
          </a:xfrm>
          <a:prstGeom prst="rect">
            <a:avLst/>
          </a:prstGeom>
          <a:solidFill>
            <a:srgbClr val="243A76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950" tIns="15596" rIns="15596" bIns="15596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SULTADOS</a:t>
            </a:r>
            <a:endParaRPr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Retângulo 19"/>
          <p:cNvGrpSpPr/>
          <p:nvPr/>
        </p:nvGrpSpPr>
        <p:grpSpPr>
          <a:xfrm>
            <a:off x="2506727" y="4905626"/>
            <a:ext cx="2377632" cy="2486542"/>
            <a:chOff x="-29105" y="-133309"/>
            <a:chExt cx="2394774" cy="2066156"/>
          </a:xfrm>
        </p:grpSpPr>
        <p:sp>
          <p:nvSpPr>
            <p:cNvPr id="44" name="Retângulo"/>
            <p:cNvSpPr/>
            <p:nvPr/>
          </p:nvSpPr>
          <p:spPr>
            <a:xfrm>
              <a:off x="-25248" y="-133309"/>
              <a:ext cx="2390917" cy="2066156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53950" rIns="53950" bIns="5395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79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qui vai o texto ..."/>
            <p:cNvSpPr txBox="1"/>
            <p:nvPr/>
          </p:nvSpPr>
          <p:spPr>
            <a:xfrm>
              <a:off x="-29105" y="-111972"/>
              <a:ext cx="2390918" cy="24386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53950" rIns="53950" bIns="53950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prioridades no tratamento do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retinoblastoma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devem ser: 1. Salvar a vida; 2. Salvar o olho; 3. Salvar a visão útil; 4. Reduzir ao máximo os efeitos colaterais do tratamento. Isso explica sobre a evolução dos métodos de tratamento utilizados ao longo do tempo, começou-se em 1809 com a enucleação. Em 1903 passou-se a utilizar a radioterapia, cujos efeitos colaterais fizeram necessário a instituição de outras modalidades terapêuticas, como a quimioterapia sistêmica que passou a ser utilizada em 1953 e mais recentemente, a partir do ano 2000 o tratamento ganhou reforço com o uso da quimioterapia </a:t>
              </a:r>
              <a:r>
                <a:rPr lang="pt-BR" sz="83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intravítrea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intra-arterial.</a:t>
              </a:r>
              <a:r>
                <a:rPr lang="pt-PT" sz="83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830" baseline="3000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1,2,3</a:t>
              </a:r>
              <a:r>
                <a:rPr lang="pt-BR" sz="830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83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São necessários estudos que estabeleçam protocolos eficazes para um diagnóstico precoce e estruturação de mais centros capacitados para acompanhamento adequado destes casos.</a:t>
              </a:r>
              <a:endParaRPr sz="8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Retângulo 20"/>
          <p:cNvGrpSpPr/>
          <p:nvPr/>
        </p:nvGrpSpPr>
        <p:grpSpPr>
          <a:xfrm>
            <a:off x="2530680" y="7434063"/>
            <a:ext cx="2373803" cy="179833"/>
            <a:chOff x="0" y="0"/>
            <a:chExt cx="2390917" cy="224299"/>
          </a:xfrm>
          <a:solidFill>
            <a:srgbClr val="243A76"/>
          </a:solidFill>
        </p:grpSpPr>
        <p:sp>
          <p:nvSpPr>
            <p:cNvPr id="47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15596" rIns="15596" bIns="1559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FERÊNCIAS BIBLIOGRÁFICAS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15596" rIns="15596" bIns="15596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 BIBLIOGRÁFICAS</a:t>
              </a:r>
            </a:p>
          </p:txBody>
        </p:sp>
      </p:grpSp>
      <p:sp>
        <p:nvSpPr>
          <p:cNvPr id="50" name="Retângulo"/>
          <p:cNvSpPr/>
          <p:nvPr/>
        </p:nvSpPr>
        <p:spPr>
          <a:xfrm>
            <a:off x="2506727" y="7588016"/>
            <a:ext cx="2373804" cy="848769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3950" tIns="53950" rIns="53950" bIns="53950" numCol="1" anchor="t">
            <a:noAutofit/>
          </a:bodyPr>
          <a:lstStyle/>
          <a:p>
            <a:pPr algn="just">
              <a:defRPr>
                <a:solidFill>
                  <a:srgbClr val="FFFFFF"/>
                </a:solidFill>
              </a:defRPr>
            </a:pPr>
            <a:r>
              <a:rPr lang="pt-BR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83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Kanski</a:t>
            </a:r>
            <a:r>
              <a:rPr lang="pt-BR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Oftalmologia Clínica 8ª Edição, 2016.</a:t>
            </a:r>
          </a:p>
          <a:p>
            <a:pPr algn="just">
              <a:defRPr>
                <a:solidFill>
                  <a:srgbClr val="FFFFFF"/>
                </a:solidFill>
              </a:defRPr>
            </a:pPr>
            <a:r>
              <a:rPr lang="pt-BR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Retina e vítreo clínica e cirúrgica, Conselho Brasileiro de Oftalmologia 1ª Edição, 2000.  </a:t>
            </a:r>
          </a:p>
          <a:p>
            <a:pPr algn="just">
              <a:defRPr>
                <a:solidFill>
                  <a:srgbClr val="FFFFFF"/>
                </a:solidFill>
              </a:defRPr>
            </a:pPr>
            <a:r>
              <a:rPr lang="pt-BR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830" dirty="0">
                <a:solidFill>
                  <a:srgbClr val="222222"/>
                </a:solidFill>
                <a:latin typeface="Arial" panose="020B0604020202020204" pitchFamily="34" charset="0"/>
              </a:rPr>
              <a:t>FABIAN, Ido D. et al. The </a:t>
            </a:r>
            <a:r>
              <a:rPr lang="pt-BR" sz="830" dirty="0" err="1">
                <a:solidFill>
                  <a:srgbClr val="222222"/>
                </a:solidFill>
                <a:latin typeface="Arial" panose="020B0604020202020204" pitchFamily="34" charset="0"/>
              </a:rPr>
              <a:t>management</a:t>
            </a:r>
            <a:r>
              <a:rPr lang="pt-BR" sz="830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pt-BR" sz="830" dirty="0" err="1">
                <a:solidFill>
                  <a:srgbClr val="222222"/>
                </a:solidFill>
                <a:latin typeface="Arial" panose="020B0604020202020204" pitchFamily="34" charset="0"/>
              </a:rPr>
              <a:t>retinoblastoma</a:t>
            </a:r>
            <a:r>
              <a:rPr lang="pt-BR" sz="830" dirty="0">
                <a:solidFill>
                  <a:srgbClr val="222222"/>
                </a:solidFill>
                <a:latin typeface="Arial" panose="020B0604020202020204" pitchFamily="34" charset="0"/>
              </a:rPr>
              <a:t>. Oncogene, v. 37, n. 12, p. 1551-1560, 2018.</a:t>
            </a:r>
            <a:endParaRPr lang="pt-BR" sz="83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0CDB509-DDDB-9DA9-67D4-7A3B7F84C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79" y="1691010"/>
            <a:ext cx="1141742" cy="85562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4A19C58-62AC-8D3D-0429-30584E870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8" y="1693782"/>
            <a:ext cx="1176233" cy="86132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E6995B8-6484-EC13-DC9B-C8CC24D73EDE}"/>
              </a:ext>
            </a:extLst>
          </p:cNvPr>
          <p:cNvSpPr txBox="1"/>
          <p:nvPr/>
        </p:nvSpPr>
        <p:spPr>
          <a:xfrm>
            <a:off x="2571750" y="1667095"/>
            <a:ext cx="2332733" cy="21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                            B   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270C860C-A115-1819-1190-1A94EC84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13" y="2582861"/>
            <a:ext cx="1185822" cy="86712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2DED9B10-4AFF-DECC-4B2F-B11E3C656E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/>
          <a:stretch/>
        </p:blipFill>
        <p:spPr>
          <a:xfrm>
            <a:off x="3797153" y="2583053"/>
            <a:ext cx="1153568" cy="87705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668592BE-9209-1727-658E-366678BA3B9A}"/>
              </a:ext>
            </a:extLst>
          </p:cNvPr>
          <p:cNvSpPr txBox="1"/>
          <p:nvPr/>
        </p:nvSpPr>
        <p:spPr>
          <a:xfrm>
            <a:off x="2506727" y="2574574"/>
            <a:ext cx="1827108" cy="21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                                    D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779F2B94-95E5-3123-6AEE-C9F002EAD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01" y="3490654"/>
            <a:ext cx="1193115" cy="876812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C661D86B-260F-0AA5-C6D9-070AB41141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0303" r="12466" b="4525"/>
          <a:stretch/>
        </p:blipFill>
        <p:spPr>
          <a:xfrm>
            <a:off x="3793521" y="3485787"/>
            <a:ext cx="1157200" cy="872817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7A8CF556-1A0A-9BF4-36F3-A539938D0304}"/>
              </a:ext>
            </a:extLst>
          </p:cNvPr>
          <p:cNvSpPr txBox="1"/>
          <p:nvPr/>
        </p:nvSpPr>
        <p:spPr>
          <a:xfrm>
            <a:off x="2519442" y="3492410"/>
            <a:ext cx="1827108" cy="21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                             F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524498C1-5711-F4F0-CE8B-F435B03A81AB}"/>
              </a:ext>
            </a:extLst>
          </p:cNvPr>
          <p:cNvSpPr txBox="1"/>
          <p:nvPr/>
        </p:nvSpPr>
        <p:spPr>
          <a:xfrm>
            <a:off x="2496045" y="4324795"/>
            <a:ext cx="2454676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30" dirty="0">
                <a:latin typeface="Arial" panose="020B0604020202020204" pitchFamily="34" charset="0"/>
                <a:cs typeface="Arial" panose="020B0604020202020204" pitchFamily="34" charset="0"/>
              </a:rPr>
              <a:t>Aspectos das lesões desde o diagnóstico (figuras A e B) e evolução do tratamento do olho direito (figuras C, D, E e F).</a:t>
            </a:r>
          </a:p>
        </p:txBody>
      </p:sp>
      <p:grpSp>
        <p:nvGrpSpPr>
          <p:cNvPr id="24" name="Retângulo 8"/>
          <p:cNvGrpSpPr/>
          <p:nvPr/>
        </p:nvGrpSpPr>
        <p:grpSpPr>
          <a:xfrm>
            <a:off x="89526" y="1459003"/>
            <a:ext cx="2373059" cy="179833"/>
            <a:chOff x="0" y="0"/>
            <a:chExt cx="2390917" cy="224299"/>
          </a:xfrm>
          <a:solidFill>
            <a:srgbClr val="243A76"/>
          </a:solidFill>
        </p:grpSpPr>
        <p:sp>
          <p:nvSpPr>
            <p:cNvPr id="22" name="Retângulo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15596" rIns="15596" bIns="1559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INTRODUÇÃO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15596" rIns="15596" bIns="15596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</a:p>
          </p:txBody>
        </p:sp>
      </p:grpSp>
      <p:grpSp>
        <p:nvGrpSpPr>
          <p:cNvPr id="43" name="Retângulo 18"/>
          <p:cNvGrpSpPr/>
          <p:nvPr/>
        </p:nvGrpSpPr>
        <p:grpSpPr>
          <a:xfrm>
            <a:off x="70882" y="3933605"/>
            <a:ext cx="4839403" cy="1031423"/>
            <a:chOff x="-2501578" y="-1694992"/>
            <a:chExt cx="4874294" cy="1286455"/>
          </a:xfrm>
          <a:solidFill>
            <a:srgbClr val="243A76"/>
          </a:solidFill>
        </p:grpSpPr>
        <p:sp>
          <p:nvSpPr>
            <p:cNvPr id="41" name="Retângulo"/>
            <p:cNvSpPr/>
            <p:nvPr/>
          </p:nvSpPr>
          <p:spPr>
            <a:xfrm>
              <a:off x="-2501578" y="-1694992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53950" tIns="15596" rIns="15596" bIns="15596" numCol="1" anchor="ctr" anchorCtr="0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pt-B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MÉTODOS</a:t>
              </a:r>
              <a:endParaRPr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DISCUSSÃO:"/>
            <p:cNvSpPr txBox="1"/>
            <p:nvPr/>
          </p:nvSpPr>
          <p:spPr>
            <a:xfrm>
              <a:off x="-18202" y="-632837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950" tIns="15596" rIns="15596" bIns="15596" numCol="1" anchor="ctr" anchorCtr="0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20547F49-9B3E-4844-933E-468D6CF313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7479"/>
          <a:stretch/>
        </p:blipFill>
        <p:spPr>
          <a:xfrm>
            <a:off x="1" y="-11276"/>
            <a:ext cx="5143499" cy="65910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E1EFCB-9981-FE7F-AB8C-CB5FE4CCF704}"/>
              </a:ext>
            </a:extLst>
          </p:cNvPr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7EBF67-A5E2-0702-6A6C-4B6E30B3D2A1}"/>
              </a:ext>
            </a:extLst>
          </p:cNvPr>
          <p:cNvSpPr txBox="1"/>
          <p:nvPr/>
        </p:nvSpPr>
        <p:spPr>
          <a:xfrm>
            <a:off x="24522" y="4051129"/>
            <a:ext cx="2503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Análise de prontuário e exames complementares.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717</Words>
  <Application>Microsoft Office PowerPoint</Application>
  <PresentationFormat>Apresentação na tela (16:9)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Lazara f  Maciel Macil</cp:lastModifiedBy>
  <cp:revision>19</cp:revision>
  <dcterms:created xsi:type="dcterms:W3CDTF">2024-01-09T13:58:08Z</dcterms:created>
  <dcterms:modified xsi:type="dcterms:W3CDTF">2024-01-31T23:50:49Z</dcterms:modified>
</cp:coreProperties>
</file>