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A6"/>
    <a:srgbClr val="0069A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144" y="-862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3DCFAD5-4240-E08C-5276-543D1EB3A6B9}"/>
              </a:ext>
            </a:extLst>
          </p:cNvPr>
          <p:cNvSpPr txBox="1"/>
          <p:nvPr/>
        </p:nvSpPr>
        <p:spPr>
          <a:xfrm>
            <a:off x="280363" y="2025000"/>
            <a:ext cx="4706250" cy="71404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retinopatia diabética (RD) é uma complicação microvascular da diabetes mellitus e representa uma das principais causas de cegueira em adultos. </a:t>
            </a:r>
            <a:r>
              <a:rPr lang="pt-BR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sua prevalência crescente e impacto substancial na qualidade de vida dos indivíduos ressaltam a necessidade premente de estratégias terapêuticas inovadoras que transcendam as abordagens convencionais. 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1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1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Trata-se de uma revisão integrativa de literatura para sintetizar fontes de pesquisa. Foi feita uma análise crítica de obras científicas de 2019 a 2023,  a partir artigos científicos encontrados nas bases de dados: </a:t>
            </a:r>
            <a:r>
              <a:rPr lang="pt-BR" sz="10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PubMed</a:t>
            </a:r>
            <a:r>
              <a:rPr lang="pt-BR" sz="1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t-BR" sz="10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SciElo</a:t>
            </a:r>
            <a:r>
              <a:rPr lang="pt-BR" sz="1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Google Scholar. No campo de busca, foram utilizados os Descritores em Ciências da Saúde (</a:t>
            </a:r>
            <a:r>
              <a:rPr lang="pt-BR" sz="10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DeCs</a:t>
            </a:r>
            <a:r>
              <a:rPr lang="pt-BR" sz="1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“retinopatia diabética” e “tratamento”, com aplicação do operador booleano AND para adição de novos termos e OR para sinônimos: Foram excluídos publicações realizadas antes de 2019 e artigos que não envolviam estratégias inovadoras de tratamento.</a:t>
            </a:r>
          </a:p>
          <a:p>
            <a:pPr algn="just"/>
            <a:endParaRPr lang="pt-BR" sz="10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pt-BR" sz="1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resultados destacam avanços significativos em várias áreas de tratamento da retinopatia diabética. A terapia </a:t>
            </a:r>
            <a:r>
              <a:rPr lang="pt-BR" sz="1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antiangiogênica</a:t>
            </a:r>
            <a:r>
              <a:rPr lang="pt-BR" sz="1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utilizando agentes como inibidores do fator de crescimento vascular endotelial (VEGF), mostrou eficácia na redução da neovascularização retiniana. Além disso, terapias celulares, incluindo o uso de células-tronco e fatores de crescimento, estão emergindo como promissoras para regeneração retiniana. A aplicação de inteligência artificial no diagnóstico precoce e monitoramento da progressão da RD também está ganhando destaque, proporcionando uma abordagem inovadora na gestão clínica.</a:t>
            </a:r>
          </a:p>
          <a:p>
            <a:pPr algn="just"/>
            <a:endParaRPr lang="pt-BR" sz="10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Conclui-se que há um aumento de 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estratégias inovadoras para o tratamento da retinopatia diabética, demonstrando um cenário em rápida evolução na busca por abordagens mais eficazes e personalizadas. A terapia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antiangiogênica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terapias celulares e o papel crescente da inteligência artificial oferecem novas perspectivas no manejo dessa condição. No entanto, é crucial continuar a pesquisa para aprimorar a compreensão dos mecanismos subjacentes e garantir a eficácia e segurança a longo prazo dessas estratégias inovadoras. Esses avanços promissores têm o potencial de transformar significativamente a abordagem terapêutica da retinopatia diabética, beneficiando milhões de pacientes em todo o mundo.</a:t>
            </a:r>
          </a:p>
          <a:p>
            <a:pPr algn="just"/>
            <a:endParaRPr lang="pt-BR" sz="9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PEREIRA, Júlia Amoroso et al. Atualizações sobre retinopatia diabética: uma revisão narrativa. </a:t>
            </a:r>
            <a:r>
              <a:rPr lang="pt-BR" sz="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Revista Eletrônica Acervo Saúde</a:t>
            </a:r>
            <a:r>
              <a:rPr lang="pt-BR" sz="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n. 49, p. e3428-e3428, 2020.</a:t>
            </a:r>
          </a:p>
          <a:p>
            <a:pPr algn="just"/>
            <a:r>
              <a:rPr lang="pt-BR" sz="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DOMINGOS, Adailton da Silva. Revisão narrativa da eficácia dos </a:t>
            </a:r>
            <a:r>
              <a:rPr lang="pt-BR" sz="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anti-VEGFs</a:t>
            </a:r>
            <a:r>
              <a:rPr lang="pt-BR" sz="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no tratamento da retinopatia diabética. 2023.</a:t>
            </a:r>
            <a:endParaRPr lang="pt-BR" sz="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TANURI, Filipe Duarte et al. Retinopatia Diabética: Prevenção e Tratamento: Um exame das medidas de prevenção, monitoramento e opções terapêuticas para pacientes com retinopatia diabética. </a:t>
            </a:r>
            <a:r>
              <a:rPr lang="pt-BR" sz="8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Brazilian</a:t>
            </a:r>
            <a:r>
              <a:rPr lang="pt-BR" sz="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sz="8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Journal</a:t>
            </a:r>
            <a:r>
              <a:rPr lang="pt-BR" sz="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sz="8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pt-BR" sz="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sz="8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Implantology</a:t>
            </a:r>
            <a:r>
              <a:rPr lang="pt-BR" sz="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sz="8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pt-BR" sz="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Health </a:t>
            </a:r>
            <a:r>
              <a:rPr lang="pt-BR" sz="8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Sciences</a:t>
            </a:r>
            <a:r>
              <a:rPr lang="pt-BR" sz="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v. 5, n. 5, p. 1451-1464, 2023.</a:t>
            </a:r>
          </a:p>
          <a:p>
            <a:pPr algn="just"/>
            <a:r>
              <a:rPr lang="pt-BR" sz="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FARIA, Thiago Pereira. </a:t>
            </a:r>
            <a:r>
              <a:rPr lang="pt-BR" sz="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Retinógrafo</a:t>
            </a:r>
            <a:r>
              <a:rPr lang="pt-BR" sz="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portátil no rastreamento de retinopatia diabética. Telemedicina e inteligência artificial. 2023.</a:t>
            </a:r>
            <a:endParaRPr lang="pt-BR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23479" y="539552"/>
            <a:ext cx="50200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Estratégias Inovadoras para o Tratamento da Retinopatia Diabética: uma revisão de literatura</a:t>
            </a:r>
            <a:endParaRPr lang="pt-B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9483" y="1086580"/>
            <a:ext cx="4948013" cy="79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95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Pedro Henrique Aguiar Lobato¹ Eduardo Nobre Negrão² Sérgio Lucas Vidonho³ Flávia Alessandra Mendes Barbosa⁴ Kalil Yussef </a:t>
            </a:r>
            <a:r>
              <a:rPr lang="pt-BR" altLang="pt-BR" sz="950" b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Nunes Naim⁵ </a:t>
            </a:r>
            <a:r>
              <a:rPr lang="pt-BR" altLang="pt-BR" sz="95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Carlos Sebastião Castro de Oliveira⁶</a:t>
            </a:r>
            <a:br>
              <a:rPr lang="pt-BR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</a:br>
            <a:r>
              <a:rPr lang="pt-BR" altLang="pt-BR" sz="85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Centro Universitário Metropolitano da Amazônia (UNIFAMAZ) / Centro Universitário do Estado do Pará (CESUPA) / Universidade Estadual do Pará (UEPA)</a:t>
            </a:r>
            <a:endParaRPr lang="en-US" altLang="pt-BR" sz="85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06D97A5-8A84-C257-8612-EB8D222198F9}"/>
              </a:ext>
            </a:extLst>
          </p:cNvPr>
          <p:cNvSpPr/>
          <p:nvPr/>
        </p:nvSpPr>
        <p:spPr>
          <a:xfrm>
            <a:off x="280364" y="1907704"/>
            <a:ext cx="4703653" cy="144016"/>
          </a:xfrm>
          <a:prstGeom prst="rect">
            <a:avLst/>
          </a:prstGeom>
          <a:solidFill>
            <a:srgbClr val="006AA6"/>
          </a:solidFill>
          <a:ln>
            <a:solidFill>
              <a:srgbClr val="0069A3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INTRODUÇÃO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2BAFF1E-91E1-875C-BA60-59B03AFFC5D5}"/>
              </a:ext>
            </a:extLst>
          </p:cNvPr>
          <p:cNvSpPr/>
          <p:nvPr/>
        </p:nvSpPr>
        <p:spPr>
          <a:xfrm>
            <a:off x="280363" y="2915816"/>
            <a:ext cx="4703653" cy="144016"/>
          </a:xfrm>
          <a:prstGeom prst="rect">
            <a:avLst/>
          </a:prstGeom>
          <a:solidFill>
            <a:srgbClr val="006AA6"/>
          </a:solidFill>
          <a:ln>
            <a:solidFill>
              <a:srgbClr val="0069A3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7C23CE1-2FB8-854F-B4BA-C4A049C995E4}"/>
              </a:ext>
            </a:extLst>
          </p:cNvPr>
          <p:cNvSpPr/>
          <p:nvPr/>
        </p:nvSpPr>
        <p:spPr>
          <a:xfrm>
            <a:off x="280363" y="4355976"/>
            <a:ext cx="4703653" cy="144016"/>
          </a:xfrm>
          <a:prstGeom prst="rect">
            <a:avLst/>
          </a:prstGeom>
          <a:solidFill>
            <a:srgbClr val="006AA6"/>
          </a:solidFill>
          <a:ln>
            <a:solidFill>
              <a:srgbClr val="0069A3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6E2015-6CBD-22DF-93DE-77515717B717}"/>
              </a:ext>
            </a:extLst>
          </p:cNvPr>
          <p:cNvSpPr/>
          <p:nvPr/>
        </p:nvSpPr>
        <p:spPr>
          <a:xfrm>
            <a:off x="280361" y="5868144"/>
            <a:ext cx="4703653" cy="144016"/>
          </a:xfrm>
          <a:prstGeom prst="rect">
            <a:avLst/>
          </a:prstGeom>
          <a:solidFill>
            <a:srgbClr val="006AA6"/>
          </a:solidFill>
          <a:ln>
            <a:solidFill>
              <a:srgbClr val="0069A3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3C68D21-48CF-8D48-5996-2C976BE49079}"/>
              </a:ext>
            </a:extLst>
          </p:cNvPr>
          <p:cNvSpPr/>
          <p:nvPr/>
        </p:nvSpPr>
        <p:spPr>
          <a:xfrm>
            <a:off x="280362" y="7596336"/>
            <a:ext cx="4703653" cy="144016"/>
          </a:xfrm>
          <a:prstGeom prst="rect">
            <a:avLst/>
          </a:prstGeom>
          <a:solidFill>
            <a:srgbClr val="006AA6"/>
          </a:solidFill>
          <a:ln>
            <a:solidFill>
              <a:srgbClr val="0069A3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2392885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540</Words>
  <Application>Microsoft Office PowerPoint</Application>
  <PresentationFormat>Apresentação na tela (16:9)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Alessandra Mendes</cp:lastModifiedBy>
  <cp:revision>16</cp:revision>
  <dcterms:created xsi:type="dcterms:W3CDTF">2024-01-09T13:58:08Z</dcterms:created>
  <dcterms:modified xsi:type="dcterms:W3CDTF">2024-02-01T00:18:02Z</dcterms:modified>
</cp:coreProperties>
</file>