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3C515-FAF4-4089-B772-DD8D54518A4B}" v="132" dt="2024-01-31T23:38:07.337"/>
    <p1510:client id="{05EE899D-B0EC-4501-BD3F-4BEB24C90882}" v="349" dt="2024-01-30T23:49:27.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31.01.2024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31.01.2024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31.01.2024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31.01.2024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31.01.2024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31.01.2024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31.01.2024</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31.01.2024</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31.01.2024</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31.01.2024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31.01.2024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31.01.2024</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5758" y="1239183"/>
            <a:ext cx="7546042" cy="731651"/>
          </a:xfrm>
        </p:spPr>
        <p:txBody>
          <a:bodyPr vert="horz" lIns="91440" tIns="45720" rIns="91440" bIns="45720" rtlCol="0" anchor="ctr">
            <a:noAutofit/>
          </a:bodyPr>
          <a:lstStyle/>
          <a:p>
            <a:pPr algn="ctr"/>
            <a:r>
              <a:rPr lang="pt-BR" sz="1200" b="1" dirty="0">
                <a:latin typeface="Arial"/>
                <a:cs typeface="Arial"/>
              </a:rPr>
              <a:t>Anna Vitória Teles Siqueira¹, Arthur Saraiva de Queiroz, Michela Oliveira Rosado, Laura  Vieira Silva, </a:t>
            </a:r>
            <a:r>
              <a:rPr lang="pt-BR" sz="1200" b="1" dirty="0" err="1">
                <a:latin typeface="Arial"/>
                <a:cs typeface="Arial"/>
              </a:rPr>
              <a:t>Tabatha</a:t>
            </a:r>
            <a:r>
              <a:rPr lang="pt-BR" sz="1200" b="1" dirty="0">
                <a:latin typeface="Arial"/>
                <a:cs typeface="Arial"/>
              </a:rPr>
              <a:t> Priscila Gomes, Natalia Queiroz Souza dos Santos, Suzane Cristina de Lima Filgueira, </a:t>
            </a:r>
            <a:r>
              <a:rPr lang="pt-BR" sz="1200" b="1" dirty="0" err="1">
                <a:latin typeface="Arial"/>
                <a:cs typeface="Arial"/>
              </a:rPr>
              <a:t>Luanna</a:t>
            </a:r>
            <a:r>
              <a:rPr lang="pt-BR" sz="1200" b="1" dirty="0">
                <a:latin typeface="Arial"/>
                <a:cs typeface="Arial"/>
              </a:rPr>
              <a:t> Arruma Lemos,</a:t>
            </a:r>
            <a:br>
              <a:rPr lang="de-DE" sz="1800" dirty="0">
                <a:latin typeface="Arial Nova"/>
                <a:cs typeface="Calibri Light"/>
              </a:rPr>
            </a:br>
            <a:r>
              <a:rPr lang="de-DE" sz="1800" dirty="0" err="1">
                <a:latin typeface="Arial Nova"/>
                <a:cs typeface="Calibri Light"/>
              </a:rPr>
              <a:t>Departamento</a:t>
            </a:r>
            <a:r>
              <a:rPr lang="de-DE" sz="1800" dirty="0">
                <a:latin typeface="Arial Nova"/>
                <a:cs typeface="Calibri Light"/>
              </a:rPr>
              <a:t> de </a:t>
            </a:r>
            <a:r>
              <a:rPr lang="de-DE" sz="1800" dirty="0" err="1">
                <a:latin typeface="Arial Nova"/>
                <a:cs typeface="Calibri Light"/>
              </a:rPr>
              <a:t>Catarata</a:t>
            </a:r>
            <a:r>
              <a:rPr lang="de-DE" sz="1800" dirty="0">
                <a:latin typeface="Arial Nova"/>
                <a:cs typeface="Calibri Light"/>
              </a:rPr>
              <a:t> do Hospital de Base do </a:t>
            </a:r>
            <a:r>
              <a:rPr lang="de-DE" sz="1800" dirty="0" err="1">
                <a:latin typeface="Arial Nova"/>
                <a:cs typeface="Calibri Light"/>
              </a:rPr>
              <a:t>Distrito</a:t>
            </a:r>
            <a:r>
              <a:rPr lang="de-DE" sz="1800" dirty="0">
                <a:latin typeface="Arial Nova"/>
                <a:cs typeface="Calibri Light"/>
              </a:rPr>
              <a:t> Federal</a:t>
            </a:r>
            <a:endParaRPr lang="pt-BR" sz="1800">
              <a:latin typeface="Arial Nova"/>
            </a:endParaRPr>
          </a:p>
        </p:txBody>
      </p:sp>
      <p:sp>
        <p:nvSpPr>
          <p:cNvPr id="3" name="Subtítulo 2"/>
          <p:cNvSpPr>
            <a:spLocks noGrp="1"/>
          </p:cNvSpPr>
          <p:nvPr>
            <p:ph idx="1"/>
          </p:nvPr>
        </p:nvSpPr>
        <p:spPr>
          <a:xfrm>
            <a:off x="3084683" y="2158853"/>
            <a:ext cx="7407444" cy="4421522"/>
          </a:xfrm>
        </p:spPr>
        <p:txBody>
          <a:bodyPr vert="horz" lIns="91440" tIns="45720" rIns="91440" bIns="45720" rtlCol="0" anchor="t">
            <a:normAutofit/>
          </a:bodyPr>
          <a:lstStyle/>
          <a:p>
            <a:r>
              <a:rPr lang="de-DE" sz="1800" dirty="0" err="1">
                <a:ea typeface="+mn-lt"/>
                <a:cs typeface="+mn-lt"/>
              </a:rPr>
              <a:t>Paciente</a:t>
            </a:r>
            <a:r>
              <a:rPr lang="de-DE" sz="1800" dirty="0">
                <a:ea typeface="+mn-lt"/>
                <a:cs typeface="+mn-lt"/>
              </a:rPr>
              <a:t> </a:t>
            </a:r>
            <a:r>
              <a:rPr lang="de-DE" sz="1800" dirty="0" err="1">
                <a:ea typeface="+mn-lt"/>
                <a:cs typeface="+mn-lt"/>
              </a:rPr>
              <a:t>com</a:t>
            </a:r>
            <a:r>
              <a:rPr lang="de-DE" sz="1800" dirty="0">
                <a:ea typeface="+mn-lt"/>
                <a:cs typeface="+mn-lt"/>
              </a:rPr>
              <a:t> </a:t>
            </a:r>
            <a:r>
              <a:rPr lang="de-DE" sz="1800" dirty="0" err="1">
                <a:ea typeface="+mn-lt"/>
                <a:cs typeface="+mn-lt"/>
              </a:rPr>
              <a:t>história</a:t>
            </a:r>
            <a:r>
              <a:rPr lang="de-DE" sz="1800" dirty="0">
                <a:ea typeface="+mn-lt"/>
                <a:cs typeface="+mn-lt"/>
              </a:rPr>
              <a:t> de </a:t>
            </a:r>
            <a:r>
              <a:rPr lang="de-DE" sz="1800" dirty="0" err="1">
                <a:ea typeface="+mn-lt"/>
                <a:cs typeface="+mn-lt"/>
              </a:rPr>
              <a:t>disgenesia</a:t>
            </a:r>
            <a:r>
              <a:rPr lang="de-DE" sz="1800" dirty="0">
                <a:ea typeface="+mn-lt"/>
                <a:cs typeface="+mn-lt"/>
              </a:rPr>
              <a:t> </a:t>
            </a:r>
            <a:r>
              <a:rPr lang="de-DE" sz="1800" dirty="0" err="1">
                <a:ea typeface="+mn-lt"/>
                <a:cs typeface="+mn-lt"/>
              </a:rPr>
              <a:t>irido-corneana</a:t>
            </a:r>
            <a:r>
              <a:rPr lang="de-DE" sz="1800" dirty="0">
                <a:ea typeface="+mn-lt"/>
                <a:cs typeface="+mn-lt"/>
              </a:rPr>
              <a:t>, </a:t>
            </a:r>
            <a:r>
              <a:rPr lang="de-DE" sz="1800" dirty="0" err="1">
                <a:ea typeface="+mn-lt"/>
                <a:cs typeface="+mn-lt"/>
              </a:rPr>
              <a:t>apresentando</a:t>
            </a:r>
            <a:r>
              <a:rPr lang="de-DE" sz="1800" dirty="0">
                <a:ea typeface="+mn-lt"/>
                <a:cs typeface="+mn-lt"/>
              </a:rPr>
              <a:t> </a:t>
            </a:r>
            <a:r>
              <a:rPr lang="de-DE" sz="1800" dirty="0" err="1">
                <a:ea typeface="+mn-lt"/>
                <a:cs typeface="+mn-lt"/>
              </a:rPr>
              <a:t>baixa</a:t>
            </a:r>
            <a:r>
              <a:rPr lang="de-DE" sz="1800" dirty="0">
                <a:ea typeface="+mn-lt"/>
                <a:cs typeface="+mn-lt"/>
              </a:rPr>
              <a:t> </a:t>
            </a:r>
            <a:r>
              <a:rPr lang="de-DE" sz="1800" dirty="0" err="1">
                <a:ea typeface="+mn-lt"/>
                <a:cs typeface="+mn-lt"/>
              </a:rPr>
              <a:t>acuidade</a:t>
            </a:r>
            <a:r>
              <a:rPr lang="de-DE" sz="1800" dirty="0">
                <a:ea typeface="+mn-lt"/>
                <a:cs typeface="+mn-lt"/>
              </a:rPr>
              <a:t> </a:t>
            </a:r>
            <a:r>
              <a:rPr lang="de-DE" sz="1800" dirty="0" err="1">
                <a:ea typeface="+mn-lt"/>
                <a:cs typeface="+mn-lt"/>
              </a:rPr>
              <a:t>visual</a:t>
            </a:r>
            <a:r>
              <a:rPr lang="de-DE" sz="1800" dirty="0">
                <a:ea typeface="+mn-lt"/>
                <a:cs typeface="+mn-lt"/>
              </a:rPr>
              <a:t> e </a:t>
            </a:r>
            <a:r>
              <a:rPr lang="de-DE" sz="1800" dirty="0" err="1">
                <a:ea typeface="+mn-lt"/>
                <a:cs typeface="+mn-lt"/>
              </a:rPr>
              <a:t>nistagmo</a:t>
            </a:r>
            <a:r>
              <a:rPr lang="de-DE" sz="1800" dirty="0">
                <a:ea typeface="+mn-lt"/>
                <a:cs typeface="+mn-lt"/>
              </a:rPr>
              <a:t>. </a:t>
            </a:r>
            <a:r>
              <a:rPr lang="de-DE" sz="1800" dirty="0" err="1">
                <a:ea typeface="+mn-lt"/>
                <a:cs typeface="+mn-lt"/>
              </a:rPr>
              <a:t>Realizado</a:t>
            </a:r>
            <a:r>
              <a:rPr lang="de-DE" sz="1800" dirty="0">
                <a:ea typeface="+mn-lt"/>
                <a:cs typeface="+mn-lt"/>
              </a:rPr>
              <a:t> </a:t>
            </a:r>
            <a:r>
              <a:rPr lang="de-DE" sz="1800" dirty="0" err="1">
                <a:ea typeface="+mn-lt"/>
                <a:cs typeface="+mn-lt"/>
              </a:rPr>
              <a:t>cirurgia</a:t>
            </a:r>
            <a:r>
              <a:rPr lang="de-DE" sz="1800" dirty="0">
                <a:ea typeface="+mn-lt"/>
                <a:cs typeface="+mn-lt"/>
              </a:rPr>
              <a:t> de </a:t>
            </a:r>
            <a:r>
              <a:rPr lang="de-DE" sz="1800" dirty="0" err="1">
                <a:ea typeface="+mn-lt"/>
                <a:cs typeface="+mn-lt"/>
              </a:rPr>
              <a:t>facoemulsificação</a:t>
            </a:r>
            <a:r>
              <a:rPr lang="de-DE" sz="1800" dirty="0">
                <a:ea typeface="+mn-lt"/>
                <a:cs typeface="+mn-lt"/>
              </a:rPr>
              <a:t> </a:t>
            </a:r>
            <a:r>
              <a:rPr lang="de-DE" sz="1800" dirty="0" err="1">
                <a:ea typeface="+mn-lt"/>
                <a:cs typeface="+mn-lt"/>
              </a:rPr>
              <a:t>em</a:t>
            </a:r>
            <a:r>
              <a:rPr lang="de-DE" sz="1800" dirty="0">
                <a:ea typeface="+mn-lt"/>
                <a:cs typeface="+mn-lt"/>
              </a:rPr>
              <a:t> </a:t>
            </a:r>
            <a:r>
              <a:rPr lang="de-DE" sz="1800" dirty="0" err="1">
                <a:ea typeface="+mn-lt"/>
                <a:cs typeface="+mn-lt"/>
              </a:rPr>
              <a:t>ambos</a:t>
            </a:r>
            <a:r>
              <a:rPr lang="de-DE" sz="1800" dirty="0">
                <a:ea typeface="+mn-lt"/>
                <a:cs typeface="+mn-lt"/>
              </a:rPr>
              <a:t> </a:t>
            </a:r>
            <a:r>
              <a:rPr lang="de-DE" sz="1800" dirty="0" err="1">
                <a:ea typeface="+mn-lt"/>
                <a:cs typeface="+mn-lt"/>
              </a:rPr>
              <a:t>os</a:t>
            </a:r>
            <a:r>
              <a:rPr lang="de-DE" sz="1800" dirty="0">
                <a:ea typeface="+mn-lt"/>
                <a:cs typeface="+mn-lt"/>
              </a:rPr>
              <a:t> </a:t>
            </a:r>
            <a:r>
              <a:rPr lang="de-DE" sz="1800" dirty="0" err="1">
                <a:ea typeface="+mn-lt"/>
                <a:cs typeface="+mn-lt"/>
              </a:rPr>
              <a:t>olhos</a:t>
            </a:r>
            <a:r>
              <a:rPr lang="de-DE" sz="1800" dirty="0">
                <a:ea typeface="+mn-lt"/>
                <a:cs typeface="+mn-lt"/>
              </a:rPr>
              <a:t>.</a:t>
            </a:r>
          </a:p>
          <a:p>
            <a:pPr marL="0" indent="0">
              <a:buNone/>
            </a:pPr>
            <a:endParaRPr lang="de-DE" sz="1800" dirty="0">
              <a:ea typeface="Calibri" panose="020F0502020204030204"/>
              <a:cs typeface="Calibri" panose="020F0502020204030204"/>
            </a:endParaRPr>
          </a:p>
        </p:txBody>
      </p:sp>
      <p:pic>
        <p:nvPicPr>
          <p:cNvPr id="5" name="Espaço Reservado para Conteúdo 3">
            <a:extLst>
              <a:ext uri="{FF2B5EF4-FFF2-40B4-BE49-F238E27FC236}">
                <a16:creationId xmlns:a16="http://schemas.microsoft.com/office/drawing/2014/main" id="{111BC090-89B8-55D6-E500-E2C34906BD10}"/>
              </a:ext>
            </a:extLst>
          </p:cNvPr>
          <p:cNvPicPr>
            <a:picLocks noChangeAspect="1"/>
          </p:cNvPicPr>
          <p:nvPr/>
        </p:nvPicPr>
        <p:blipFill>
          <a:blip r:embed="rId2"/>
          <a:stretch>
            <a:fillRect/>
          </a:stretch>
        </p:blipFill>
        <p:spPr>
          <a:xfrm>
            <a:off x="2895541" y="108576"/>
            <a:ext cx="7398242" cy="949256"/>
          </a:xfrm>
          <a:prstGeom prst="rect">
            <a:avLst/>
          </a:prstGeom>
        </p:spPr>
      </p:pic>
    </p:spTree>
    <p:extLst>
      <p:ext uri="{BB962C8B-B14F-4D97-AF65-F5344CB8AC3E}">
        <p14:creationId xmlns:p14="http://schemas.microsoft.com/office/powerpoint/2010/main" val="221086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C22DA153-D669-C9EC-BAE9-0D4426DBA429}"/>
              </a:ext>
            </a:extLst>
          </p:cNvPr>
          <p:cNvPicPr>
            <a:picLocks noGrp="1" noChangeAspect="1"/>
          </p:cNvPicPr>
          <p:nvPr>
            <p:ph idx="1"/>
          </p:nvPr>
        </p:nvPicPr>
        <p:blipFill>
          <a:blip r:embed="rId2"/>
          <a:stretch>
            <a:fillRect/>
          </a:stretch>
        </p:blipFill>
        <p:spPr>
          <a:xfrm>
            <a:off x="1854574" y="48418"/>
            <a:ext cx="8718177" cy="1114985"/>
          </a:xfrm>
        </p:spPr>
      </p:pic>
      <p:sp>
        <p:nvSpPr>
          <p:cNvPr id="6" name="Retângulo 5">
            <a:extLst>
              <a:ext uri="{FF2B5EF4-FFF2-40B4-BE49-F238E27FC236}">
                <a16:creationId xmlns:a16="http://schemas.microsoft.com/office/drawing/2014/main" id="{13F0A530-F426-0DFF-D732-1079024DEF90}"/>
              </a:ext>
            </a:extLst>
          </p:cNvPr>
          <p:cNvSpPr/>
          <p:nvPr/>
        </p:nvSpPr>
        <p:spPr>
          <a:xfrm>
            <a:off x="0" y="9090248"/>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7" name="Retângulo 6">
            <a:extLst>
              <a:ext uri="{FF2B5EF4-FFF2-40B4-BE49-F238E27FC236}">
                <a16:creationId xmlns:a16="http://schemas.microsoft.com/office/drawing/2014/main" id="{4B350E35-2C15-7962-25F5-A88CAD4DBF0D}"/>
              </a:ext>
            </a:extLst>
          </p:cNvPr>
          <p:cNvSpPr/>
          <p:nvPr/>
        </p:nvSpPr>
        <p:spPr>
          <a:xfrm>
            <a:off x="142875" y="9233123"/>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 name="Imagem 1" descr="Uma imagem contendo escuro, espelho, foto, relógio&#10;&#10;Descrição gerada automaticamente">
            <a:extLst>
              <a:ext uri="{FF2B5EF4-FFF2-40B4-BE49-F238E27FC236}">
                <a16:creationId xmlns:a16="http://schemas.microsoft.com/office/drawing/2014/main" id="{F976CB6C-3539-55A3-AA82-F013CA8A0843}"/>
              </a:ext>
            </a:extLst>
          </p:cNvPr>
          <p:cNvPicPr>
            <a:picLocks noChangeAspect="1"/>
          </p:cNvPicPr>
          <p:nvPr/>
        </p:nvPicPr>
        <p:blipFill rotWithShape="1">
          <a:blip r:embed="rId3"/>
          <a:srcRect l="22616" t="9818" r="17166" b="13818"/>
          <a:stretch/>
        </p:blipFill>
        <p:spPr>
          <a:xfrm rot="5400000">
            <a:off x="6349668" y="1378443"/>
            <a:ext cx="5077615" cy="4821955"/>
          </a:xfrm>
          <a:prstGeom prst="rect">
            <a:avLst/>
          </a:prstGeom>
        </p:spPr>
      </p:pic>
      <p:pic>
        <p:nvPicPr>
          <p:cNvPr id="3" name="Imagem 2">
            <a:extLst>
              <a:ext uri="{FF2B5EF4-FFF2-40B4-BE49-F238E27FC236}">
                <a16:creationId xmlns:a16="http://schemas.microsoft.com/office/drawing/2014/main" id="{3378B6CC-7B49-6124-BD59-A7D2A0C6B7B2}"/>
              </a:ext>
            </a:extLst>
          </p:cNvPr>
          <p:cNvPicPr>
            <a:picLocks noChangeAspect="1"/>
          </p:cNvPicPr>
          <p:nvPr/>
        </p:nvPicPr>
        <p:blipFill rotWithShape="1">
          <a:blip r:embed="rId4"/>
          <a:srcRect t="-364" r="40599" b="16000"/>
          <a:stretch/>
        </p:blipFill>
        <p:spPr>
          <a:xfrm rot="5400000">
            <a:off x="755277" y="1101537"/>
            <a:ext cx="5100009" cy="5416224"/>
          </a:xfrm>
          <a:prstGeom prst="rect">
            <a:avLst/>
          </a:prstGeom>
        </p:spPr>
      </p:pic>
    </p:spTree>
    <p:extLst>
      <p:ext uri="{BB962C8B-B14F-4D97-AF65-F5344CB8AC3E}">
        <p14:creationId xmlns:p14="http://schemas.microsoft.com/office/powerpoint/2010/main" val="24420258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2</Slides>
  <Notes>0</Notes>
  <HiddenSlides>0</HiddenSlides>
  <MMClips>0</MMClips>
  <ScaleCrop>false</ScaleCrop>
  <HeadingPairs>
    <vt:vector size="4" baseType="variant">
      <vt:variant>
        <vt:lpstr>Tema</vt:lpstr>
      </vt:variant>
      <vt:variant>
        <vt:i4>1</vt:i4>
      </vt:variant>
      <vt:variant>
        <vt:lpstr>Títulos de slides</vt:lpstr>
      </vt:variant>
      <vt:variant>
        <vt:i4>2</vt:i4>
      </vt:variant>
    </vt:vector>
  </HeadingPairs>
  <TitlesOfParts>
    <vt:vector size="3" baseType="lpstr">
      <vt:lpstr>Tema do Office</vt:lpstr>
      <vt:lpstr>Anna Vitória Teles Siqueira¹, Arthur Saraiva de Queiroz, Michela Oliveira Rosado, Laura  Vieira Silva, Tabatha Priscila Gomes, Natalia Queiroz Souza dos Santos, Suzane Cristina de Lima Filgueira, Luanna Arruma Lemos, Departamento de Catarata do Hospital de Base do Distrito Federal</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
  <cp:revision>100</cp:revision>
  <dcterms:created xsi:type="dcterms:W3CDTF">2024-01-30T22:52:24Z</dcterms:created>
  <dcterms:modified xsi:type="dcterms:W3CDTF">2024-01-31T23:38:23Z</dcterms:modified>
</cp:coreProperties>
</file>