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5143500" cy="91440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13" d="100"/>
          <a:sy n="213" d="100"/>
        </p:scale>
        <p:origin x="134" y="-1325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yani Outi" userId="7b47814fcc2def7a" providerId="LiveId" clId="{03BF8EEB-AE13-48DC-8414-2D333123665C}"/>
    <pc:docChg chg="modSld">
      <pc:chgData name="Hayani Outi" userId="7b47814fcc2def7a" providerId="LiveId" clId="{03BF8EEB-AE13-48DC-8414-2D333123665C}" dt="2024-02-01T02:33:43.002" v="17" actId="20577"/>
      <pc:docMkLst>
        <pc:docMk/>
      </pc:docMkLst>
      <pc:sldChg chg="modSp mod">
        <pc:chgData name="Hayani Outi" userId="7b47814fcc2def7a" providerId="LiveId" clId="{03BF8EEB-AE13-48DC-8414-2D333123665C}" dt="2024-02-01T02:33:43.002" v="17" actId="20577"/>
        <pc:sldMkLst>
          <pc:docMk/>
          <pc:sldMk cId="0" sldId="256"/>
        </pc:sldMkLst>
        <pc:spChg chg="mod">
          <ac:chgData name="Hayani Outi" userId="7b47814fcc2def7a" providerId="LiveId" clId="{03BF8EEB-AE13-48DC-8414-2D333123665C}" dt="2024-02-01T02:33:43.002" v="17" actId="20577"/>
          <ac:spMkLst>
            <pc:docMk/>
            <pc:sldMk cId="0" sldId="256"/>
            <ac:spMk id="8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257175" y="2133601"/>
            <a:ext cx="2271713" cy="6034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body" idx="2"/>
          </p:nvPr>
        </p:nvSpPr>
        <p:spPr>
          <a:xfrm>
            <a:off x="2614612" y="2133601"/>
            <a:ext cx="2271713" cy="6034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-445558" y="2836335"/>
            <a:ext cx="6034617" cy="4629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06664" y="3688557"/>
            <a:ext cx="7802033" cy="1157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-1950773" y="2574133"/>
            <a:ext cx="7802033" cy="3386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ctrTitle"/>
          </p:nvPr>
        </p:nvSpPr>
        <p:spPr>
          <a:xfrm>
            <a:off x="385763" y="2840568"/>
            <a:ext cx="4371975" cy="1960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257175" y="2046817"/>
            <a:ext cx="2272606" cy="853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257175" y="2899833"/>
            <a:ext cx="2272606" cy="5268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2612827" y="2046817"/>
            <a:ext cx="2273498" cy="853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2612827" y="2899833"/>
            <a:ext cx="2273498" cy="5268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2010966" y="364067"/>
            <a:ext cx="2875359" cy="7804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257175" y="1913467"/>
            <a:ext cx="1692176" cy="6254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008162" y="817033"/>
            <a:ext cx="3086100" cy="54864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008162" y="7156451"/>
            <a:ext cx="3086100" cy="1073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 b="77479"/>
          <a:stretch/>
        </p:blipFill>
        <p:spPr>
          <a:xfrm>
            <a:off x="0" y="0"/>
            <a:ext cx="5143500" cy="659107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/>
          <p:nvPr/>
        </p:nvSpPr>
        <p:spPr>
          <a:xfrm>
            <a:off x="123479" y="659106"/>
            <a:ext cx="5019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300" dirty="0">
                <a:solidFill>
                  <a:schemeClr val="dk1"/>
                </a:solidFill>
              </a:rPr>
              <a:t>O USO DE IMPLANTES INTRAOCULARES NA CORREÇÃO DE ERROS REFRATIVOS.</a:t>
            </a:r>
            <a:endParaRPr sz="1500" i="0" u="none" strike="noStrike" cap="none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3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3"/>
          <p:cNvSpPr/>
          <p:nvPr/>
        </p:nvSpPr>
        <p:spPr>
          <a:xfrm>
            <a:off x="159475" y="1120799"/>
            <a:ext cx="4947900" cy="101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pt-BR" sz="900" dirty="0">
                <a:solidFill>
                  <a:schemeClr val="dk1"/>
                </a:solidFill>
              </a:rPr>
              <a:t>Mariana Lima Madeiro1; Victoria Ruiz Paschoal2; Felipe Miranda dos Santos Martins3; Matheus Cabral de Oliveira2; João Franco da Silveira Bueno4; Mateus Bueno de Pinho Oliveira 4</a:t>
            </a:r>
            <a:br>
              <a:rPr lang="pt-BR" sz="900" dirty="0">
                <a:solidFill>
                  <a:schemeClr val="dk1"/>
                </a:solidFill>
              </a:rPr>
            </a:br>
            <a:r>
              <a:rPr lang="pt-BR" sz="600" dirty="0">
                <a:solidFill>
                  <a:schemeClr val="dk1"/>
                </a:solidFill>
              </a:rPr>
              <a:t>1 </a:t>
            </a:r>
            <a:r>
              <a:rPr lang="pt-BR" sz="600">
                <a:solidFill>
                  <a:schemeClr val="dk1"/>
                </a:solidFill>
              </a:rPr>
              <a:t>-  ESPECIALIZANDO EM </a:t>
            </a:r>
            <a:r>
              <a:rPr lang="pt-BR" sz="600" dirty="0">
                <a:solidFill>
                  <a:schemeClr val="dk1"/>
                </a:solidFill>
              </a:rPr>
              <a:t>OFTALMOLOGIA PELO HOSPITAL CEMA, SÃO PAULO – SP. 2 – ACADÊMICOS DE MEDICINA PELA FACULDADE CERES (FACERES) SÃO JOSÉ DO RIO PRETO – SP. 3 ACADÊMICO DE MEDICINA PELA UNIÃO DAS FACULDADE DOS GRANDES LAGO (UNILAGO), SÃO JOSÉ DO RIO PRETO – SP. ACADÊMICOS DE MEDICNA DA FACULDADE DE ENSINO SUPERIOR DA AMAZÔNIA REUNIDA, REDENÇÃO – PA.</a:t>
            </a:r>
            <a:endParaRPr sz="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3"/>
          <p:cNvSpPr/>
          <p:nvPr/>
        </p:nvSpPr>
        <p:spPr>
          <a:xfrm>
            <a:off x="0" y="9090248"/>
            <a:ext cx="5143500" cy="53700"/>
          </a:xfrm>
          <a:prstGeom prst="rect">
            <a:avLst/>
          </a:prstGeom>
          <a:solidFill>
            <a:srgbClr val="FF6600"/>
          </a:solidFill>
          <a:ln w="25400" cap="flat" cmpd="sng">
            <a:solidFill>
              <a:srgbClr val="FF6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3"/>
          <p:cNvSpPr txBox="1">
            <a:spLocks noGrp="1"/>
          </p:cNvSpPr>
          <p:nvPr>
            <p:ph type="body" idx="1"/>
          </p:nvPr>
        </p:nvSpPr>
        <p:spPr>
          <a:xfrm>
            <a:off x="257175" y="2232900"/>
            <a:ext cx="2271600" cy="6360900"/>
          </a:xfrm>
          <a:prstGeom prst="rect">
            <a:avLst/>
          </a:prstGeom>
          <a:noFill/>
          <a:ln w="9525" cap="flat" cmpd="sng">
            <a:solidFill>
              <a:srgbClr val="88888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3071"/>
              <a:buNone/>
            </a:pPr>
            <a:endParaRPr sz="8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3071"/>
              <a:buNone/>
            </a:pPr>
            <a:endParaRPr sz="80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328445"/>
              <a:buNone/>
            </a:pPr>
            <a:r>
              <a:rPr lang="pt-BR" sz="1100">
                <a:latin typeface="Arial"/>
                <a:ea typeface="Arial"/>
                <a:cs typeface="Arial"/>
                <a:sym typeface="Arial"/>
              </a:rPr>
              <a:t>A motivação para este estudo reside na crescente relevância e evolução tecnológica dos implantes intraoculares como opção para corrigir erros refrativos, proporcionando uma visão mais precisa e reduzindo a dependência de correções externas, como óculos ou lentes de contato. Compreender a eficácia e as nuances desses implantes é essencial para orientar a prática clínica e oferecer alternativas eficazes aos pacientes.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328445"/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328445"/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328445"/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pt-BR" sz="1100">
                <a:latin typeface="Arial"/>
                <a:ea typeface="Arial"/>
                <a:cs typeface="Arial"/>
                <a:sym typeface="Arial"/>
              </a:rPr>
              <a:t>A condução desta revisão envolveu a exploração de diversas bases de dados como: PubMed, Scopus e Cochrane Library, utilizando descritores: "implantes intraoculares", "correção refrativa" e "resultados clínicos". A inclusão de estudos foi realizada seguindo critérios rigorosos, considerando pesquisas que abordaram o uso de implantes intraoculares para a correção de erros refrativos. A análise dos dados compreendeu uma avaliação estatística descritiva e inferencial, contemplando variáveis como eficácia da correção, complicações e satisfação do paciente.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None/>
            </a:pPr>
            <a:r>
              <a:rPr lang="pt-BR" sz="1100">
                <a:latin typeface="Arial"/>
                <a:ea typeface="Arial"/>
                <a:cs typeface="Arial"/>
                <a:sym typeface="Arial"/>
              </a:rPr>
              <a:t>Os resultados desta revisão sistemática proporcionaram uma visão abrangente das diferentes modalidades de implantes intraoculares utilizados na correção de erros refrativos. Há uma gama imensa desde lentes que são colocadas entre a córnea e o cristalino até lentes que são projetadas para imitar o movimento natural do cristalino. A análise dos dados revelou compreensões sobre a eficácia dos implantes intraoculares, considerando a correção refrativa alcançada, a ocorrência de complicações e a satisfação global dos pacientes. </a:t>
            </a:r>
            <a:endParaRPr sz="85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SzPts val="3071"/>
              <a:buNone/>
            </a:pPr>
            <a:endParaRPr sz="85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3"/>
          <p:cNvSpPr txBox="1">
            <a:spLocks noGrp="1"/>
          </p:cNvSpPr>
          <p:nvPr>
            <p:ph type="body" idx="2"/>
          </p:nvPr>
        </p:nvSpPr>
        <p:spPr>
          <a:xfrm>
            <a:off x="2706100" y="2232888"/>
            <a:ext cx="2271600" cy="6360900"/>
          </a:xfrm>
          <a:prstGeom prst="rect">
            <a:avLst/>
          </a:prstGeom>
          <a:noFill/>
          <a:ln w="9525" cap="flat" cmpd="sng">
            <a:solidFill>
              <a:srgbClr val="88888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pt-BR" sz="941">
                <a:latin typeface="Arial"/>
                <a:ea typeface="Arial"/>
                <a:cs typeface="Arial"/>
                <a:sym typeface="Arial"/>
              </a:rPr>
              <a:t>Foram identificados fatores determinantes do sucesso na utilização desses implantes, contribuindo para uma compreensão mais completa das implicações clínicas.</a:t>
            </a:r>
            <a:endParaRPr sz="941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</a:pPr>
            <a:endParaRPr sz="941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</a:pPr>
            <a:r>
              <a:rPr lang="pt-BR" sz="941">
                <a:latin typeface="Arial"/>
                <a:ea typeface="Arial"/>
                <a:cs typeface="Arial"/>
                <a:sym typeface="Arial"/>
              </a:rPr>
              <a:t>Com base nesta revisão, conclui-se que o uso de implantes intraoculares na correção de erros refrativos representa uma alternativa eficaz e promissora. Diferentes modalidades de implantes demonstraram resultados positivos, destacando a importância de uma abordagem personalizada para a escolha do tipo de implante. A compreensão das complicações potenciais e dos fatores determinantes do sucesso é crucial para orientar a decisão clínica e oferecer opções de tratamento mais informadas aos pacientes. Essas descobertas contribuem para o avanço contínuo das práticas oftalmológicas, visando aprimorar a correção refrativa e a qualidade visual dos pacientes.</a:t>
            </a:r>
            <a:endParaRPr sz="941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</a:pPr>
            <a:endParaRPr sz="749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</a:pPr>
            <a:endParaRPr sz="749">
              <a:latin typeface="Arial"/>
              <a:ea typeface="Arial"/>
              <a:cs typeface="Arial"/>
              <a:sym typeface="Arial"/>
            </a:endParaRPr>
          </a:p>
          <a:p>
            <a:pPr marL="457200" lvl="0" indent="-268695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rgbClr val="222222"/>
              </a:buClr>
              <a:buSzPts val="631"/>
              <a:buFont typeface="Arial"/>
              <a:buAutoNum type="arabicPeriod"/>
            </a:pPr>
            <a:r>
              <a:rPr lang="pt-BR" sz="631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MONTEIRO¹, Bruno Grillo et al. Lentes intraoculares e sensibilidade ao contraste: revisão literária. </a:t>
            </a:r>
            <a:r>
              <a:rPr lang="pt-BR" sz="631" b="1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Rev Med Minas Gerais</a:t>
            </a:r>
            <a:r>
              <a:rPr lang="pt-BR" sz="631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v. 32, n. Supl 01, p. S35-S37, 2022.</a:t>
            </a:r>
            <a:endParaRPr sz="631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268695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631"/>
              <a:buFont typeface="Arial"/>
              <a:buAutoNum type="arabicPeriod"/>
            </a:pPr>
            <a:r>
              <a:rPr lang="pt-BR" sz="631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BARROS, Lorena et al. Lentes intraoculares fácicas para miopia e astigmatismo: revisão prospectiva. </a:t>
            </a:r>
            <a:r>
              <a:rPr lang="pt-BR" sz="631" b="1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Revista Brasileira de Oftalmologia</a:t>
            </a:r>
            <a:r>
              <a:rPr lang="pt-BR" sz="631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v. 80, p. e0012, 2021.</a:t>
            </a:r>
            <a:endParaRPr sz="631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268695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631"/>
              <a:buFont typeface="Arial"/>
              <a:buAutoNum type="arabicPeriod"/>
            </a:pPr>
            <a:r>
              <a:rPr lang="pt-BR" sz="631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FRANCISCO, Cláudia Ferreira. </a:t>
            </a:r>
            <a:r>
              <a:rPr lang="pt-BR" sz="631" b="1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Facoemulsificação com implante de lente intra-ocular após cirurgia refrativa</a:t>
            </a:r>
            <a:r>
              <a:rPr lang="pt-BR" sz="631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 2017. Tese de Doutorado. Universidade da Beira Interior (Portugal).</a:t>
            </a:r>
            <a:br>
              <a:rPr lang="pt-BR" sz="631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</a:br>
            <a:endParaRPr sz="631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268695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631"/>
              <a:buFont typeface="Arial"/>
              <a:buAutoNum type="arabicPeriod"/>
            </a:pPr>
            <a:r>
              <a:rPr lang="pt-BR" sz="631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SALERA, Cristina Moreira et al. Implante de lentes intra-oculares de câmara posterior em olhos fácicos para correção de hipermetropia. </a:t>
            </a:r>
            <a:r>
              <a:rPr lang="pt-BR" sz="631" b="1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Arquivos Brasileiros de Oftalmologia</a:t>
            </a:r>
            <a:r>
              <a:rPr lang="pt-BR" sz="631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v. 66, p. 823-829, 2003.</a:t>
            </a:r>
            <a:endParaRPr sz="631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SzPts val="1100"/>
              <a:buNone/>
            </a:pPr>
            <a:endParaRPr sz="115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800"/>
              <a:buNone/>
            </a:pPr>
            <a:endParaRPr sz="85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endParaRPr sz="850">
              <a:latin typeface="Arial"/>
              <a:ea typeface="Arial"/>
              <a:cs typeface="Arial"/>
              <a:sym typeface="Arial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85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346575" y="2194200"/>
            <a:ext cx="2088600" cy="206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pt-BR" sz="7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INTRODUÇÃO</a:t>
            </a:r>
            <a:endParaRPr sz="700" b="1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348675" y="3852575"/>
            <a:ext cx="2088600" cy="206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pt-BR" sz="7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MATERIAL E MÉTODOS</a:t>
            </a:r>
            <a:endParaRPr sz="700" b="1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346575" y="6128800"/>
            <a:ext cx="2088600" cy="206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pt-BR" sz="7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RESULTADO</a:t>
            </a:r>
            <a:endParaRPr sz="700" b="1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2797600" y="2988125"/>
            <a:ext cx="2088600" cy="206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pt-BR" sz="7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CONCLUSÃO</a:t>
            </a:r>
            <a:endParaRPr sz="700" b="1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2797600" y="5614150"/>
            <a:ext cx="2088600" cy="206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pt-BR" sz="700" b="1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REFERÊNCIAS</a:t>
            </a:r>
            <a:endParaRPr sz="700" b="1" i="0" u="none" strike="noStrike" cap="non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607</Words>
  <Application>Microsoft Office PowerPoint</Application>
  <PresentationFormat>Apresentação na tela (16:9)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Hayani Outi</cp:lastModifiedBy>
  <cp:revision>1</cp:revision>
  <dcterms:modified xsi:type="dcterms:W3CDTF">2024-02-01T02:33:45Z</dcterms:modified>
</cp:coreProperties>
</file>