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6"/>
    <a:srgbClr val="0069A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96" y="9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280363" y="2108328"/>
            <a:ext cx="4706250" cy="7663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glaucoma, uma neuropatia óptica progressiva, é uma das principais causas de cegueira em nível global. Sua complexidade patofisiológica e variabilidade clínica indicam a necessidade de uma compreensão abrangente das conexões entre o glaucoma e outras condições oculares. Nesse contexto, objetiva-se explorar as inter-relações do glaucoma com outras patologias oculares, destacando as implicações cruciais para o diagnóstico e tratamento. </a:t>
            </a:r>
          </a:p>
          <a:p>
            <a:pPr algn="just"/>
            <a:endParaRPr lang="pt-BR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Trata-se de uma revisão integrativa de literatura para sintetizar fontes de pesquisa. Foi feita uma análise de obras científicas de 2010 a 2024, a partir de artigos científicos encontrados nas bases de dados: </a:t>
            </a:r>
            <a:r>
              <a:rPr lang="pt-BR" sz="9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PubMed</a:t>
            </a:r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9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SciElo</a:t>
            </a:r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Google Scholar. No campo de busca, foram utilizados os Descritores em Ciências da Saúde (</a:t>
            </a:r>
            <a:r>
              <a:rPr lang="pt-BR" sz="9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DeCs</a:t>
            </a:r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“glaucoma” e “doenças oculares”. Foram excluídos publicações realizadas antes de 2010 e artigos que não abordavam a relação do glaucoma com as outras condições oculares.</a:t>
            </a:r>
          </a:p>
          <a:p>
            <a:pPr algn="just"/>
            <a:endParaRPr lang="pt-BR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Foram relatadas conexões complexas entre o glaucoma e diversas condições oculares, ampliando nossa compreensão sobre as implicações diagnósticas e terapêuticas. A associação entre glaucoma e degeneração macular relacionada à idade (DMRI) sugere um risco aumentado de perda visual, com mecanismos compartilhados, como inflamação e estresse oxidativo, abrindo caminho para possíveis alvos terapêuticos comuns. Adicionalmente, a síndrome do olho seco, frequentemente associada ao uso crônico de colírios para glaucoma, exige uma gestão cuidadosa para aliviar a secura ocular e melhorar a qualidade de vida. A coexistência de catarata em pacientes com glaucoma apresenta desafios diagnósticos e cirúrgicos, exigindo uma abordagem sequencial e considerações específicas. A relação entre hipertensão ocular e glaucoma influencia decisões terapêuticas, enfatizando a necessidade de estratégias eficazes de controle da pressão intraocular. Além disso, as vias patofisiológicas compartilhadas entre o glaucoma e outras condições oculares oferecem oportunidades para abordagens terapêuticas inovadoras e personalizadas. Em conjunto, esses resultados enfatizam a importância de uma abordagem holística no cuidado ocular, onde o entendimento profundo dessas conexões direciona práticas clínicas mais abrangentes e eficazes.</a:t>
            </a:r>
          </a:p>
          <a:p>
            <a:pPr algn="just"/>
            <a:endParaRPr lang="pt-BR" sz="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Observa-se </a:t>
            </a:r>
            <a:r>
              <a:rPr lang="pt-BR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importância de reconhecer e compreender as conexões entre o glaucoma e outras condições oculares. A identificação precoce dessas inter-relações tem implicações cruciais para o diagnóstico preciso e estratégias de tratamento mais eficazes. A abordagem holística, considerando não apenas o glaucoma isoladamente, mas em conjunto com outras condições oculares, é essencial para otimizar os resultados clínicos. O reconhecimento dessas conexões serve como fundamento para futuras pesquisas e práticas clínicas, visando proporcionar cuidados oftalmológicos mais abrangentes e eficazes.</a:t>
            </a:r>
          </a:p>
          <a:p>
            <a:pPr algn="just"/>
            <a:endParaRPr lang="pt-BR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FERNANDES, Ana Catarina Mattos et al. Prevalência de sinais e sintomas de olho seco em pacientes com Glaucoma em um serviço de referência no Pará. 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Brazilian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Health Review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6, n. 2, p. 5095-5113, 2023.</a:t>
            </a:r>
          </a:p>
          <a:p>
            <a:pPr algn="just"/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PAPA-VETTORAZZI, Mario R. et al.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mSICS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cyclodialysis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glaucoma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cataract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Real-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Resultados de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cirugía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combinada,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mSICS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ciclodiálisis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pacientes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glaucoma y catarata. Experiencia, </a:t>
            </a:r>
            <a:r>
              <a:rPr lang="pt-BR" sz="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y. 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Mex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Oftalmol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95, n. 5, p. 173-181, 2021.</a:t>
            </a:r>
          </a:p>
          <a:p>
            <a:pPr algn="l"/>
            <a:r>
              <a:rPr lang="en-US" sz="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HOCHBERG, C. et al. Association of Vision Loss in Glaucoma and Age-Related Macular Degeneration with IADL Disability. </a:t>
            </a:r>
            <a:r>
              <a:rPr lang="en-US" sz="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Investigative Ophthalmology &amp; Visual Science</a:t>
            </a:r>
            <a:r>
              <a:rPr lang="en-US" sz="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53, n. 6, p. 3201–3206, 1 </a:t>
            </a:r>
            <a:r>
              <a:rPr lang="en-US" sz="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2012.</a:t>
            </a:r>
          </a:p>
          <a:p>
            <a:pPr algn="l"/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SAVIAN, Tiago Rezende et al. Tratamento do glaucoma associado à hipertensão ocular: síntese de evidências. </a:t>
            </a:r>
            <a:r>
              <a:rPr lang="pt-BR" sz="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Revista Eletrônica Acervo Médico| ISSN</a:t>
            </a:r>
            <a:r>
              <a:rPr lang="pt-BR" sz="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2764, p. 0485, 2023.</a:t>
            </a:r>
          </a:p>
          <a:p>
            <a:pPr algn="just"/>
            <a:endParaRPr lang="pt-BR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9" y="203319"/>
            <a:ext cx="5020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5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relação </a:t>
            </a: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ntre </a:t>
            </a: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laucoma e outras </a:t>
            </a: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ondições oculares: implicações para o diagnóstico e tratamento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331640"/>
            <a:ext cx="494801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9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Pedro Henrique Aguiar Lobato¹ Eduardo Nobre Negrão² Sérgio Lucas Vidonho³ Flávia Alessandra Mendes Barbosa⁴ Anne Caroline Machado Silva⁵ Carlos Sebastião Castro de Oliveira⁶</a:t>
            </a:r>
            <a:b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</a:br>
            <a:r>
              <a:rPr lang="pt-BR" altLang="pt-BR" sz="85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Centro Universitário Metropolitano da Amazônia (UNIFAMAZ) / Centro Universitário do Estado do Pará (CESUPA) / Universidade Estadual do Pará (UEPA)</a:t>
            </a:r>
            <a:endParaRPr lang="en-US" altLang="pt-BR" sz="85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6D97A5-8A84-C257-8612-EB8D222198F9}"/>
              </a:ext>
            </a:extLst>
          </p:cNvPr>
          <p:cNvSpPr/>
          <p:nvPr/>
        </p:nvSpPr>
        <p:spPr>
          <a:xfrm>
            <a:off x="267494" y="2123728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INTRODUÇÃO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2BAFF1E-91E1-875C-BA60-59B03AFFC5D5}"/>
              </a:ext>
            </a:extLst>
          </p:cNvPr>
          <p:cNvSpPr/>
          <p:nvPr/>
        </p:nvSpPr>
        <p:spPr>
          <a:xfrm>
            <a:off x="280361" y="311935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7C23CE1-2FB8-854F-B4BA-C4A049C995E4}"/>
              </a:ext>
            </a:extLst>
          </p:cNvPr>
          <p:cNvSpPr/>
          <p:nvPr/>
        </p:nvSpPr>
        <p:spPr>
          <a:xfrm>
            <a:off x="280363" y="4139952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6E2015-6CBD-22DF-93DE-77515717B717}"/>
              </a:ext>
            </a:extLst>
          </p:cNvPr>
          <p:cNvSpPr/>
          <p:nvPr/>
        </p:nvSpPr>
        <p:spPr>
          <a:xfrm>
            <a:off x="282291" y="6660232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C68D21-48CF-8D48-5996-2C976BE49079}"/>
              </a:ext>
            </a:extLst>
          </p:cNvPr>
          <p:cNvSpPr/>
          <p:nvPr/>
        </p:nvSpPr>
        <p:spPr>
          <a:xfrm>
            <a:off x="267494" y="8028384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392885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706</Words>
  <Application>Microsoft Office PowerPoint</Application>
  <PresentationFormat>Apresentação na tela (16:9)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Alessandra Mendes</cp:lastModifiedBy>
  <cp:revision>16</cp:revision>
  <dcterms:created xsi:type="dcterms:W3CDTF">2024-01-09T13:58:08Z</dcterms:created>
  <dcterms:modified xsi:type="dcterms:W3CDTF">2024-01-31T23:34:11Z</dcterms:modified>
</cp:coreProperties>
</file>