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 snapToGrid="0">
      <p:cViewPr>
        <p:scale>
          <a:sx n="75" d="100"/>
          <a:sy n="75" d="100"/>
        </p:scale>
        <p:origin x="1548" y="-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015" y="3145851"/>
            <a:ext cx="5310020" cy="3251202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015" y="6397048"/>
            <a:ext cx="5310020" cy="186643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56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6" y="960151"/>
            <a:ext cx="5742008" cy="6816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6" y="8116009"/>
            <a:ext cx="5824871" cy="9661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663" y="1235574"/>
            <a:ext cx="5464200" cy="6267860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9082183"/>
            <a:ext cx="5823992" cy="121328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72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1081666"/>
            <a:ext cx="5823992" cy="62832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7635876"/>
            <a:ext cx="5823992" cy="266991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28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1083733"/>
            <a:ext cx="5232798" cy="532071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6417838"/>
            <a:ext cx="4923168" cy="947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7652183"/>
            <a:ext cx="5823992" cy="2647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470594" y="1553621"/>
            <a:ext cx="342900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1269" y="5214658"/>
            <a:ext cx="342900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84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3781233"/>
            <a:ext cx="5823992" cy="44654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5" y="8267655"/>
            <a:ext cx="5823112" cy="202781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1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009" y="1083734"/>
            <a:ext cx="5823992" cy="172524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009" y="3352800"/>
            <a:ext cx="1856804" cy="1024466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009" y="4572000"/>
            <a:ext cx="1856804" cy="5723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1275" y="3352800"/>
            <a:ext cx="1856804" cy="1024466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307" y="4572000"/>
            <a:ext cx="1856804" cy="5723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1197" y="3352800"/>
            <a:ext cx="1856804" cy="1024466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1197" y="4572000"/>
            <a:ext cx="1856804" cy="5723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71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9" y="3246302"/>
            <a:ext cx="1896785" cy="3259659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60" y="3246302"/>
            <a:ext cx="1896785" cy="3259659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86" y="3246302"/>
            <a:ext cx="1896785" cy="3259659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009" y="1083734"/>
            <a:ext cx="5823992" cy="172524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4009" y="6940633"/>
            <a:ext cx="1856804" cy="1024466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2683" y="3446965"/>
            <a:ext cx="1739457" cy="284969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4009" y="7965101"/>
            <a:ext cx="1856804" cy="233037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68" y="6940633"/>
            <a:ext cx="1856804" cy="1024466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56980" y="3447278"/>
            <a:ext cx="1739457" cy="2858958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307" y="7965099"/>
            <a:ext cx="1857565" cy="233037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1267" y="6940633"/>
            <a:ext cx="1856804" cy="1024466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42581" y="3438990"/>
            <a:ext cx="1739457" cy="2857412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1197" y="7965096"/>
            <a:ext cx="1856804" cy="233037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52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8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2977" y="1083734"/>
            <a:ext cx="1285024" cy="92117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010" y="1083734"/>
            <a:ext cx="4453241" cy="921173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91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80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4" y="3130789"/>
            <a:ext cx="5394685" cy="325122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4" y="6382007"/>
            <a:ext cx="5394685" cy="2679207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80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011" y="3079909"/>
            <a:ext cx="2846530" cy="721555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9127" y="3079912"/>
            <a:ext cx="2848874" cy="721555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69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9" y="3147242"/>
            <a:ext cx="2840567" cy="7311916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34" y="3147242"/>
            <a:ext cx="2840567" cy="7311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803" y="3262674"/>
            <a:ext cx="2742944" cy="9686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803" y="4231357"/>
            <a:ext cx="2742944" cy="606411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40919" y="3262676"/>
            <a:ext cx="2753624" cy="96868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40919" y="4231357"/>
            <a:ext cx="2753624" cy="606411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9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4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51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1083734"/>
            <a:ext cx="2085125" cy="3238965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294" y="1083734"/>
            <a:ext cx="3606707" cy="92117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1" y="4322700"/>
            <a:ext cx="2085125" cy="5972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25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40" y="1084308"/>
            <a:ext cx="2571110" cy="9254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0" y="1084308"/>
            <a:ext cx="2943507" cy="3252156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32547" y="1322647"/>
            <a:ext cx="2374031" cy="8733906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0" y="4336464"/>
            <a:ext cx="2943507" cy="60020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9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009" y="1083734"/>
            <a:ext cx="5823992" cy="172524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009" y="3079912"/>
            <a:ext cx="5823992" cy="72155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89" y="10459158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0E6A0CB-5A10-4D4C-AD38-AF80F18A6587}" type="datetimeFigureOut">
              <a:rPr lang="pt-BR" smtClean="0"/>
              <a:t>28/01/2024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11" y="10459158"/>
            <a:ext cx="37534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10459158"/>
            <a:ext cx="42386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8012EBD-31D5-4631-ADAA-069501B23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540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9B5C4-FB67-9629-EFF3-A8582A21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38966"/>
            <a:ext cx="6858000" cy="415563"/>
          </a:xfrm>
        </p:spPr>
        <p:txBody>
          <a:bodyPr>
            <a:noAutofit/>
          </a:bodyPr>
          <a:lstStyle/>
          <a:p>
            <a:r>
              <a:rPr lang="pt-BR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eratite</a:t>
            </a:r>
            <a:r>
              <a:rPr lang="pt-BR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28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Acanthamoeba</a:t>
            </a:r>
            <a:r>
              <a:rPr lang="pt-BR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Hospital Terciário no interior de São Paulo</a:t>
            </a:r>
            <a:endParaRPr lang="pt-BR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604CE8-2DEA-58C7-0A03-696BCB75C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96" y="3407224"/>
            <a:ext cx="3245304" cy="3211287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ceratite</a:t>
            </a: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pt-BR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Acanthamoeba</a:t>
            </a: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é uma infecção parasitária rara e grave, vista com mais frequência em usuários de lentes de contato. Caracteriza-se frequentemente por dor desproporcional aos achados e aparecimento clínico tardio de infiltrado </a:t>
            </a:r>
            <a:r>
              <a:rPr lang="pt-BR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estromal</a:t>
            </a: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 forma de anel. O diagnóstico é difícil e muitas vezes tardio. O prognóstico é pior do que para muitos outros tipos de </a:t>
            </a:r>
            <a:r>
              <a:rPr lang="pt-BR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ceratite</a:t>
            </a: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infecciosa e, portanto, a prevenção é muito importante. No entanto, especialmente se detectado precocemente antes do início da doença </a:t>
            </a:r>
            <a:r>
              <a:rPr lang="pt-BR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estromal</a:t>
            </a: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resultados satisfatórios certamente podem ser alcançados.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78D99CD-83F1-9550-A46D-63E35C27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80" r="2678" b="67787"/>
          <a:stretch/>
        </p:blipFill>
        <p:spPr>
          <a:xfrm>
            <a:off x="0" y="0"/>
            <a:ext cx="6858000" cy="1000125"/>
          </a:xfrm>
          <a:prstGeom prst="rect">
            <a:avLst/>
          </a:prstGeom>
        </p:spPr>
      </p:pic>
      <p:pic>
        <p:nvPicPr>
          <p:cNvPr id="10" name="Imagem 3" descr="=Logo Olho -hsa.JPG">
            <a:extLst>
              <a:ext uri="{FF2B5EF4-FFF2-40B4-BE49-F238E27FC236}">
                <a16:creationId xmlns:a16="http://schemas.microsoft.com/office/drawing/2014/main" id="{BDDA2D90-DC57-CD09-E7C9-E69B02F12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2976" r="54480" b="4071"/>
          <a:stretch/>
        </p:blipFill>
        <p:spPr bwMode="auto">
          <a:xfrm>
            <a:off x="5908222" y="0"/>
            <a:ext cx="94977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D612F9F-46C6-05F3-7958-88E39D642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4413" cy="1000126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2B7D1FB-3630-E004-32BF-11B5A3AB3DE9}"/>
              </a:ext>
            </a:extLst>
          </p:cNvPr>
          <p:cNvSpPr txBox="1">
            <a:spLocks/>
          </p:cNvSpPr>
          <p:nvPr/>
        </p:nvSpPr>
        <p:spPr>
          <a:xfrm>
            <a:off x="507206" y="2154529"/>
            <a:ext cx="5829300" cy="685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>
                <a:solidFill>
                  <a:schemeClr val="tx1">
                    <a:lumMod val="95000"/>
                  </a:schemeClr>
                </a:solidFill>
              </a:rPr>
              <a:t>Diego Costa </a:t>
            </a:r>
            <a:r>
              <a:rPr lang="pt-BR" sz="1600">
                <a:solidFill>
                  <a:schemeClr val="tx1">
                    <a:lumMod val="95000"/>
                  </a:schemeClr>
                </a:solidFill>
              </a:rPr>
              <a:t>de </a:t>
            </a:r>
            <a:r>
              <a:rPr lang="pt-BR" sz="1600" smtClean="0">
                <a:solidFill>
                  <a:schemeClr val="tx1">
                    <a:lumMod val="95000"/>
                  </a:schemeClr>
                </a:solidFill>
              </a:rPr>
              <a:t>Freitas¹, José </a:t>
            </a:r>
            <a:r>
              <a:rPr lang="pt-BR" sz="1600" dirty="0">
                <a:solidFill>
                  <a:schemeClr val="tx1">
                    <a:lumMod val="95000"/>
                  </a:schemeClr>
                </a:solidFill>
              </a:rPr>
              <a:t>Laércio de Araújo Filho¹</a:t>
            </a:r>
            <a:r>
              <a:rPr lang="pt-BR" sz="1600">
                <a:solidFill>
                  <a:schemeClr val="tx1">
                    <a:lumMod val="95000"/>
                  </a:schemeClr>
                </a:solidFill>
              </a:rPr>
              <a:t>, </a:t>
            </a:r>
            <a:endParaRPr lang="pt-BR" sz="160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pt-BR" sz="1600" smtClean="0">
                <a:solidFill>
                  <a:schemeClr val="tx1">
                    <a:lumMod val="95000"/>
                  </a:schemeClr>
                </a:solidFill>
              </a:rPr>
              <a:t>Thiago </a:t>
            </a:r>
            <a:r>
              <a:rPr lang="pt-BR" sz="1600" dirty="0">
                <a:solidFill>
                  <a:schemeClr val="tx1">
                    <a:lumMod val="95000"/>
                  </a:schemeClr>
                </a:solidFill>
              </a:rPr>
              <a:t>de Souza Perussolo¹</a:t>
            </a:r>
          </a:p>
          <a:p>
            <a:r>
              <a:rPr lang="pt-BR" sz="1400" dirty="0">
                <a:solidFill>
                  <a:schemeClr val="tx1">
                    <a:lumMod val="95000"/>
                  </a:schemeClr>
                </a:solidFill>
              </a:rPr>
              <a:t>¹Hospital</a:t>
            </a:r>
            <a:r>
              <a:rPr lang="pt-BR" sz="1600" dirty="0">
                <a:solidFill>
                  <a:schemeClr val="tx1">
                    <a:lumMod val="95000"/>
                  </a:schemeClr>
                </a:solidFill>
              </a:rPr>
              <a:t> Santo Amaro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37248A99-1A6A-4492-89DE-01190250B0D4}"/>
              </a:ext>
            </a:extLst>
          </p:cNvPr>
          <p:cNvSpPr txBox="1">
            <a:spLocks/>
          </p:cNvSpPr>
          <p:nvPr/>
        </p:nvSpPr>
        <p:spPr>
          <a:xfrm>
            <a:off x="176552" y="7663623"/>
            <a:ext cx="3245304" cy="55651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Relato de caso de </a:t>
            </a:r>
            <a:r>
              <a:rPr lang="pt-BR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Ceratite</a:t>
            </a:r>
            <a:r>
              <a:rPr lang="pt-BR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pt-BR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Acanthamoeba</a:t>
            </a:r>
            <a:r>
              <a:rPr lang="pt-BR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pt-BR"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9EA3CE2-8150-589A-987E-32677C5C8DDF}"/>
              </a:ext>
            </a:extLst>
          </p:cNvPr>
          <p:cNvSpPr/>
          <p:nvPr/>
        </p:nvSpPr>
        <p:spPr>
          <a:xfrm>
            <a:off x="835752" y="2947619"/>
            <a:ext cx="1616483" cy="3523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D2E56E82-0FF5-7D55-592F-B29BB7F3D861}"/>
              </a:ext>
            </a:extLst>
          </p:cNvPr>
          <p:cNvSpPr/>
          <p:nvPr/>
        </p:nvSpPr>
        <p:spPr>
          <a:xfrm>
            <a:off x="835750" y="7250200"/>
            <a:ext cx="1616483" cy="3496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Metodologia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AED57F40-971C-D9BC-DE54-B842959B0728}"/>
              </a:ext>
            </a:extLst>
          </p:cNvPr>
          <p:cNvSpPr txBox="1">
            <a:spLocks/>
          </p:cNvSpPr>
          <p:nvPr/>
        </p:nvSpPr>
        <p:spPr>
          <a:xfrm>
            <a:off x="3481626" y="2871593"/>
            <a:ext cx="3245304" cy="54758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quadro álgico intenso da paciente. </a:t>
            </a:r>
            <a:r>
              <a:rPr lang="pt-B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Biomicroscopia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olho direito: pálpebras 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 edema 2+/4+, 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cílios 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 secreção mucoide e espumosa,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meibomite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injeção 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ciliar 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360º, córnea com opacidade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estromal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formato de anel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paracentral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corando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ceratite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puntacta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câmara anterior formada, ampla e sem reação,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iris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trofica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pupila pouco </a:t>
            </a:r>
            <a:r>
              <a:rPr lang="pt-B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fotorreagente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cristalino transparente. O diagnostico foi fechado pela microscopia </a:t>
            </a:r>
            <a:r>
              <a:rPr lang="pt-B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confocal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pois a cultura não apresentou alteração. Após o diagnostico, 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foi iniciado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Biguanida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0.02% 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1/1h, porem o paciente não manteve o acompanhamento no serviço, pois estava de férias na cidade e decidiu retornar para a cidade natal, dessa forma, acabamos perdendo o seguimento do paciente.</a:t>
            </a:r>
            <a:endParaRPr lang="pt-BR" dirty="0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6EBBACC3-EBD4-7DD4-4893-BEABEA4E183B}"/>
              </a:ext>
            </a:extLst>
          </p:cNvPr>
          <p:cNvSpPr/>
          <p:nvPr/>
        </p:nvSpPr>
        <p:spPr>
          <a:xfrm>
            <a:off x="713763" y="8283870"/>
            <a:ext cx="1818549" cy="3645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Relato de caso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05702BA4-2A48-83E5-8889-B2C0DD86EB29}"/>
              </a:ext>
            </a:extLst>
          </p:cNvPr>
          <p:cNvSpPr txBox="1">
            <a:spLocks/>
          </p:cNvSpPr>
          <p:nvPr/>
        </p:nvSpPr>
        <p:spPr>
          <a:xfrm>
            <a:off x="216013" y="8645004"/>
            <a:ext cx="3245304" cy="273790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Paciente do sexo feminino, 44 anos, </a:t>
            </a:r>
            <a:r>
              <a:rPr lang="pt-B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portadora de epilepsia, teve crise convulsiva há 09 dias e acabou ficando com lente de contato por 09 dias sem fazer a troca  (relata sonolência durante esses dias e esqueceu tirar a lente de contato), evoluiu com dor intensa em olho direito associado a hiperemia, edema, </a:t>
            </a:r>
            <a:r>
              <a:rPr lang="pt-B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ardência</a:t>
            </a:r>
            <a:r>
              <a:rPr lang="pt-B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pt-B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cefaleia e calafrios. </a:t>
            </a:r>
            <a:r>
              <a:rPr lang="pt-B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Deu entrada no serviço sem lente de contato com a acuidade visual de Percepção luminosa em olho direito e conta dedos há 1 metro em olho esquerdo</a:t>
            </a:r>
            <a:r>
              <a:rPr lang="pt-B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Pressão intraocular (digito pressão) em olho direito maior do que olho esquerdo, no qual, não foi possível avaliar por aplanamento devido </a:t>
            </a:r>
            <a:r>
              <a:rPr lang="pt-B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quadro</a:t>
            </a:r>
            <a:endParaRPr lang="pt-BR" sz="1400" dirty="0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E287949-3BE9-8E98-5618-1851BE751C25}"/>
              </a:ext>
            </a:extLst>
          </p:cNvPr>
          <p:cNvSpPr/>
          <p:nvPr/>
        </p:nvSpPr>
        <p:spPr>
          <a:xfrm>
            <a:off x="4275727" y="9792324"/>
            <a:ext cx="1616483" cy="3496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Conclusão</a:t>
            </a: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572A15ED-B971-791C-7E7A-48466AF340E2}"/>
              </a:ext>
            </a:extLst>
          </p:cNvPr>
          <p:cNvSpPr txBox="1">
            <a:spLocks/>
          </p:cNvSpPr>
          <p:nvPr/>
        </p:nvSpPr>
        <p:spPr>
          <a:xfrm>
            <a:off x="3461317" y="10142016"/>
            <a:ext cx="3245304" cy="24817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prognóstico para </a:t>
            </a:r>
            <a:r>
              <a:rPr lang="pt-BR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Acanthamoeba</a:t>
            </a: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 pior do que para muitos outros tipos de </a:t>
            </a:r>
            <a:r>
              <a:rPr lang="pt-BR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ceratite</a:t>
            </a: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infecciosa e, portanto, a prevenção é muito importante. No entanto, especialmente se detectado precocemente antes do início da doença </a:t>
            </a:r>
            <a:r>
              <a:rPr lang="pt-BR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estromal</a:t>
            </a: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resultados satisfatórios certamente podem ser alcançados.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3" y="20155"/>
            <a:ext cx="4893809" cy="97997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20917" r="17731" b="25103"/>
          <a:stretch/>
        </p:blipFill>
        <p:spPr>
          <a:xfrm>
            <a:off x="3541396" y="7663623"/>
            <a:ext cx="3125764" cy="18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170</TotalTime>
  <Words>428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Calisto MT</vt:lpstr>
      <vt:lpstr>Times New Roman</vt:lpstr>
      <vt:lpstr>Trebuchet MS</vt:lpstr>
      <vt:lpstr>Wingdings 2</vt:lpstr>
      <vt:lpstr>Ardósia</vt:lpstr>
      <vt:lpstr>Ceratite por Acanthamoeba em Hospital Terciário no interior de São Paulo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Edema de papila em Hospital Terciário no interior de São Paulo</dc:title>
  <dc:creator>jose laercio</dc:creator>
  <cp:lastModifiedBy>Thiago Perussolo</cp:lastModifiedBy>
  <cp:revision>12</cp:revision>
  <dcterms:created xsi:type="dcterms:W3CDTF">2023-01-26T00:44:15Z</dcterms:created>
  <dcterms:modified xsi:type="dcterms:W3CDTF">2024-01-28T20:37:50Z</dcterms:modified>
</cp:coreProperties>
</file>