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4A"/>
    <a:srgbClr val="E681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206" autoAdjust="0"/>
  </p:normalViewPr>
  <p:slideViewPr>
    <p:cSldViewPr>
      <p:cViewPr>
        <p:scale>
          <a:sx n="220" d="100"/>
          <a:sy n="220" d="100"/>
        </p:scale>
        <p:origin x="198" y="-264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8"/>
            <a:ext cx="4371975" cy="196003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10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0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366185"/>
            <a:ext cx="1157288" cy="780203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366185"/>
            <a:ext cx="3386138" cy="780203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68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863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1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14612" y="2133601"/>
            <a:ext cx="2271713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01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7"/>
            <a:ext cx="227349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2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324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67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81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8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21BFB-67ED-4A23-9D37-EAD255324F57}" type="datetimeFigureOut">
              <a:rPr lang="pt-BR" smtClean="0"/>
              <a:t>24/01/2024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279-9013-4432-9609-5078629E09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98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 47">
            <a:extLst>
              <a:ext uri="{FF2B5EF4-FFF2-40B4-BE49-F238E27FC236}">
                <a16:creationId xmlns:a16="http://schemas.microsoft.com/office/drawing/2014/main" id="{FBD9DBC4-8580-EE95-632D-C9F77F1974C8}"/>
              </a:ext>
            </a:extLst>
          </p:cNvPr>
          <p:cNvSpPr/>
          <p:nvPr/>
        </p:nvSpPr>
        <p:spPr>
          <a:xfrm>
            <a:off x="86088" y="5693387"/>
            <a:ext cx="1009195" cy="523506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pt-BR" altLang="en-US" sz="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</a:t>
            </a:r>
            <a:r>
              <a:rPr lang="pt-BR" altLang="en-US" sz="65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en-US" sz="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 corado com fluoresceína à biomicroscopia.</a:t>
            </a:r>
            <a:endParaRPr lang="en-US" sz="650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5A6EA12-16A7-D8B5-0421-5D49F3B5D0F3}"/>
              </a:ext>
            </a:extLst>
          </p:cNvPr>
          <p:cNvSpPr/>
          <p:nvPr/>
        </p:nvSpPr>
        <p:spPr>
          <a:xfrm>
            <a:off x="1347614" y="4067944"/>
            <a:ext cx="1153253" cy="1051343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0" lang="pt-BR" altLang="en-US" sz="65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1. </a:t>
            </a:r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Hiperemia e lesão conjuntival em superfície ocular</a:t>
            </a:r>
          </a:p>
          <a:p>
            <a:pPr algn="r"/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(córnea, conjuntiva e fórnix), </a:t>
            </a:r>
            <a:r>
              <a:rPr kumimoji="0" lang="pt-BR" altLang="en-US" sz="6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telangiec</a:t>
            </a:r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</a:p>
          <a:p>
            <a:pPr algn="r"/>
            <a:r>
              <a:rPr kumimoji="0" lang="pt-BR" altLang="en-US" sz="65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tasias</a:t>
            </a:r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superficiais esparsas e distorção</a:t>
            </a:r>
          </a:p>
          <a:p>
            <a:pPr algn="r"/>
            <a:r>
              <a:rPr kumimoji="0" lang="pt-BR" altLang="en-US" sz="65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 arquitetura perilimbar.</a:t>
            </a:r>
            <a:endParaRPr lang="en-US" sz="650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CA8DA720-94C1-7A79-6A6F-CEDA6AD8CE63}"/>
              </a:ext>
            </a:extLst>
          </p:cNvPr>
          <p:cNvSpPr/>
          <p:nvPr/>
        </p:nvSpPr>
        <p:spPr>
          <a:xfrm>
            <a:off x="2582334" y="3373097"/>
            <a:ext cx="1091402" cy="410692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altLang="en-US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4. Entre 12 e 2h</a:t>
            </a:r>
          </a:p>
          <a:p>
            <a:r>
              <a:rPr lang="pt-BR" altLang="en-US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(2,5 x 6mm)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A5744274-C07A-CB01-4918-3D80BB377473}"/>
              </a:ext>
            </a:extLst>
          </p:cNvPr>
          <p:cNvSpPr/>
          <p:nvPr/>
        </p:nvSpPr>
        <p:spPr>
          <a:xfrm>
            <a:off x="3939902" y="2176152"/>
            <a:ext cx="1147241" cy="448144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pt-BR" altLang="en-US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3. Entre 4 e 8h</a:t>
            </a:r>
          </a:p>
          <a:p>
            <a:pPr algn="r"/>
            <a:r>
              <a:rPr lang="pt-BR" altLang="en-US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x 5,5 mm)</a:t>
            </a:r>
            <a:endParaRPr lang="en-US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2A75C45D-A824-91B5-4346-183532A35E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6953" r="25179" b="30736"/>
          <a:stretch/>
        </p:blipFill>
        <p:spPr>
          <a:xfrm>
            <a:off x="3572644" y="2680376"/>
            <a:ext cx="1512000" cy="1512000"/>
          </a:xfrm>
          <a:prstGeom prst="flowChartConnector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C75EBF65-2E3B-2A28-F626-57B90C31BABB}"/>
              </a:ext>
            </a:extLst>
          </p:cNvPr>
          <p:cNvSpPr txBox="1"/>
          <p:nvPr/>
        </p:nvSpPr>
        <p:spPr>
          <a:xfrm>
            <a:off x="0" y="2856582"/>
            <a:ext cx="2571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9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Paciente do sexo masculino, 61 anos, branco, vem ao Hospital Regional de Presidente Prudente com história de redução da acuidade visual, prurido e dor ocular importante e progressiva associada à massa ocular à esquerda </a:t>
            </a:r>
            <a:r>
              <a:rPr lang="pt-BR" sz="800" dirty="0"/>
              <a:t>(</a:t>
            </a:r>
            <a:r>
              <a:rPr lang="pt-BR" sz="800" dirty="0" err="1"/>
              <a:t>Figs</a:t>
            </a:r>
            <a:r>
              <a:rPr lang="pt-BR" sz="800" dirty="0"/>
              <a:t>. 1 e 2)</a:t>
            </a:r>
            <a:r>
              <a:rPr lang="pt-BR" dirty="0"/>
              <a:t>.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BA36AF8-1894-714D-AA7D-98A010FA41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7479"/>
          <a:stretch/>
        </p:blipFill>
        <p:spPr>
          <a:xfrm>
            <a:off x="0" y="0"/>
            <a:ext cx="5143499" cy="659106"/>
          </a:xfrm>
          <a:prstGeom prst="rect">
            <a:avLst/>
          </a:prstGeom>
        </p:spPr>
      </p:pic>
      <p:sp>
        <p:nvSpPr>
          <p:cNvPr id="46" name="Retângulo 45">
            <a:extLst>
              <a:ext uri="{FF2B5EF4-FFF2-40B4-BE49-F238E27FC236}">
                <a16:creationId xmlns:a16="http://schemas.microsoft.com/office/drawing/2014/main" id="{D50FA472-B8A4-09A2-6FF9-36D9DD362446}"/>
              </a:ext>
            </a:extLst>
          </p:cNvPr>
          <p:cNvSpPr/>
          <p:nvPr/>
        </p:nvSpPr>
        <p:spPr>
          <a:xfrm>
            <a:off x="4011911" y="4355976"/>
            <a:ext cx="1076586" cy="732744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pt-BR" altLang="en-US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Figura 5.</a:t>
            </a:r>
            <a:r>
              <a:rPr kumimoji="0" lang="pt-BR" altLang="en-US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OE após o terceiro ciclo de predinisolona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pt-BR" altLang="en-US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associada à</a:t>
            </a:r>
          </a:p>
          <a:p>
            <a:pPr marL="0" marR="0" lvl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70325" algn="l"/>
              </a:tabLst>
            </a:pPr>
            <a:r>
              <a:rPr kumimoji="0" lang="pt-BR" altLang="en-US" sz="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mitomicina C 0,02%.</a:t>
            </a:r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1093500"/>
            <a:ext cx="5143500" cy="405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7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Cláudia L. Ricci</a:t>
            </a:r>
            <a:r>
              <a:rPr lang="pt-BR" altLang="pt-BR" sz="7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7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Ana Cláudia F. G. Negri</a:t>
            </a:r>
            <a:r>
              <a:rPr lang="pt-BR" altLang="pt-BR" sz="7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  <a:r>
              <a:rPr lang="pt-BR" altLang="pt-BR" sz="7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Bruno A. Soto</a:t>
            </a:r>
            <a:r>
              <a:rPr lang="pt-BR" altLang="pt-BR" sz="7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7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Fernando B. Mantovan</a:t>
            </a:r>
            <a:r>
              <a:rPr lang="pt-BR" altLang="pt-BR" sz="7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3</a:t>
            </a:r>
            <a:r>
              <a:rPr lang="pt-BR" altLang="pt-BR" sz="700" b="1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, Emanuele M. Mello</a:t>
            </a:r>
            <a:r>
              <a:rPr lang="pt-BR" altLang="pt-BR" sz="700" b="1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endParaRPr lang="pt-BR" altLang="pt-BR" sz="200" baseline="300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4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1</a:t>
            </a:r>
            <a:r>
              <a:rPr lang="pt-BR" altLang="pt-BR" sz="4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Faculdade de Medicina de Presidente Prudente, UNOESTE, Presidente Prudente, SP, Brasil</a:t>
            </a:r>
          </a:p>
          <a:p>
            <a:pPr algn="ctr"/>
            <a:r>
              <a:rPr lang="pt-BR" altLang="pt-BR" sz="4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2</a:t>
            </a:r>
            <a:r>
              <a:rPr lang="pt-BR" altLang="pt-BR" sz="4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Programa de Residência Médica, Hospital Regional de Presidente Prudente, Presidente Prudente, SP, Brasil</a:t>
            </a:r>
          </a:p>
          <a:p>
            <a:pPr algn="ctr"/>
            <a:r>
              <a:rPr lang="pt-BR" altLang="pt-BR" sz="400" baseline="300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3</a:t>
            </a:r>
            <a:r>
              <a:rPr lang="pt-BR" altLang="pt-BR" sz="400" dirty="0">
                <a:latin typeface="Arial" panose="020B0604020202020204" pitchFamily="34" charset="0"/>
                <a:ea typeface="Geneva" pitchFamily="34" charset="0"/>
                <a:cs typeface="Arial" panose="020B0604020202020204" pitchFamily="34" charset="0"/>
              </a:rPr>
              <a:t>Departamento de Oftalmologia, Hospital Regional de Presidente Prudente, Presidente Prudente, SP, Brasil.</a:t>
            </a:r>
            <a:endParaRPr lang="en-US" altLang="pt-BR" sz="400" dirty="0">
              <a:latin typeface="Arial" panose="020B0604020202020204" pitchFamily="34" charset="0"/>
              <a:ea typeface="Geneva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" y="517577"/>
            <a:ext cx="514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ea typeface="Geneva" panose="020B0503030404040204" pitchFamily="124" charset="-128"/>
                <a:cs typeface="Arial" panose="020B0604020202020204" pitchFamily="34" charset="0"/>
              </a:rPr>
              <a:t>CARCINOMA ESPINOCELULAR DE CONJUNTIVA BULBAR: RELATO DE CASO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76C62701-F98F-008B-9A81-0112D0496C75}"/>
              </a:ext>
            </a:extLst>
          </p:cNvPr>
          <p:cNvSpPr/>
          <p:nvPr/>
        </p:nvSpPr>
        <p:spPr>
          <a:xfrm>
            <a:off x="51470" y="1479489"/>
            <a:ext cx="2448272" cy="144016"/>
          </a:xfrm>
          <a:prstGeom prst="rect">
            <a:avLst/>
          </a:prstGeom>
          <a:solidFill>
            <a:srgbClr val="E68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I N T R O D U Ç Ã O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020D139-3B32-F82B-65B9-3B5A1AE2D0F8}"/>
              </a:ext>
            </a:extLst>
          </p:cNvPr>
          <p:cNvSpPr/>
          <p:nvPr/>
        </p:nvSpPr>
        <p:spPr>
          <a:xfrm>
            <a:off x="70436" y="2744854"/>
            <a:ext cx="2448272" cy="144016"/>
          </a:xfrm>
          <a:prstGeom prst="rect">
            <a:avLst/>
          </a:prstGeom>
          <a:solidFill>
            <a:srgbClr val="E68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M É T O D O 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AE3FCCB-02EF-7E84-7D65-61D971107FAC}"/>
              </a:ext>
            </a:extLst>
          </p:cNvPr>
          <p:cNvSpPr/>
          <p:nvPr/>
        </p:nvSpPr>
        <p:spPr>
          <a:xfrm>
            <a:off x="2636372" y="5508104"/>
            <a:ext cx="2448272" cy="144016"/>
          </a:xfrm>
          <a:prstGeom prst="rect">
            <a:avLst/>
          </a:prstGeom>
          <a:solidFill>
            <a:srgbClr val="E68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DISCUSSÃO E CONCLUSÃO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8">
            <a:extLst>
              <a:ext uri="{FF2B5EF4-FFF2-40B4-BE49-F238E27FC236}">
                <a16:creationId xmlns:a16="http://schemas.microsoft.com/office/drawing/2014/main" id="{AE62CF37-F713-E6E0-2E30-A38857CA5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57088" cy="20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7F73E01E-DE03-6FA8-13AF-2B2F00704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334" y="3030026"/>
            <a:ext cx="2195753" cy="19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F696009-5C53-8122-69EC-71BE8C7E46F6}"/>
              </a:ext>
            </a:extLst>
          </p:cNvPr>
          <p:cNvSpPr txBox="1"/>
          <p:nvPr/>
        </p:nvSpPr>
        <p:spPr>
          <a:xfrm>
            <a:off x="0" y="1571437"/>
            <a:ext cx="2561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O carcinoma espinocelular (CE) é uma neoplasia com alta incidência em tecidos expostos à radiação ultra violeta</a:t>
            </a:r>
            <a:r>
              <a:rPr lang="pt-BR" sz="9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</a:t>
            </a:r>
            <a:r>
              <a:rPr lang="pt-BR" sz="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mas sua ocorrência na conjuntiva ocular é rara.</a:t>
            </a:r>
            <a:r>
              <a:rPr lang="pt-BR" sz="900" kern="1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pt-BR" sz="9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tratamento consiste na excisão cirúrgica que geralmente cursa com sucesso, reduzindo a probabilidade de invasão orbitária, metástases e recorrências.</a:t>
            </a:r>
            <a:r>
              <a:rPr lang="pt-BR" sz="900" kern="1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endParaRPr lang="en-US" sz="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C786D642-F83B-0835-383F-7B35534BE77F}"/>
              </a:ext>
            </a:extLst>
          </p:cNvPr>
          <p:cNvSpPr/>
          <p:nvPr/>
        </p:nvSpPr>
        <p:spPr>
          <a:xfrm>
            <a:off x="51470" y="6701532"/>
            <a:ext cx="2448272" cy="144016"/>
          </a:xfrm>
          <a:prstGeom prst="rect">
            <a:avLst/>
          </a:prstGeom>
          <a:solidFill>
            <a:srgbClr val="E68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 E S U L T A D O 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27D7CFD0-8881-E3FE-121C-D1F91365BDF0}"/>
              </a:ext>
            </a:extLst>
          </p:cNvPr>
          <p:cNvSpPr txBox="1"/>
          <p:nvPr/>
        </p:nvSpPr>
        <p:spPr>
          <a:xfrm>
            <a:off x="2543821" y="5659085"/>
            <a:ext cx="262760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9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  Recidivas locais e metástases de CE também podem ocorrer de forma tardia, exigindo acompanhamento prolongado.</a:t>
            </a:r>
            <a:r>
              <a:rPr lang="pt-BR" baseline="30000" dirty="0"/>
              <a:t>5</a:t>
            </a:r>
            <a:r>
              <a:rPr lang="pt-BR" dirty="0"/>
              <a:t> Este caso ilustra o manejo clínico de um paciente que sofreu recidiva após a regeneração do tecido escleral e da córnea. Nos tumores extensos, recorrentes e, especialmente os que tem invasão corneana, conforme apresentado no caso, as estratégias de terapia adjuvante devem ser consideradas para diminuir as taxas de recorrência local-regional.</a:t>
            </a:r>
            <a:r>
              <a:rPr lang="pt-BR" baseline="30000" dirty="0"/>
              <a:t>6</a:t>
            </a:r>
            <a:r>
              <a:rPr lang="pt-BR" dirty="0"/>
              <a:t> A literatura sugere quimioterapia tópica com mitomicina C 0,02%, 5-fluorouracil ou interferon </a:t>
            </a:r>
            <a:r>
              <a:rPr lang="pt-BR" i="1" dirty="0"/>
              <a:t>alfa </a:t>
            </a:r>
            <a:r>
              <a:rPr lang="pt-BR" dirty="0"/>
              <a:t>b como tratamento adjuvante de escolha para CE </a:t>
            </a:r>
            <a:r>
              <a:rPr lang="pt-BR" i="1" dirty="0"/>
              <a:t>in situ</a:t>
            </a:r>
            <a:r>
              <a:rPr lang="pt-BR" dirty="0"/>
              <a:t>.</a:t>
            </a:r>
            <a:r>
              <a:rPr lang="pt-BR" baseline="30000" dirty="0"/>
              <a:t>7-11</a:t>
            </a:r>
            <a:r>
              <a:rPr lang="pt-BR" dirty="0"/>
              <a:t> Neste caso, a droga empregada no foi a mitomicina C 0,02% por três ciclos com avaliação do paciente a cada 14 dias, protocolo este, que tem se mostrado eficaz.</a:t>
            </a:r>
            <a:endParaRPr lang="en-US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987F9F5-5DE3-F8B9-9896-836719CF2CB6}"/>
              </a:ext>
            </a:extLst>
          </p:cNvPr>
          <p:cNvSpPr txBox="1"/>
          <p:nvPr/>
        </p:nvSpPr>
        <p:spPr>
          <a:xfrm>
            <a:off x="0" y="6800180"/>
            <a:ext cx="25717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 sz="9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   O paciente foi submetido à exérese, cujo exame histopatológico mostrou um CE da conjuntiva bulbar, moderadamente diferenciado superficialmente invasivo de grau II. No 11º dia pós-operatório o olho se apresentou cicatrizado e com ausência de tecidos neoplásicos. Seis meses depois, o paciente retornou queixando-se de sensação de raspagem. Ao exame oftalmológico: presença de tecido com aspecto de recidiva tumoral </a:t>
            </a:r>
            <a:r>
              <a:rPr lang="pt-BR" sz="800" dirty="0"/>
              <a:t>(</a:t>
            </a:r>
            <a:r>
              <a:rPr lang="pt-BR" sz="800" dirty="0" err="1"/>
              <a:t>Figs</a:t>
            </a:r>
            <a:r>
              <a:rPr lang="pt-BR" sz="800" dirty="0"/>
              <a:t>. 3 e 4). </a:t>
            </a:r>
            <a:r>
              <a:rPr lang="pt-BR" dirty="0"/>
              <a:t>Foi então implantada terapia adjuvante com predinisolona 1,2 mg seguido do uso de mitomicina C 0,02% colírios tópicos com melhora significativa das lesões. Atualmente está no terceiro ciclo  da terapia, apresentando melhora  das  lesões  </a:t>
            </a:r>
            <a:r>
              <a:rPr lang="pt-BR" sz="800" dirty="0"/>
              <a:t>(Fig. 5)</a:t>
            </a:r>
            <a:r>
              <a:rPr lang="pt-BR" dirty="0"/>
              <a:t>.</a:t>
            </a:r>
            <a:endParaRPr lang="en-US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C5D2BE2-7C1D-FA94-E292-BC61BDEDF2D9}"/>
              </a:ext>
            </a:extLst>
          </p:cNvPr>
          <p:cNvSpPr/>
          <p:nvPr/>
        </p:nvSpPr>
        <p:spPr>
          <a:xfrm>
            <a:off x="2639429" y="8206466"/>
            <a:ext cx="2447715" cy="162272"/>
          </a:xfrm>
          <a:prstGeom prst="rect">
            <a:avLst/>
          </a:prstGeom>
          <a:solidFill>
            <a:srgbClr val="E68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latin typeface="Arial" panose="020B0604020202020204" pitchFamily="34" charset="0"/>
                <a:cs typeface="Arial" panose="020B0604020202020204" pitchFamily="34" charset="0"/>
              </a:rPr>
              <a:t>REFERÊNCIAS BIBLIOGRÁFICAS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2FDD666-9199-077B-1930-C0588EA60171}"/>
              </a:ext>
            </a:extLst>
          </p:cNvPr>
          <p:cNvSpPr txBox="1"/>
          <p:nvPr/>
        </p:nvSpPr>
        <p:spPr>
          <a:xfrm>
            <a:off x="2555967" y="8335985"/>
            <a:ext cx="2618470" cy="77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pt-BR"/>
            </a:defPPr>
            <a:lvl1pPr marR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r>
              <a:rPr lang="pt-BR" sz="340" dirty="0"/>
              <a:t>1</a:t>
            </a:r>
            <a:r>
              <a:rPr lang="pt-BR" sz="340" b="0" dirty="0"/>
              <a:t> Limoa W et al. </a:t>
            </a:r>
            <a:r>
              <a:rPr lang="en-US" sz="340" b="0" dirty="0"/>
              <a:t>Squamous Cell Carcinoma in Heel. Nat J of Medical Research. 2019.</a:t>
            </a:r>
          </a:p>
          <a:p>
            <a:r>
              <a:rPr lang="en-US" sz="340" dirty="0"/>
              <a:t>2</a:t>
            </a:r>
            <a:r>
              <a:rPr lang="en-US" sz="340" b="0" dirty="0"/>
              <a:t> Röck T et al. Clinical Management of Squamous Cell Carcinoma of the Conjunctiva. Am J Case Rep. 2020.</a:t>
            </a:r>
          </a:p>
          <a:p>
            <a:r>
              <a:rPr lang="en-US" sz="340" dirty="0"/>
              <a:t>3</a:t>
            </a:r>
            <a:r>
              <a:rPr lang="en-US" sz="340" b="0" dirty="0"/>
              <a:t> Arteaga-Sánchez A et al. Sclerokeratitis and invasive conjunctival squamous cell carcinoma. Arch Soc Esp Oftalmol. 2007.</a:t>
            </a:r>
          </a:p>
          <a:p>
            <a:r>
              <a:rPr lang="en-US" sz="340" dirty="0"/>
              <a:t>4</a:t>
            </a:r>
            <a:r>
              <a:rPr lang="en-US" sz="340" b="0" dirty="0"/>
              <a:t> Que SKT et al. Cutaneous squamous cell carcinoma: Incidence, risk factors, diagnosis, and staging. J Am Dermatol. 2018.</a:t>
            </a:r>
          </a:p>
          <a:p>
            <a:r>
              <a:rPr lang="en-US" sz="340" dirty="0"/>
              <a:t>5</a:t>
            </a:r>
            <a:r>
              <a:rPr lang="en-US" sz="340" b="0" dirty="0"/>
              <a:t> Dib S et al. Management of squamous cell carcinoma of the conjunctiva in a young patient: Case report. J Fr </a:t>
            </a:r>
            <a:r>
              <a:rPr lang="en-US" sz="340" b="0" dirty="0" err="1"/>
              <a:t>Ophthal</a:t>
            </a:r>
            <a:r>
              <a:rPr lang="en-US" sz="340" b="0" dirty="0"/>
              <a:t>. 2019.</a:t>
            </a:r>
          </a:p>
          <a:p>
            <a:r>
              <a:rPr lang="en-US" sz="340" dirty="0"/>
              <a:t>6</a:t>
            </a:r>
            <a:r>
              <a:rPr lang="en-US" sz="340" b="0" dirty="0"/>
              <a:t> García RLB et al. Á. Squamous cell carcinoma of the conjunctiva. Case report. Int J Surg Case Rep. 2022.</a:t>
            </a:r>
          </a:p>
          <a:p>
            <a:r>
              <a:rPr lang="en-US" sz="340" dirty="0"/>
              <a:t>7</a:t>
            </a:r>
            <a:r>
              <a:rPr lang="en-US" sz="340" b="0" dirty="0"/>
              <a:t> Ballalai PL et al. Long-term results of topical mitomycin C 0.02% for primary and recurrent conjunctival-</a:t>
            </a:r>
            <a:r>
              <a:rPr lang="en-US" sz="340" b="0" dirty="0" err="1"/>
              <a:t>cornea.Ophthal</a:t>
            </a:r>
            <a:r>
              <a:rPr lang="en-US" sz="340" b="0" dirty="0"/>
              <a:t> Plast </a:t>
            </a:r>
            <a:r>
              <a:rPr lang="en-US" sz="340" b="0" dirty="0" err="1"/>
              <a:t>Reco</a:t>
            </a:r>
            <a:r>
              <a:rPr lang="en-US" sz="340" b="0" dirty="0"/>
              <a:t> Surg. 2009.</a:t>
            </a:r>
          </a:p>
          <a:p>
            <a:r>
              <a:rPr lang="en-US" sz="340" dirty="0"/>
              <a:t>8</a:t>
            </a:r>
            <a:r>
              <a:rPr lang="en-US" sz="340" b="0" dirty="0"/>
              <a:t> Russell HC et al. Topical mitomycin C chemotherapy in the management of ocular surface neoplasia.. Br J </a:t>
            </a:r>
            <a:r>
              <a:rPr lang="en-US" sz="340" b="0" dirty="0" err="1"/>
              <a:t>Ophthal</a:t>
            </a:r>
            <a:r>
              <a:rPr lang="en-US" sz="340" b="0" dirty="0"/>
              <a:t>. 2010.</a:t>
            </a:r>
          </a:p>
          <a:p>
            <a:r>
              <a:rPr lang="en-US" sz="340" dirty="0"/>
              <a:t>9</a:t>
            </a:r>
            <a:r>
              <a:rPr lang="en-US" sz="340" b="0" dirty="0"/>
              <a:t> Yamamoto N et al. Successful treatment with 5-fluorouracil of conjunctival intraepithelial neoplasia. </a:t>
            </a:r>
            <a:r>
              <a:rPr lang="en-US" sz="340" b="0" dirty="0" err="1"/>
              <a:t>Ophthal</a:t>
            </a:r>
            <a:r>
              <a:rPr lang="en-US" sz="340" b="0" dirty="0"/>
              <a:t>. 2002.</a:t>
            </a:r>
          </a:p>
          <a:p>
            <a:r>
              <a:rPr lang="en-US" sz="340" dirty="0"/>
              <a:t>10</a:t>
            </a:r>
            <a:r>
              <a:rPr lang="en-US" sz="340" b="0" dirty="0"/>
              <a:t> Huerva V, Mangues I. Treatment of conjunctival squamous neoplasias with interferon alpha 2ab. J Fr </a:t>
            </a:r>
            <a:r>
              <a:rPr lang="en-US" sz="340" b="0" dirty="0" err="1"/>
              <a:t>Ophtal</a:t>
            </a:r>
            <a:r>
              <a:rPr lang="en-US" sz="340" b="0" dirty="0"/>
              <a:t>. 2008.</a:t>
            </a:r>
          </a:p>
          <a:p>
            <a:r>
              <a:rPr lang="en-US" sz="340" dirty="0"/>
              <a:t>11</a:t>
            </a:r>
            <a:r>
              <a:rPr lang="en-US" sz="340" b="0" dirty="0"/>
              <a:t> Krilis M et al. Treatment of conjunctival and corneal epithelial neoplasia with retinoic acid and topical interferon alfa-2b: long-term follow-up. </a:t>
            </a:r>
            <a:r>
              <a:rPr lang="en-US" sz="340" b="0" dirty="0" err="1"/>
              <a:t>Ophthal</a:t>
            </a:r>
            <a:r>
              <a:rPr lang="en-US" sz="340" b="0" dirty="0"/>
              <a:t>. 2012.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66F501F-7E28-4C22-A6A6-EF4DE6B12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5823" y="302336"/>
            <a:ext cx="305807" cy="205579"/>
          </a:xfrm>
          <a:prstGeom prst="rect">
            <a:avLst/>
          </a:prstGeom>
        </p:spPr>
      </p:pic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8A48D23C-5C03-5246-9C65-CCAC2035A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2" t="8649" r="10692" b="8865"/>
          <a:stretch/>
        </p:blipFill>
        <p:spPr>
          <a:xfrm>
            <a:off x="89057" y="3779966"/>
            <a:ext cx="1512114" cy="1512114"/>
          </a:xfrm>
          <a:prstGeom prst="flowChartConnector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FE36C8A-5901-99BC-DC19-CCA354B6F6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4" t="31793" r="31460" b="23795"/>
          <a:stretch/>
        </p:blipFill>
        <p:spPr>
          <a:xfrm>
            <a:off x="987628" y="5148118"/>
            <a:ext cx="1512114" cy="1512114"/>
          </a:xfrm>
          <a:prstGeom prst="flowChartConnector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DB455ED-A68B-1B0B-4FF9-C22B9DF51F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" t="10802" r="38436" b="42986"/>
          <a:stretch/>
        </p:blipFill>
        <p:spPr>
          <a:xfrm>
            <a:off x="2631603" y="1816112"/>
            <a:ext cx="1512000" cy="1512000"/>
          </a:xfrm>
          <a:prstGeom prst="flowChartConnector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663E251B-3855-AB78-3108-AE1D52490A2C}"/>
              </a:ext>
            </a:extLst>
          </p:cNvPr>
          <p:cNvSpPr/>
          <p:nvPr/>
        </p:nvSpPr>
        <p:spPr>
          <a:xfrm>
            <a:off x="2639429" y="1489302"/>
            <a:ext cx="2448272" cy="394822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altLang="en-US" sz="6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Figuras 3 e 4. Evolução seis meses após a exérese e antes do primeiro protocolo quimioterápico; conjuntiva clara e íntegra com presença de tecidos com aspecto de recidiva tumoral com ceratite e desepitelização ao redor.</a:t>
            </a:r>
            <a:endParaRPr lang="en-US" sz="6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6D461335-9A23-4E68-6BC1-C68790B5757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t="7286" r="9403" b="44058"/>
          <a:stretch/>
        </p:blipFill>
        <p:spPr>
          <a:xfrm>
            <a:off x="2643872" y="3920366"/>
            <a:ext cx="1512000" cy="1555838"/>
          </a:xfrm>
          <a:prstGeom prst="flowChartConnector">
            <a:avLst/>
          </a:prstGeom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F4760E91-E9CD-D9BD-B95E-A8665E0A7E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630" y="271046"/>
            <a:ext cx="902901" cy="2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0945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16075</TotalTime>
  <Words>851</Words>
  <Application>Microsoft Office PowerPoint</Application>
  <PresentationFormat>Apresentação na tela (16:9)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Clau L.</cp:lastModifiedBy>
  <cp:revision>33</cp:revision>
  <dcterms:created xsi:type="dcterms:W3CDTF">2024-01-09T13:58:08Z</dcterms:created>
  <dcterms:modified xsi:type="dcterms:W3CDTF">2024-01-24T16:04:25Z</dcterms:modified>
</cp:coreProperties>
</file>