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9" r:id="rId4"/>
  </p:sldMasterIdLst>
  <p:notesMasterIdLst>
    <p:notesMasterId r:id="rId5"/>
  </p:notesMasterIdLst>
  <p:sldIdLst>
    <p:sldId id="256" r:id="rId6"/>
  </p:sldIdLst>
  <p:sldSz cy="9144000" cx="5143500"/>
  <p:notesSz cx="7772400" cy="10058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12" type="sldNum"/>
          </p:nvPr>
        </p:nvSpPr>
        <p:spPr>
          <a:xfrm>
            <a:off x="4398962" y="9555162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533400" y="763587"/>
            <a:ext cx="6702425" cy="3770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77875" y="4776787"/>
            <a:ext cx="6216650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398962" y="0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9555162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4" type="sldNum"/>
          </p:nvPr>
        </p:nvSpPr>
        <p:spPr>
          <a:xfrm>
            <a:off x="4398962" y="9555162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/>
          <p:nvPr>
            <p:ph idx="2" type="sldImg"/>
          </p:nvPr>
        </p:nvSpPr>
        <p:spPr>
          <a:xfrm>
            <a:off x="533400" y="763587"/>
            <a:ext cx="6704012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9" name="Google Shape;19;p1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layout with centered title and subtitle placeholders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/>
          <p:nvPr/>
        </p:nvSpPr>
        <p:spPr>
          <a:xfrm>
            <a:off x="800" y="9197400"/>
            <a:ext cx="5143504" cy="53975"/>
          </a:xfrm>
          <a:custGeom>
            <a:rect b="b" l="l" r="r" t="t"/>
            <a:pathLst>
              <a:path extrusionOk="0" h="151" w="14289">
                <a:moveTo>
                  <a:pt x="0" y="0"/>
                </a:moveTo>
                <a:lnTo>
                  <a:pt x="14288" y="0"/>
                </a:lnTo>
                <a:lnTo>
                  <a:pt x="14288" y="150"/>
                </a:lnTo>
                <a:lnTo>
                  <a:pt x="0" y="150"/>
                </a:lnTo>
                <a:lnTo>
                  <a:pt x="0" y="0"/>
                </a:lnTo>
              </a:path>
            </a:pathLst>
          </a:custGeom>
          <a:solidFill>
            <a:srgbClr val="FF6500"/>
          </a:solidFill>
          <a:ln cap="flat" cmpd="sng" w="25550">
            <a:solidFill>
              <a:srgbClr val="FF6500"/>
            </a:solidFill>
            <a:prstDash val="solid"/>
            <a:round/>
            <a:headEnd len="med" w="med" type="none"/>
            <a:tailEnd len="med" w="med" type="none"/>
          </a:ln>
          <a:effectLst>
            <a:outerShdw blurRad="63500">
              <a:srgbClr val="000000">
                <a:alpha val="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3"/>
          <p:cNvSpPr/>
          <p:nvPr/>
        </p:nvSpPr>
        <p:spPr>
          <a:xfrm>
            <a:off x="-95250" y="10658475"/>
            <a:ext cx="5143500" cy="53975"/>
          </a:xfrm>
          <a:custGeom>
            <a:rect b="b" l="l" r="r" t="t"/>
            <a:pathLst>
              <a:path extrusionOk="0" h="151" w="14289">
                <a:moveTo>
                  <a:pt x="0" y="0"/>
                </a:moveTo>
                <a:lnTo>
                  <a:pt x="14288" y="0"/>
                </a:lnTo>
                <a:lnTo>
                  <a:pt x="14288" y="150"/>
                </a:lnTo>
                <a:lnTo>
                  <a:pt x="0" y="150"/>
                </a:lnTo>
                <a:lnTo>
                  <a:pt x="0" y="0"/>
                </a:lnTo>
              </a:path>
            </a:pathLst>
          </a:custGeom>
          <a:solidFill>
            <a:srgbClr val="FF6500"/>
          </a:solidFill>
          <a:ln cap="flat" cmpd="sng" w="25550">
            <a:solidFill>
              <a:srgbClr val="FF6500"/>
            </a:solidFill>
            <a:prstDash val="solid"/>
            <a:round/>
            <a:headEnd len="med" w="med" type="none"/>
            <a:tailEnd len="med" w="med" type="none"/>
          </a:ln>
          <a:effectLst>
            <a:outerShdw blurRad="63500">
              <a:srgbClr val="000000">
                <a:alpha val="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3"/>
          <p:cNvSpPr txBox="1"/>
          <p:nvPr/>
        </p:nvSpPr>
        <p:spPr>
          <a:xfrm>
            <a:off x="0" y="1311275"/>
            <a:ext cx="5143500" cy="1443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53875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Alec Yuji Fudihara</a:t>
            </a:r>
            <a:r>
              <a:rPr b="1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¹</a:t>
            </a:r>
            <a:r>
              <a:rPr b="1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Daniel Haruo Ishigai</a:t>
            </a:r>
            <a:r>
              <a:rPr b="1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²</a:t>
            </a:r>
            <a:r>
              <a:rPr b="1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Fernanda de Almeida Carvalho</a:t>
            </a:r>
            <a:r>
              <a:rPr b="1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³</a:t>
            </a:r>
            <a:r>
              <a:rPr b="1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Juliana Porto Tagawa</a:t>
            </a:r>
            <a:r>
              <a:rPr b="1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³</a:t>
            </a:r>
            <a:r>
              <a:rPr b="1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John Chii Tyng Chao⁴, Pedro A de A Poletto⁵</a:t>
            </a:r>
            <a:endParaRPr/>
          </a:p>
        </p:txBody>
      </p:sp>
      <p:sp>
        <p:nvSpPr>
          <p:cNvPr id="24" name="Google Shape;24;p3"/>
          <p:cNvSpPr txBox="1"/>
          <p:nvPr/>
        </p:nvSpPr>
        <p:spPr>
          <a:xfrm>
            <a:off x="-25400" y="593725"/>
            <a:ext cx="5195887" cy="806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5565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Atendimento oftalmológico durante a 20</a:t>
            </a:r>
            <a:r>
              <a:rPr b="0" i="0" lang="en-US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ª</a:t>
            </a:r>
            <a:r>
              <a:rPr b="1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edição do Projeto Expedições Científicas e Assistenciais da Faculdade de Ciências Médicas da Santa Casa de São Paulo, características dos pacientes, suas queixas e diagnósticos.</a:t>
            </a:r>
            <a:endParaRPr/>
          </a:p>
        </p:txBody>
      </p:sp>
      <p:sp>
        <p:nvSpPr>
          <p:cNvPr id="25" name="Google Shape;25;p3"/>
          <p:cNvSpPr txBox="1"/>
          <p:nvPr/>
        </p:nvSpPr>
        <p:spPr>
          <a:xfrm>
            <a:off x="-26987" y="1638300"/>
            <a:ext cx="5143500" cy="623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50325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en-US" sz="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Residente do Depto de Oftalmologia da Santa Casa/SP, 2 Assistente do Depto de Oftalmologia da Santa Casa/SP, 3 Acadêmica de Medicina da FCMSCSP,  4 Retina Clinic / Santa Casa SP/ UNIFESP ,5 Assistente do Depto de Oftalmologia da EPM,</a:t>
            </a:r>
            <a:endParaRPr/>
          </a:p>
        </p:txBody>
      </p:sp>
      <p:sp>
        <p:nvSpPr>
          <p:cNvPr id="26" name="Google Shape;26;p3"/>
          <p:cNvSpPr txBox="1"/>
          <p:nvPr/>
        </p:nvSpPr>
        <p:spPr>
          <a:xfrm>
            <a:off x="28575" y="4760900"/>
            <a:ext cx="2209800" cy="1255800"/>
          </a:xfrm>
          <a:prstGeom prst="rect">
            <a:avLst/>
          </a:prstGeom>
          <a:noFill/>
          <a:ln cap="flat" cmpd="sng" w="126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51100" lIns="96100" spcFirstLastPara="1" rIns="96100" wrap="square" tIns="591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Realizou-se estudo transversal retrospectivo, extraindo dados de queixas e diagnósticos oftalmológicos dos prontuários de pacientes atendidos pela equipe de Oftalmologia no PECA-FCMSCSP, além das informações contidas num questionário próprio sobre o atendimento oftalmológico previamente ao projeto.</a:t>
            </a:r>
            <a:endParaRPr/>
          </a:p>
        </p:txBody>
      </p:sp>
      <p:sp>
        <p:nvSpPr>
          <p:cNvPr id="27" name="Google Shape;27;p3"/>
          <p:cNvSpPr txBox="1"/>
          <p:nvPr/>
        </p:nvSpPr>
        <p:spPr>
          <a:xfrm>
            <a:off x="34925" y="6283325"/>
            <a:ext cx="2209800" cy="2665412"/>
          </a:xfrm>
          <a:prstGeom prst="rect">
            <a:avLst/>
          </a:prstGeom>
          <a:noFill/>
          <a:ln cap="flat" cmpd="sng" w="126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51100" lIns="96100" spcFirstLastPara="1" rIns="96100" wrap="square" tIns="59100">
            <a:noAutofit/>
          </a:bodyPr>
          <a:lstStyle/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Foram atendidos 140 pacientes pela equipe de Oftalmologia.</a:t>
            </a:r>
            <a:endParaRPr/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Observou-se dentre os atendidos predomínio do sexo feminino (60%). A faixa etária média dos atendidos foi de 58,12 anos, variando de 28 dias a 86 anos.</a:t>
            </a:r>
            <a:endParaRPr/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 relação ao atendimento oftalmológico no município, a última consulta oftalmológica foi realizada há uma média de 3 anos antes do nosso atendimento, variando de 2 semana a 20 anos.  33% dos pacientes passaram em consulta há menos de 1 ano, 18% entre 1 a 3 anos, 23% entre 3 a 5 anos, e 12,2% há mais de 5 anos. 18 pacientes (12,5%) nunca haviam passado em consulta oftalmológica. Estes pacientes tinham idades variando de 28 dias a 71 anos.</a:t>
            </a:r>
            <a:endParaRPr/>
          </a:p>
        </p:txBody>
      </p:sp>
      <p:sp>
        <p:nvSpPr>
          <p:cNvPr id="28" name="Google Shape;28;p3"/>
          <p:cNvSpPr txBox="1"/>
          <p:nvPr/>
        </p:nvSpPr>
        <p:spPr>
          <a:xfrm>
            <a:off x="2324100" y="7564437"/>
            <a:ext cx="2784475" cy="1362075"/>
          </a:xfrm>
          <a:prstGeom prst="rect">
            <a:avLst/>
          </a:prstGeom>
          <a:noFill/>
          <a:ln cap="flat" cmpd="sng" w="126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51100" lIns="96100" spcFirstLastPara="1" rIns="96100" wrap="square" tIns="58225">
            <a:noAutofit/>
          </a:bodyPr>
          <a:lstStyle/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PECA viabilizou o diagnóstico e a solução imediata para a maioria dos pacientes e foram dadas devidas orientações e encaminhamento aos que necessitavam de acompanhamento.</a:t>
            </a:r>
            <a:endParaRPr/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Confirma-se assim a importância de práticas desta natureza a fim de promover o acesso à saúde àqueles que não o possuem, além de conhecer melhor as afecções que atingem essa população e do conhecimento sobre a abrangência do atendimento oftalmológico nessa população, somados à atividade acadêmica de ensino e extensão.</a:t>
            </a:r>
            <a:endParaRPr/>
          </a:p>
        </p:txBody>
      </p:sp>
      <p:sp>
        <p:nvSpPr>
          <p:cNvPr id="29" name="Google Shape;29;p3"/>
          <p:cNvSpPr txBox="1"/>
          <p:nvPr/>
        </p:nvSpPr>
        <p:spPr>
          <a:xfrm>
            <a:off x="2316950" y="1949425"/>
            <a:ext cx="2797200" cy="5451600"/>
          </a:xfrm>
          <a:prstGeom prst="rect">
            <a:avLst/>
          </a:prstGeom>
          <a:noFill/>
          <a:ln cap="flat" cmpd="sng" w="126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51100" lIns="96100" spcFirstLastPara="1" rIns="96100" wrap="square" tIns="59100">
            <a:noAutofit/>
          </a:bodyPr>
          <a:lstStyle/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 relação ao profissional responsável pelo atendimento oftalmológico, 97 pacientes (78,9%) referiram terem sido atendidos por médicos, 14 (11,4%) por profissionais não médicos, e 12 (9,8%) não se lembravam ou não sabiam. </a:t>
            </a:r>
            <a:endParaRPr/>
          </a:p>
          <a:p>
            <a:pPr indent="0" lvl="0" marL="0" marR="0" rtl="0" algn="just">
              <a:lnSpc>
                <a:spcPct val="93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 relação ao tipo de consulta, 16 (13,1%) referiram serem submetidos a apenas exame de refração, 73 (59,8%) a consulta oftalmológica com biomicroscopia e/ou fundoscopia e 33 (27%) não se lembravam ou não sabiam.</a:t>
            </a:r>
            <a:endParaRPr/>
          </a:p>
          <a:p>
            <a:pPr indent="0" lvl="0" marL="0" marR="0" rtl="0" algn="just">
              <a:lnSpc>
                <a:spcPct val="93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 relação às queixas principais: 33 (23,6%) queixaram-se de sintomas relacionados a blefarite, olho seco e/ou alteração de superfície ocular, como prurido, hiperemia, ardor, lacrimejamento crônicos, sensação de corpo estranho, 37  pacientes (26,4%) queixaram-se de diminuição da acuidade visual, seja para perto ou longe, 52 pacientes (37,1%) vieram encaminhados por outras equipes do Projeto para exame de fundoscopia, 22 (15%) pacientes com outras queixas como crescimento de ‘carne’ ou mancha no olho, cefaleia, desvio ocular, moscas volantes, nódulo palpebral. Alguns pacientes apresentavam mais de uma queixa.</a:t>
            </a:r>
            <a:endParaRPr/>
          </a:p>
          <a:p>
            <a:pPr indent="0" lvl="0" marL="0" marR="0" rtl="0" algn="just">
              <a:lnSpc>
                <a:spcPct val="93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 relação aos diagnósticos feitos exclusivamente no projeto, que excluem as afecções já previamente diagnosticadas nos pacientes pelo sistema de saúde local, encontramos 29 pacientes (20,7%) com blefarite, olho seco e/ou disfunção das glândulas de Meibomius, 16 (11,4%) com catarata, 19 (13,5%) pacientes com ametropia não previamente diagnosticada, 15 com pterígio, 6 com glaucoma ou suspeita, além de outros diagnósticos como estrabismo, descolamento de vítreo posterior, hordéolo, retinopatia diabética e hipertensiva, DMRI, OVCR, neurite óptica, LIO subluxada, cicatrizes retinianas, nevus conjuntival, ptose, ceratocone, ambliopia, phthisis bulbi. Alguns pacientes apresentavam mais de um diagnóstico. </a:t>
            </a:r>
            <a:endParaRPr/>
          </a:p>
        </p:txBody>
      </p:sp>
      <p:pic>
        <p:nvPicPr>
          <p:cNvPr id="30" name="Google Shape;30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" y="7147"/>
            <a:ext cx="5143501" cy="658006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3"/>
          <p:cNvSpPr txBox="1"/>
          <p:nvPr/>
        </p:nvSpPr>
        <p:spPr>
          <a:xfrm>
            <a:off x="23037" y="2068437"/>
            <a:ext cx="2232000" cy="2544900"/>
          </a:xfrm>
          <a:prstGeom prst="rect">
            <a:avLst/>
          </a:prstGeom>
          <a:noFill/>
          <a:ln cap="flat" cmpd="sng" w="126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51100" lIns="96100" spcFirstLastPara="1" rIns="96100" wrap="square" tIns="57325">
            <a:noAutofit/>
          </a:bodyPr>
          <a:lstStyle/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Projeto Expedições Científicas e Assistenciais da Faculdade de Ciências Médicas da Santa Casa de São Paulo (PECA), organizado e realizado por alunos da FCMSCSP, visa promover assistência básica a saúde de populações carentes através do atendimento integral, oferecendo aos seus participantes a oportunidade de defrontar-se com uma realidade sociocultural distinta das suas.</a:t>
            </a:r>
            <a:endParaRPr/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 2024, o PECA realizou sua 20ª edição, no município de Aparecida (SP), e contou com 29 especialidades da área da saúde e 615 pacientes atendidos.</a:t>
            </a:r>
            <a:endParaRPr/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Participaram do Projeto 437 pessoas(269 alunos e 168 profissionais - professores da Faculdade, médicos residentes e outros profissionais de saúde como fisioterapeutas, dentistas, nutricionistas, fonoaudiólogos). O Departamento de Oftalmologia da Santa Casa de São Paulo apoia o Projeto desde seu início.</a:t>
            </a:r>
            <a:endParaRPr/>
          </a:p>
          <a:p>
            <a:pPr indent="0" lvl="0" marL="0" marR="0" rtl="0" algn="just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Objetivos: Analisar o perfil de queixas e afeções oftalmológicas dos pacientes atendidos pela equipe de Oftalmologia no PECA-FCMSCSP e avaliar a cobertura de atendimento oftalmológico prévio ao projeto no município de Aparecida(SP).</a:t>
            </a:r>
            <a:endParaRPr/>
          </a:p>
        </p:txBody>
      </p:sp>
      <p:grpSp>
        <p:nvGrpSpPr>
          <p:cNvPr id="32" name="Google Shape;32;p3"/>
          <p:cNvGrpSpPr/>
          <p:nvPr/>
        </p:nvGrpSpPr>
        <p:grpSpPr>
          <a:xfrm>
            <a:off x="29375" y="4519650"/>
            <a:ext cx="2220912" cy="311150"/>
            <a:chOff x="18" y="2814"/>
            <a:chExt cx="1399" cy="196"/>
          </a:xfrm>
        </p:grpSpPr>
        <p:sp>
          <p:nvSpPr>
            <p:cNvPr id="33" name="Google Shape;33;p3"/>
            <p:cNvSpPr/>
            <p:nvPr/>
          </p:nvSpPr>
          <p:spPr>
            <a:xfrm>
              <a:off x="18" y="2861"/>
              <a:ext cx="1399" cy="104"/>
            </a:xfrm>
            <a:custGeom>
              <a:rect b="b" l="l" r="r" t="t"/>
              <a:pathLst>
                <a:path extrusionOk="0" h="461" w="6174">
                  <a:moveTo>
                    <a:pt x="0" y="0"/>
                  </a:moveTo>
                  <a:lnTo>
                    <a:pt x="6173" y="0"/>
                  </a:lnTo>
                  <a:lnTo>
                    <a:pt x="6173" y="460"/>
                  </a:lnTo>
                  <a:lnTo>
                    <a:pt x="0" y="460"/>
                  </a:lnTo>
                  <a:lnTo>
                    <a:pt x="0" y="0"/>
                  </a:lnTo>
                </a:path>
              </a:pathLst>
            </a:custGeom>
            <a:solidFill>
              <a:srgbClr val="FF6500"/>
            </a:solidFill>
            <a:ln cap="flat" cmpd="sng" w="25550">
              <a:solidFill>
                <a:srgbClr val="FF6500"/>
              </a:solidFill>
              <a:prstDash val="solid"/>
              <a:round/>
              <a:headEnd len="med" w="med" type="none"/>
              <a:tailEnd len="med" w="med" type="none"/>
            </a:ln>
            <a:effectLst>
              <a:outerShdw blurRad="63500">
                <a:srgbClr val="000000">
                  <a:alpha val="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3"/>
            <p:cNvSpPr txBox="1"/>
            <p:nvPr/>
          </p:nvSpPr>
          <p:spPr>
            <a:xfrm>
              <a:off x="55" y="2814"/>
              <a:ext cx="1325" cy="1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000" lIns="90000" spcFirstLastPara="1" rIns="90000" wrap="square" tIns="56550">
              <a:noAutofit/>
            </a:bodyPr>
            <a:lstStyle/>
            <a:p>
              <a:pPr indent="0" lvl="0" marL="0" marR="0" rtl="0" algn="ctr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Arial"/>
                <a:buNone/>
              </a:pPr>
              <a:r>
                <a:rPr b="0" i="0" lang="en-US" sz="1300" u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Materiais e métodos</a:t>
              </a:r>
              <a:endParaRPr/>
            </a:p>
          </p:txBody>
        </p:sp>
      </p:grpSp>
      <p:grpSp>
        <p:nvGrpSpPr>
          <p:cNvPr id="35" name="Google Shape;35;p3"/>
          <p:cNvGrpSpPr/>
          <p:nvPr/>
        </p:nvGrpSpPr>
        <p:grpSpPr>
          <a:xfrm>
            <a:off x="34925" y="6080450"/>
            <a:ext cx="2209800" cy="476250"/>
            <a:chOff x="15" y="1210"/>
            <a:chExt cx="1273" cy="300"/>
          </a:xfrm>
        </p:grpSpPr>
        <p:sp>
          <p:nvSpPr>
            <p:cNvPr id="36" name="Google Shape;36;p3"/>
            <p:cNvSpPr/>
            <p:nvPr/>
          </p:nvSpPr>
          <p:spPr>
            <a:xfrm>
              <a:off x="15" y="1252"/>
              <a:ext cx="1273" cy="94"/>
            </a:xfrm>
            <a:custGeom>
              <a:rect b="b" l="l" r="r" t="t"/>
              <a:pathLst>
                <a:path extrusionOk="0" h="418" w="5595">
                  <a:moveTo>
                    <a:pt x="0" y="0"/>
                  </a:moveTo>
                  <a:lnTo>
                    <a:pt x="5594" y="0"/>
                  </a:lnTo>
                  <a:lnTo>
                    <a:pt x="5594" y="417"/>
                  </a:lnTo>
                  <a:lnTo>
                    <a:pt x="0" y="417"/>
                  </a:lnTo>
                  <a:lnTo>
                    <a:pt x="0" y="0"/>
                  </a:lnTo>
                </a:path>
              </a:pathLst>
            </a:custGeom>
            <a:solidFill>
              <a:srgbClr val="FF6500"/>
            </a:solidFill>
            <a:ln cap="flat" cmpd="sng" w="25550">
              <a:solidFill>
                <a:srgbClr val="FF6500"/>
              </a:solidFill>
              <a:prstDash val="solid"/>
              <a:round/>
              <a:headEnd len="med" w="med" type="none"/>
              <a:tailEnd len="med" w="med" type="none"/>
            </a:ln>
            <a:effectLst>
              <a:outerShdw blurRad="63500">
                <a:srgbClr val="000000">
                  <a:alpha val="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3"/>
            <p:cNvSpPr txBox="1"/>
            <p:nvPr/>
          </p:nvSpPr>
          <p:spPr>
            <a:xfrm>
              <a:off x="48" y="1210"/>
              <a:ext cx="12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000" lIns="90000" spcFirstLastPara="1" rIns="90000" wrap="square" tIns="56550">
              <a:noAutofit/>
            </a:bodyPr>
            <a:lstStyle/>
            <a:p>
              <a:pPr indent="0" lvl="0" marL="0" marR="0" rtl="0" algn="ctr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Arial"/>
                <a:buNone/>
              </a:pPr>
              <a:r>
                <a:rPr lang="en-US" sz="1300">
                  <a:solidFill>
                    <a:srgbClr val="FFFFFF"/>
                  </a:solidFill>
                </a:rPr>
                <a:t>Resultados</a:t>
              </a:r>
              <a:endParaRPr/>
            </a:p>
          </p:txBody>
        </p:sp>
      </p:grpSp>
      <p:grpSp>
        <p:nvGrpSpPr>
          <p:cNvPr id="38" name="Google Shape;38;p3"/>
          <p:cNvGrpSpPr/>
          <p:nvPr/>
        </p:nvGrpSpPr>
        <p:grpSpPr>
          <a:xfrm>
            <a:off x="18588" y="1849675"/>
            <a:ext cx="2229778" cy="476250"/>
            <a:chOff x="18" y="2814"/>
            <a:chExt cx="1405" cy="300"/>
          </a:xfrm>
        </p:grpSpPr>
        <p:sp>
          <p:nvSpPr>
            <p:cNvPr id="39" name="Google Shape;39;p3"/>
            <p:cNvSpPr/>
            <p:nvPr/>
          </p:nvSpPr>
          <p:spPr>
            <a:xfrm>
              <a:off x="18" y="2861"/>
              <a:ext cx="1405" cy="104"/>
            </a:xfrm>
            <a:custGeom>
              <a:rect b="b" l="l" r="r" t="t"/>
              <a:pathLst>
                <a:path extrusionOk="0" h="461" w="6174">
                  <a:moveTo>
                    <a:pt x="0" y="0"/>
                  </a:moveTo>
                  <a:lnTo>
                    <a:pt x="6173" y="0"/>
                  </a:lnTo>
                  <a:lnTo>
                    <a:pt x="6173" y="460"/>
                  </a:lnTo>
                  <a:lnTo>
                    <a:pt x="0" y="460"/>
                  </a:lnTo>
                  <a:lnTo>
                    <a:pt x="0" y="0"/>
                  </a:lnTo>
                </a:path>
              </a:pathLst>
            </a:custGeom>
            <a:solidFill>
              <a:srgbClr val="FF6500"/>
            </a:solidFill>
            <a:ln cap="flat" cmpd="sng" w="25550">
              <a:solidFill>
                <a:srgbClr val="FF6500"/>
              </a:solidFill>
              <a:prstDash val="solid"/>
              <a:round/>
              <a:headEnd len="med" w="med" type="none"/>
              <a:tailEnd len="med" w="med" type="none"/>
            </a:ln>
            <a:effectLst>
              <a:outerShdw blurRad="63500">
                <a:srgbClr val="000000">
                  <a:alpha val="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3"/>
            <p:cNvSpPr txBox="1"/>
            <p:nvPr/>
          </p:nvSpPr>
          <p:spPr>
            <a:xfrm>
              <a:off x="55" y="2814"/>
              <a:ext cx="12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000" lIns="90000" spcFirstLastPara="1" rIns="90000" wrap="square" tIns="56550">
              <a:noAutofit/>
            </a:bodyPr>
            <a:lstStyle/>
            <a:p>
              <a:pPr indent="0" lvl="0" marL="0" marR="0" rtl="0" algn="ctr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Arial"/>
                <a:buNone/>
              </a:pPr>
              <a:r>
                <a:rPr lang="en-US" sz="1300">
                  <a:solidFill>
                    <a:srgbClr val="FFFFFF"/>
                  </a:solidFill>
                </a:rPr>
                <a:t>Introdução</a:t>
              </a:r>
              <a:endParaRPr/>
            </a:p>
          </p:txBody>
        </p:sp>
      </p:grpSp>
      <p:grpSp>
        <p:nvGrpSpPr>
          <p:cNvPr id="41" name="Google Shape;41;p3"/>
          <p:cNvGrpSpPr/>
          <p:nvPr/>
        </p:nvGrpSpPr>
        <p:grpSpPr>
          <a:xfrm>
            <a:off x="2316950" y="7314050"/>
            <a:ext cx="2797200" cy="476250"/>
            <a:chOff x="18" y="2814"/>
            <a:chExt cx="1405" cy="300"/>
          </a:xfrm>
        </p:grpSpPr>
        <p:sp>
          <p:nvSpPr>
            <p:cNvPr id="42" name="Google Shape;42;p3"/>
            <p:cNvSpPr/>
            <p:nvPr/>
          </p:nvSpPr>
          <p:spPr>
            <a:xfrm>
              <a:off x="18" y="2861"/>
              <a:ext cx="1405" cy="104"/>
            </a:xfrm>
            <a:custGeom>
              <a:rect b="b" l="l" r="r" t="t"/>
              <a:pathLst>
                <a:path extrusionOk="0" h="461" w="6174">
                  <a:moveTo>
                    <a:pt x="0" y="0"/>
                  </a:moveTo>
                  <a:lnTo>
                    <a:pt x="6173" y="0"/>
                  </a:lnTo>
                  <a:lnTo>
                    <a:pt x="6173" y="460"/>
                  </a:lnTo>
                  <a:lnTo>
                    <a:pt x="0" y="460"/>
                  </a:lnTo>
                  <a:lnTo>
                    <a:pt x="0" y="0"/>
                  </a:lnTo>
                </a:path>
              </a:pathLst>
            </a:custGeom>
            <a:solidFill>
              <a:srgbClr val="FF6500"/>
            </a:solidFill>
            <a:ln cap="flat" cmpd="sng" w="25550">
              <a:solidFill>
                <a:srgbClr val="FF6500"/>
              </a:solidFill>
              <a:prstDash val="solid"/>
              <a:round/>
              <a:headEnd len="med" w="med" type="none"/>
              <a:tailEnd len="med" w="med" type="none"/>
            </a:ln>
            <a:effectLst>
              <a:outerShdw blurRad="63500">
                <a:srgbClr val="000000">
                  <a:alpha val="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3"/>
            <p:cNvSpPr txBox="1"/>
            <p:nvPr/>
          </p:nvSpPr>
          <p:spPr>
            <a:xfrm>
              <a:off x="55" y="2814"/>
              <a:ext cx="12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000" lIns="90000" spcFirstLastPara="1" rIns="90000" wrap="square" tIns="56550">
              <a:noAutofit/>
            </a:bodyPr>
            <a:lstStyle/>
            <a:p>
              <a:pPr indent="0" lvl="0" marL="0" marR="0" rtl="0" algn="ctr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Arial"/>
                <a:buNone/>
              </a:pPr>
              <a:r>
                <a:rPr lang="en-US" sz="1300">
                  <a:solidFill>
                    <a:srgbClr val="FFFFFF"/>
                  </a:solidFill>
                </a:rPr>
                <a:t>Discussão</a:t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