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5143500" cy="91440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A817"/>
    <a:srgbClr val="002B4A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1084" y="-4788"/>
      </p:cViewPr>
      <p:guideLst>
        <p:guide orient="horz" pos="2880"/>
        <p:guide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5763" y="2840568"/>
            <a:ext cx="4371975" cy="196003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71525" y="5181600"/>
            <a:ext cx="360045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109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00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366185"/>
            <a:ext cx="1157288" cy="780203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366185"/>
            <a:ext cx="3386138" cy="7802033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868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863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6301" y="5875867"/>
            <a:ext cx="4371975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6301" y="3875618"/>
            <a:ext cx="4371975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310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5" y="2133601"/>
            <a:ext cx="2271713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14612" y="2133601"/>
            <a:ext cx="2271713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701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175" y="2046817"/>
            <a:ext cx="2272606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57175" y="2899833"/>
            <a:ext cx="2272606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2612827" y="2046817"/>
            <a:ext cx="227349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612827" y="2899833"/>
            <a:ext cx="227349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62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324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67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5" y="364067"/>
            <a:ext cx="1692176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10966" y="364067"/>
            <a:ext cx="2875359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7175" y="1913467"/>
            <a:ext cx="1692176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481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8162" y="6400800"/>
            <a:ext cx="30861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08162" y="817033"/>
            <a:ext cx="30861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08162" y="7156451"/>
            <a:ext cx="30861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284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175" y="2133601"/>
            <a:ext cx="462915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198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1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microsoft.com/office/2007/relationships/hdphoto" Target="../media/hdphoto4.wdp"/><Relationship Id="rId19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tângulo 64">
            <a:extLst>
              <a:ext uri="{FF2B5EF4-FFF2-40B4-BE49-F238E27FC236}">
                <a16:creationId xmlns:a16="http://schemas.microsoft.com/office/drawing/2014/main" id="{ED16E02D-FF32-79D9-0EB2-D912D33FF9E7}"/>
              </a:ext>
            </a:extLst>
          </p:cNvPr>
          <p:cNvSpPr/>
          <p:nvPr/>
        </p:nvSpPr>
        <p:spPr>
          <a:xfrm>
            <a:off x="-6768" y="4403746"/>
            <a:ext cx="2737696" cy="137979"/>
          </a:xfrm>
          <a:prstGeom prst="rect">
            <a:avLst/>
          </a:prstGeom>
          <a:solidFill>
            <a:srgbClr val="002B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CC2F5C98-97B0-518E-A85F-D472FCE00B8D}"/>
              </a:ext>
            </a:extLst>
          </p:cNvPr>
          <p:cNvSpPr/>
          <p:nvPr/>
        </p:nvSpPr>
        <p:spPr>
          <a:xfrm>
            <a:off x="-6768" y="4056563"/>
            <a:ext cx="2737696" cy="137979"/>
          </a:xfrm>
          <a:prstGeom prst="rect">
            <a:avLst/>
          </a:prstGeom>
          <a:solidFill>
            <a:srgbClr val="002B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0BCE0682-BEFB-FB70-68EA-B7578678F35F}"/>
              </a:ext>
            </a:extLst>
          </p:cNvPr>
          <p:cNvSpPr/>
          <p:nvPr/>
        </p:nvSpPr>
        <p:spPr>
          <a:xfrm>
            <a:off x="2794049" y="8274969"/>
            <a:ext cx="2353698" cy="118626"/>
          </a:xfrm>
          <a:prstGeom prst="rect">
            <a:avLst/>
          </a:prstGeom>
          <a:solidFill>
            <a:srgbClr val="002B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3" name="Retângulo 62">
            <a:extLst>
              <a:ext uri="{FF2B5EF4-FFF2-40B4-BE49-F238E27FC236}">
                <a16:creationId xmlns:a16="http://schemas.microsoft.com/office/drawing/2014/main" id="{79E4D396-C139-B2AB-6877-B59EFAC617F5}"/>
              </a:ext>
            </a:extLst>
          </p:cNvPr>
          <p:cNvSpPr/>
          <p:nvPr/>
        </p:nvSpPr>
        <p:spPr>
          <a:xfrm>
            <a:off x="2766027" y="1138805"/>
            <a:ext cx="2391169" cy="132388"/>
          </a:xfrm>
          <a:prstGeom prst="rect">
            <a:avLst/>
          </a:prstGeom>
          <a:solidFill>
            <a:srgbClr val="002B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B0AA517-CBD1-188E-8FAA-A209AD7C9282}"/>
              </a:ext>
            </a:extLst>
          </p:cNvPr>
          <p:cNvSpPr/>
          <p:nvPr/>
        </p:nvSpPr>
        <p:spPr>
          <a:xfrm>
            <a:off x="2791678" y="6513794"/>
            <a:ext cx="2365517" cy="115012"/>
          </a:xfrm>
          <a:prstGeom prst="rect">
            <a:avLst/>
          </a:prstGeom>
          <a:solidFill>
            <a:srgbClr val="002B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DD9BC6D-BD85-4563-F8DB-F6BC5A365FC4}"/>
              </a:ext>
            </a:extLst>
          </p:cNvPr>
          <p:cNvSpPr/>
          <p:nvPr/>
        </p:nvSpPr>
        <p:spPr>
          <a:xfrm>
            <a:off x="0" y="1137908"/>
            <a:ext cx="2737696" cy="137979"/>
          </a:xfrm>
          <a:prstGeom prst="rect">
            <a:avLst/>
          </a:prstGeom>
          <a:solidFill>
            <a:srgbClr val="002B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BA36AF8-1894-714D-AA7D-98A010FA41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479"/>
          <a:stretch/>
        </p:blipFill>
        <p:spPr>
          <a:xfrm>
            <a:off x="1" y="-1234"/>
            <a:ext cx="5143499" cy="659106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22161" y="523473"/>
            <a:ext cx="516358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SÍNDROME DA PAQUICOROIDE ASSIMÉTRICA E PAQUIVASOS COM DOBRAS DE COROIDE UNILATERAL: RELATO DE CASO</a:t>
            </a:r>
            <a:endParaRPr lang="pt-BR" sz="105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-236562" y="843183"/>
            <a:ext cx="5540247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800" b="1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Leonardo Zamprogno Machado</a:t>
            </a:r>
            <a:r>
              <a:rPr lang="pt-BR" altLang="pt-BR" sz="800" b="1" baseline="30000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1</a:t>
            </a:r>
            <a:r>
              <a:rPr lang="pt-BR" altLang="pt-BR" sz="800" b="1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, João Oliveira Sampaio</a:t>
            </a:r>
            <a:r>
              <a:rPr lang="pt-BR" altLang="pt-BR" sz="800" b="1" baseline="30000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1</a:t>
            </a:r>
            <a:r>
              <a:rPr lang="pt-BR" altLang="pt-BR" sz="800" b="1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, Thiago Cabral</a:t>
            </a:r>
            <a:r>
              <a:rPr lang="pt-BR" altLang="pt-BR" sz="800" b="1" baseline="30000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2</a:t>
            </a:r>
          </a:p>
          <a:p>
            <a:pPr algn="ctr"/>
            <a:r>
              <a:rPr lang="pt-BR" altLang="pt-BR" sz="680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1.Universidade Vila Velha;  2. Universidade Federal do Espírito Santo - CCS e Unidade de Oftalmologia EBSERH/HUCAM/UFES</a:t>
            </a:r>
            <a:endParaRPr lang="en-US" altLang="pt-BR" sz="680" dirty="0">
              <a:latin typeface="Arial" panose="020B0604020202020204" pitchFamily="34" charset="0"/>
              <a:ea typeface="Geneva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0" y="9090248"/>
            <a:ext cx="5143500" cy="53752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7FC71A97-98ED-EC41-52DF-CE46F5BD19A3}"/>
              </a:ext>
            </a:extLst>
          </p:cNvPr>
          <p:cNvSpPr txBox="1"/>
          <p:nvPr/>
        </p:nvSpPr>
        <p:spPr>
          <a:xfrm>
            <a:off x="-192480" y="4172873"/>
            <a:ext cx="31826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Relato de caso a partir de análise de prontuário.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DC312806-F7E9-5CC4-D16A-1443EDD7FD64}"/>
              </a:ext>
            </a:extLst>
          </p:cNvPr>
          <p:cNvSpPr txBox="1"/>
          <p:nvPr/>
        </p:nvSpPr>
        <p:spPr>
          <a:xfrm>
            <a:off x="2709067" y="6556999"/>
            <a:ext cx="2503293" cy="178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15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resposta positiva à combinação de </a:t>
            </a:r>
            <a:r>
              <a:rPr lang="pt-BR" sz="915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antiVEGF</a:t>
            </a:r>
            <a:r>
              <a:rPr lang="pt-BR" sz="915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e espironolactona ressalta a necessidade de abordagens personalizadas a depender da especificidade do caso. Entretanto, a persistência de </a:t>
            </a:r>
            <a:r>
              <a:rPr lang="pt-BR" sz="915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paquivasos</a:t>
            </a:r>
            <a:r>
              <a:rPr lang="pt-BR" sz="915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e do vazamento </a:t>
            </a:r>
            <a:r>
              <a:rPr lang="pt-BR" sz="915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papilomacular</a:t>
            </a:r>
            <a:r>
              <a:rPr lang="pt-BR" sz="915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indicam lacunas no entendimento da síndrome da </a:t>
            </a:r>
            <a:r>
              <a:rPr lang="pt-BR" sz="915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paquicoroide</a:t>
            </a:r>
            <a:r>
              <a:rPr lang="pt-BR" sz="915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sublinhando a importância de pesquisas e estudos adicionais, para aprimorar estratégias terapêuticas e melhor compreensão desta condição oftalmológica complexa.</a:t>
            </a:r>
            <a:endParaRPr lang="pt-BR" sz="9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CaixaDeTexto 73">
            <a:extLst>
              <a:ext uri="{FF2B5EF4-FFF2-40B4-BE49-F238E27FC236}">
                <a16:creationId xmlns:a16="http://schemas.microsoft.com/office/drawing/2014/main" id="{353C4D57-0020-018A-6161-5AB0B1EF3215}"/>
              </a:ext>
            </a:extLst>
          </p:cNvPr>
          <p:cNvSpPr txBox="1"/>
          <p:nvPr/>
        </p:nvSpPr>
        <p:spPr>
          <a:xfrm>
            <a:off x="766764" y="1087777"/>
            <a:ext cx="1159687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r>
              <a:rPr lang="pt-BR" sz="800" kern="1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[1][2]</a:t>
            </a:r>
            <a:endParaRPr lang="pt-BR" sz="8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330FCBEC-AE82-B0C1-C78B-C44A8A977EEB}"/>
              </a:ext>
            </a:extLst>
          </p:cNvPr>
          <p:cNvSpPr txBox="1"/>
          <p:nvPr/>
        </p:nvSpPr>
        <p:spPr>
          <a:xfrm>
            <a:off x="802625" y="4008265"/>
            <a:ext cx="1054565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</p:txBody>
      </p: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6544BE28-3D84-101E-FD0E-0D593A4758E8}"/>
              </a:ext>
            </a:extLst>
          </p:cNvPr>
          <p:cNvSpPr txBox="1"/>
          <p:nvPr/>
        </p:nvSpPr>
        <p:spPr>
          <a:xfrm>
            <a:off x="3561878" y="6455233"/>
            <a:ext cx="928435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B3B44B41-3CFF-EA4F-1F83-648AB7D1ED2F}"/>
              </a:ext>
            </a:extLst>
          </p:cNvPr>
          <p:cNvSpPr txBox="1"/>
          <p:nvPr/>
        </p:nvSpPr>
        <p:spPr>
          <a:xfrm>
            <a:off x="3514617" y="8226979"/>
            <a:ext cx="1000443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7C5402D2-B26B-DBEC-1CB1-146144FFF729}"/>
              </a:ext>
            </a:extLst>
          </p:cNvPr>
          <p:cNvSpPr txBox="1"/>
          <p:nvPr/>
        </p:nvSpPr>
        <p:spPr>
          <a:xfrm>
            <a:off x="849407" y="4361167"/>
            <a:ext cx="961003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31FA2D7-1966-5B63-1AE5-34F2E9C964C8}"/>
              </a:ext>
            </a:extLst>
          </p:cNvPr>
          <p:cNvSpPr txBox="1"/>
          <p:nvPr/>
        </p:nvSpPr>
        <p:spPr>
          <a:xfrm>
            <a:off x="-72064" y="1240292"/>
            <a:ext cx="29097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    O Espectro </a:t>
            </a:r>
            <a:r>
              <a:rPr lang="pt-BR" sz="9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Paquicoroide</a:t>
            </a:r>
            <a:r>
              <a:rPr lang="pt-BR" sz="9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refere-se a um grupo de condições clínicas caracterizadas pelo espessamento da coroide, com presença de </a:t>
            </a:r>
            <a:r>
              <a:rPr lang="pt-BR" sz="9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vasos dilatados (setas brancas) </a:t>
            </a:r>
            <a:r>
              <a:rPr lang="pt-BR" sz="9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na camada de </a:t>
            </a:r>
            <a:r>
              <a:rPr lang="pt-BR" sz="9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Haller</a:t>
            </a:r>
            <a:r>
              <a:rPr lang="pt-BR" sz="9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(</a:t>
            </a:r>
            <a:r>
              <a:rPr lang="pt-BR" sz="9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paquivasos</a:t>
            </a:r>
            <a:r>
              <a:rPr lang="pt-BR" sz="9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*), atenuação da coroide interna, disfunções vasculares no complexo EPR-</a:t>
            </a:r>
            <a:r>
              <a:rPr lang="pt-BR" sz="9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Bruch</a:t>
            </a:r>
            <a:r>
              <a:rPr lang="pt-BR" sz="9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pt-BR" sz="9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hiperpermeabilidade</a:t>
            </a:r>
            <a:r>
              <a:rPr lang="pt-BR" sz="9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pt-BR" sz="9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coriocapilar</a:t>
            </a:r>
            <a:r>
              <a:rPr lang="pt-BR" sz="9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e eventual neovascularização. São fenótipos do espectro </a:t>
            </a:r>
            <a:r>
              <a:rPr lang="pt-BR" sz="9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Paquicoroide</a:t>
            </a:r>
            <a:r>
              <a:rPr lang="pt-BR" sz="9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 </a:t>
            </a:r>
            <a:r>
              <a:rPr lang="pt-BR" sz="9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Paquicoroide</a:t>
            </a:r>
            <a:r>
              <a:rPr lang="pt-BR" sz="9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não complicada, </a:t>
            </a:r>
            <a:r>
              <a:rPr lang="pt-BR" sz="9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Coriorretinopatia</a:t>
            </a:r>
            <a:r>
              <a:rPr lang="pt-BR" sz="9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Serosa Central, </a:t>
            </a:r>
            <a:r>
              <a:rPr lang="pt-BR" sz="9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Epiteliopatia</a:t>
            </a:r>
            <a:r>
              <a:rPr lang="pt-BR" sz="9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Pigmentar da </a:t>
            </a:r>
            <a:r>
              <a:rPr lang="pt-BR" sz="9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Paquicoroide</a:t>
            </a:r>
            <a:r>
              <a:rPr lang="pt-BR" sz="9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pt-BR" sz="9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Neovasculopatia</a:t>
            </a:r>
            <a:r>
              <a:rPr lang="pt-BR" sz="9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da </a:t>
            </a:r>
            <a:r>
              <a:rPr lang="pt-BR" sz="9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Paquicoroide</a:t>
            </a:r>
            <a:r>
              <a:rPr lang="pt-BR" sz="9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</a:t>
            </a:r>
            <a:r>
              <a:rPr lang="pt-BR" sz="9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pt-BR" sz="9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Vasculopatia</a:t>
            </a:r>
            <a:r>
              <a:rPr lang="pt-BR" sz="9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pt-BR" sz="9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Polipoidal</a:t>
            </a:r>
            <a:r>
              <a:rPr lang="pt-BR" sz="9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/Neovascularização Aneurismática Tipo 1, Escavação Focal da Coroide e, mais recentemente, a Síndrome da </a:t>
            </a:r>
            <a:r>
              <a:rPr lang="pt-BR" sz="9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Paquicoroide</a:t>
            </a:r>
            <a:r>
              <a:rPr lang="pt-BR" sz="9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pt-BR" sz="9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Peripapilar</a:t>
            </a:r>
            <a:r>
              <a:rPr lang="pt-BR" sz="9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9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    O objetivo deste trabalho é relatar </a:t>
            </a:r>
            <a:r>
              <a:rPr lang="pt-BR" sz="9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 primeiro</a:t>
            </a:r>
            <a:r>
              <a:rPr lang="pt-BR" sz="9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caso</a:t>
            </a:r>
            <a:r>
              <a:rPr lang="pt-BR" sz="9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descrito</a:t>
            </a:r>
            <a:r>
              <a:rPr lang="pt-BR" sz="9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de  Síndrome da </a:t>
            </a:r>
            <a:r>
              <a:rPr lang="pt-BR" sz="9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Paquicoróide</a:t>
            </a:r>
            <a:r>
              <a:rPr lang="pt-BR" sz="9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Assimétrica de paciente sem fator de risco conhecido, apresentando descolamento seroso (DS) </a:t>
            </a:r>
            <a:r>
              <a:rPr lang="pt-BR" sz="9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peripapilar</a:t>
            </a:r>
            <a:r>
              <a:rPr lang="pt-BR" sz="9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e de arcada inferior com dobras de coroide no olho contralateral e </a:t>
            </a:r>
            <a:r>
              <a:rPr lang="pt-BR" sz="9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paquivasos</a:t>
            </a:r>
            <a:r>
              <a:rPr lang="pt-BR" sz="9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em ambos os olhos (AO).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07C0F04-B3DC-CE51-AC26-E0C4CF2782CF}"/>
              </a:ext>
            </a:extLst>
          </p:cNvPr>
          <p:cNvSpPr txBox="1"/>
          <p:nvPr/>
        </p:nvSpPr>
        <p:spPr>
          <a:xfrm>
            <a:off x="-81568" y="4500873"/>
            <a:ext cx="2890978" cy="4598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15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    Feminino, 55 anos, hipotireoidismo controlado, </a:t>
            </a:r>
            <a:r>
              <a:rPr lang="pt-BR" sz="915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pseudofácica</a:t>
            </a:r>
            <a:r>
              <a:rPr lang="pt-BR" sz="915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AO,</a:t>
            </a:r>
            <a:r>
              <a:rPr lang="pt-BR" sz="915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queixa-se de baixa acuidade visual (AV) e</a:t>
            </a:r>
            <a:r>
              <a:rPr lang="pt-BR" sz="915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discromatopsia no olho direito (OD). Ao exame: </a:t>
            </a:r>
            <a:r>
              <a:rPr lang="pt-BR" sz="915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AV</a:t>
            </a:r>
            <a:r>
              <a:rPr lang="pt-BR" sz="915" kern="1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pt-BR" sz="915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corrigida de 20/40 OD e 20/20 no olho esquerdo (OE). </a:t>
            </a:r>
            <a:r>
              <a:rPr lang="pt-BR" sz="915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Tomografia por coerência óptica (OCT) inicial: líquido </a:t>
            </a:r>
            <a:r>
              <a:rPr lang="pt-BR" sz="915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sub-retiniano</a:t>
            </a:r>
            <a:r>
              <a:rPr lang="pt-BR" sz="915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pt-BR" sz="915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peripapilar</a:t>
            </a:r>
            <a:r>
              <a:rPr lang="pt-BR" sz="915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(seta azul)</a:t>
            </a:r>
            <a:r>
              <a:rPr lang="pt-BR" sz="915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e</a:t>
            </a:r>
            <a:r>
              <a:rPr lang="pt-BR" sz="915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área </a:t>
            </a:r>
            <a:r>
              <a:rPr lang="pt-BR" sz="915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foveal</a:t>
            </a:r>
            <a:r>
              <a:rPr lang="pt-BR" sz="915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alargada OD (figura I) e </a:t>
            </a:r>
            <a:r>
              <a:rPr lang="pt-BR" sz="915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paquivasos</a:t>
            </a:r>
            <a:r>
              <a:rPr lang="pt-BR" sz="915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(seta branca) AO (figuras I e II). Iniciou-se</a:t>
            </a:r>
            <a:r>
              <a:rPr lang="pt-BR" sz="915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tratamento </a:t>
            </a:r>
            <a:r>
              <a:rPr lang="pt-BR" sz="915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com injeções intravítreas mensais de</a:t>
            </a:r>
            <a:r>
              <a:rPr lang="pt-BR" sz="915" kern="100" dirty="0">
                <a:solidFill>
                  <a:srgbClr val="4D5156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pt-BR" sz="915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antiVEGF</a:t>
            </a:r>
            <a:r>
              <a:rPr lang="pt-BR" sz="915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(OD) obtendo-se relativa melhora do DS, evidenciada em OCT (figura III, seta verde) de 9 meses após iniciado tratamento. Recidiva do DS </a:t>
            </a:r>
            <a:r>
              <a:rPr lang="pt-BR" sz="915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peripapilar</a:t>
            </a:r>
            <a:r>
              <a:rPr lang="pt-BR" sz="915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(figura V, seta azul) e evidenciado DS em arcada inferior (figura VI, seta rosa) após 13 meses do início do tratamento. </a:t>
            </a:r>
            <a:r>
              <a:rPr lang="pt-BR" sz="915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</a:t>
            </a:r>
            <a:r>
              <a:rPr lang="pt-BR" sz="915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ngiofluoresceinografia</a:t>
            </a:r>
            <a:r>
              <a:rPr lang="pt-BR" sz="915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pt-BR" sz="915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(AGF) demonstrou bolsão </a:t>
            </a:r>
            <a:r>
              <a:rPr lang="pt-BR" sz="915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hiperfluorescente</a:t>
            </a:r>
            <a:r>
              <a:rPr lang="pt-BR" sz="915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descendo para arcada inferior OD (figura IX) e dobras de coroide OE (figura X). </a:t>
            </a:r>
          </a:p>
          <a:p>
            <a:pPr algn="just"/>
            <a:r>
              <a:rPr lang="pt-BR" sz="915" kern="1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    </a:t>
            </a:r>
            <a:r>
              <a:rPr lang="pt-BR" sz="915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Após uso isolado do </a:t>
            </a:r>
            <a:r>
              <a:rPr lang="pt-BR" sz="915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anti-angiogênico</a:t>
            </a:r>
            <a:r>
              <a:rPr lang="pt-BR" sz="915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por, aproximadamente, 1 ano e 2 meses, optou-se por associar às injeções a Espironolactona 25mg 3x/dia, por aproximadamente 4 meses. A combinação resultou na melhora parcial – relatada pela paciente –  da visão e do DS, como visto na última OCT (figura VII, seta verde). </a:t>
            </a:r>
            <a:r>
              <a:rPr lang="pt-BR" sz="915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Por outro lado, além de persistirem os </a:t>
            </a:r>
            <a:r>
              <a:rPr lang="pt-BR" sz="915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paquivasos</a:t>
            </a:r>
            <a:r>
              <a:rPr lang="pt-BR" sz="915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AO</a:t>
            </a:r>
            <a:r>
              <a:rPr lang="pt-BR" sz="915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pt-BR" sz="915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 tratamento mostrou-se ineficaz para cessar o vazamento </a:t>
            </a:r>
            <a:r>
              <a:rPr lang="pt-BR" sz="915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papilomacular</a:t>
            </a:r>
            <a:r>
              <a:rPr lang="pt-BR" sz="915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OD (figura XI), decorrente da rarefação do epitélio pigmentar</a:t>
            </a:r>
            <a:r>
              <a:rPr lang="pt-BR" sz="915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que é </a:t>
            </a:r>
            <a:r>
              <a:rPr lang="pt-BR" sz="915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consequência do quadro crônico</a:t>
            </a:r>
            <a:r>
              <a:rPr lang="pt-BR" sz="915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Foram realizadas um total de 17 injeções, sendo as últimas 4 associadas ao uso da espironolactona, co</a:t>
            </a:r>
            <a:r>
              <a:rPr lang="pt-BR" sz="915" kern="1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 sucesso.</a:t>
            </a:r>
            <a:endParaRPr lang="pt-BR" sz="915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CaixaDeTexto 84">
            <a:extLst>
              <a:ext uri="{FF2B5EF4-FFF2-40B4-BE49-F238E27FC236}">
                <a16:creationId xmlns:a16="http://schemas.microsoft.com/office/drawing/2014/main" id="{AFD1F008-E288-A79D-1DBB-F9B290417AF1}"/>
              </a:ext>
            </a:extLst>
          </p:cNvPr>
          <p:cNvSpPr txBox="1"/>
          <p:nvPr/>
        </p:nvSpPr>
        <p:spPr>
          <a:xfrm>
            <a:off x="2716122" y="8376474"/>
            <a:ext cx="24816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7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pt-BR" sz="7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1]Cheung CMG, Lee WK, Koizumi H, </a:t>
            </a:r>
            <a:r>
              <a:rPr lang="pt-BR" sz="7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Dansingani</a:t>
            </a:r>
            <a:r>
              <a:rPr lang="pt-BR" sz="7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K, Lai TYY, </a:t>
            </a:r>
            <a:r>
              <a:rPr lang="pt-BR" sz="7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Freund</a:t>
            </a:r>
            <a:r>
              <a:rPr lang="pt-BR" sz="7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KB. </a:t>
            </a:r>
            <a:r>
              <a:rPr lang="pt-BR" sz="7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Pachychoroid</a:t>
            </a:r>
            <a:r>
              <a:rPr lang="pt-BR" sz="7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  <a:r>
              <a:rPr lang="pt-BR" sz="7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pt-BR" sz="7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Eye</a:t>
            </a:r>
            <a:r>
              <a:rPr lang="pt-BR" sz="7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700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Lond</a:t>
            </a:r>
            <a:r>
              <a:rPr lang="pt-BR" sz="7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t-BR" sz="7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2019;33(1):14-33. doi:10.1038/s41433-018-0158-4</a:t>
            </a:r>
            <a:endParaRPr lang="pt-BR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7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[2]</a:t>
            </a:r>
            <a:r>
              <a:rPr lang="pt-BR" sz="7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Yanagi</a:t>
            </a:r>
            <a:r>
              <a:rPr lang="pt-BR" sz="7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Y. </a:t>
            </a:r>
            <a:r>
              <a:rPr lang="pt-BR" sz="7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Pachychoroid</a:t>
            </a:r>
            <a:r>
              <a:rPr lang="pt-BR" sz="7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  <a:r>
              <a:rPr lang="pt-BR" sz="7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a new perspective </a:t>
            </a:r>
            <a:r>
              <a:rPr lang="pt-BR" sz="7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BR" sz="7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exudative</a:t>
            </a:r>
            <a:r>
              <a:rPr lang="pt-BR" sz="7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maculopathy</a:t>
            </a:r>
            <a:r>
              <a:rPr lang="pt-BR" sz="7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pt-BR" sz="700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Jpn</a:t>
            </a:r>
            <a:r>
              <a:rPr lang="pt-BR" sz="7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pt-BR" sz="700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Ophthalmol</a:t>
            </a:r>
            <a:r>
              <a:rPr lang="pt-BR" sz="7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2020;64(4):323-337. doi:10.1007/s10384-020-00740-5</a:t>
            </a:r>
          </a:p>
        </p:txBody>
      </p:sp>
      <p:grpSp>
        <p:nvGrpSpPr>
          <p:cNvPr id="127" name="Agrupar 126">
            <a:extLst>
              <a:ext uri="{FF2B5EF4-FFF2-40B4-BE49-F238E27FC236}">
                <a16:creationId xmlns:a16="http://schemas.microsoft.com/office/drawing/2014/main" id="{D600AF2A-EB6F-6385-0736-FE7FFD9E7DA2}"/>
              </a:ext>
            </a:extLst>
          </p:cNvPr>
          <p:cNvGrpSpPr/>
          <p:nvPr/>
        </p:nvGrpSpPr>
        <p:grpSpPr>
          <a:xfrm>
            <a:off x="2848373" y="4353084"/>
            <a:ext cx="2226476" cy="2126196"/>
            <a:chOff x="2736816" y="4321567"/>
            <a:chExt cx="2226476" cy="2126196"/>
          </a:xfrm>
        </p:grpSpPr>
        <p:pic>
          <p:nvPicPr>
            <p:cNvPr id="79" name="Imagem 78">
              <a:extLst>
                <a:ext uri="{FF2B5EF4-FFF2-40B4-BE49-F238E27FC236}">
                  <a16:creationId xmlns:a16="http://schemas.microsoft.com/office/drawing/2014/main" id="{24A229DC-CA93-B879-13B3-420E619E3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2539" y="4347981"/>
              <a:ext cx="1031228" cy="103122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6" name="Agrupar 125">
              <a:extLst>
                <a:ext uri="{FF2B5EF4-FFF2-40B4-BE49-F238E27FC236}">
                  <a16:creationId xmlns:a16="http://schemas.microsoft.com/office/drawing/2014/main" id="{B66208E6-A72C-CD87-1FB7-F8436F268782}"/>
                </a:ext>
              </a:extLst>
            </p:cNvPr>
            <p:cNvGrpSpPr/>
            <p:nvPr/>
          </p:nvGrpSpPr>
          <p:grpSpPr>
            <a:xfrm>
              <a:off x="2736816" y="4321567"/>
              <a:ext cx="2226476" cy="2126196"/>
              <a:chOff x="2747436" y="4313139"/>
              <a:chExt cx="2226476" cy="2126196"/>
            </a:xfrm>
          </p:grpSpPr>
          <p:pic>
            <p:nvPicPr>
              <p:cNvPr id="80" name="Imagem 79">
                <a:extLst>
                  <a:ext uri="{FF2B5EF4-FFF2-40B4-BE49-F238E27FC236}">
                    <a16:creationId xmlns:a16="http://schemas.microsoft.com/office/drawing/2014/main" id="{A6F3A1E4-2BE8-28D4-A191-091BFA2DEA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5080" y="4333614"/>
                <a:ext cx="1034478" cy="103177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1" name="Imagem 80" descr="Imagem em preto e branco&#10;&#10;Descrição gerada automaticamente com confiança média">
                <a:extLst>
                  <a:ext uri="{FF2B5EF4-FFF2-40B4-BE49-F238E27FC236}">
                    <a16:creationId xmlns:a16="http://schemas.microsoft.com/office/drawing/2014/main" id="{B0C0B554-6534-2FCB-128F-1298785273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00422" y="5388342"/>
                <a:ext cx="1031228" cy="1031228"/>
              </a:xfrm>
              <a:prstGeom prst="rect">
                <a:avLst/>
              </a:prstGeom>
            </p:spPr>
          </p:pic>
          <p:pic>
            <p:nvPicPr>
              <p:cNvPr id="82" name="Imagem 81" descr="Foto preta e branca da lua&#10;&#10;Descrição gerada automaticamente com confiança média">
                <a:extLst>
                  <a:ext uri="{FF2B5EF4-FFF2-40B4-BE49-F238E27FC236}">
                    <a16:creationId xmlns:a16="http://schemas.microsoft.com/office/drawing/2014/main" id="{240EF478-8477-1A24-E4C1-FF05C2D460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57261" y="5382360"/>
                <a:ext cx="1031228" cy="1031228"/>
              </a:xfrm>
              <a:prstGeom prst="rect">
                <a:avLst/>
              </a:prstGeom>
            </p:spPr>
          </p:pic>
          <p:sp>
            <p:nvSpPr>
              <p:cNvPr id="115" name="CaixaDeTexto 114">
                <a:extLst>
                  <a:ext uri="{FF2B5EF4-FFF2-40B4-BE49-F238E27FC236}">
                    <a16:creationId xmlns:a16="http://schemas.microsoft.com/office/drawing/2014/main" id="{7B759326-246A-E691-AECB-14A6FA88FA52}"/>
                  </a:ext>
                </a:extLst>
              </p:cNvPr>
              <p:cNvSpPr txBox="1"/>
              <p:nvPr/>
            </p:nvSpPr>
            <p:spPr>
              <a:xfrm>
                <a:off x="3582268" y="5142217"/>
                <a:ext cx="30849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000" b="1" dirty="0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IX</a:t>
                </a:r>
              </a:p>
            </p:txBody>
          </p:sp>
          <p:sp>
            <p:nvSpPr>
              <p:cNvPr id="116" name="CaixaDeTexto 115">
                <a:extLst>
                  <a:ext uri="{FF2B5EF4-FFF2-40B4-BE49-F238E27FC236}">
                    <a16:creationId xmlns:a16="http://schemas.microsoft.com/office/drawing/2014/main" id="{F44E3010-5083-A2B4-AE86-A48B64FBBC39}"/>
                  </a:ext>
                </a:extLst>
              </p:cNvPr>
              <p:cNvSpPr txBox="1"/>
              <p:nvPr/>
            </p:nvSpPr>
            <p:spPr>
              <a:xfrm>
                <a:off x="4688350" y="5134802"/>
                <a:ext cx="23821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000" b="1" dirty="0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117" name="CaixaDeTexto 116">
                <a:extLst>
                  <a:ext uri="{FF2B5EF4-FFF2-40B4-BE49-F238E27FC236}">
                    <a16:creationId xmlns:a16="http://schemas.microsoft.com/office/drawing/2014/main" id="{9A3E73AF-5E85-D0CE-271D-B420E3493F06}"/>
                  </a:ext>
                </a:extLst>
              </p:cNvPr>
              <p:cNvSpPr txBox="1"/>
              <p:nvPr/>
            </p:nvSpPr>
            <p:spPr>
              <a:xfrm>
                <a:off x="3582268" y="6181820"/>
                <a:ext cx="31956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000" b="1" dirty="0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XI</a:t>
                </a:r>
              </a:p>
            </p:txBody>
          </p:sp>
          <p:sp>
            <p:nvSpPr>
              <p:cNvPr id="118" name="CaixaDeTexto 117">
                <a:extLst>
                  <a:ext uri="{FF2B5EF4-FFF2-40B4-BE49-F238E27FC236}">
                    <a16:creationId xmlns:a16="http://schemas.microsoft.com/office/drawing/2014/main" id="{6982864B-F0DE-16AA-6EC4-4EA400CD3FD2}"/>
                  </a:ext>
                </a:extLst>
              </p:cNvPr>
              <p:cNvSpPr txBox="1"/>
              <p:nvPr/>
            </p:nvSpPr>
            <p:spPr>
              <a:xfrm>
                <a:off x="4609124" y="6193114"/>
                <a:ext cx="36478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000" b="1" dirty="0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XII</a:t>
                </a:r>
              </a:p>
            </p:txBody>
          </p:sp>
          <p:sp>
            <p:nvSpPr>
              <p:cNvPr id="121" name="CaixaDeTexto 120">
                <a:extLst>
                  <a:ext uri="{FF2B5EF4-FFF2-40B4-BE49-F238E27FC236}">
                    <a16:creationId xmlns:a16="http://schemas.microsoft.com/office/drawing/2014/main" id="{4E84ADD2-8B29-E8D5-174B-C35F63A53F72}"/>
                  </a:ext>
                </a:extLst>
              </p:cNvPr>
              <p:cNvSpPr txBox="1"/>
              <p:nvPr/>
            </p:nvSpPr>
            <p:spPr>
              <a:xfrm>
                <a:off x="2747436" y="4313139"/>
                <a:ext cx="379760" cy="206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800" b="1" dirty="0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OD</a:t>
                </a:r>
              </a:p>
            </p:txBody>
          </p:sp>
          <p:sp>
            <p:nvSpPr>
              <p:cNvPr id="122" name="CaixaDeTexto 121">
                <a:extLst>
                  <a:ext uri="{FF2B5EF4-FFF2-40B4-BE49-F238E27FC236}">
                    <a16:creationId xmlns:a16="http://schemas.microsoft.com/office/drawing/2014/main" id="{BF0EF954-B626-A175-666D-0D3BEF136016}"/>
                  </a:ext>
                </a:extLst>
              </p:cNvPr>
              <p:cNvSpPr txBox="1"/>
              <p:nvPr/>
            </p:nvSpPr>
            <p:spPr>
              <a:xfrm>
                <a:off x="2747436" y="5365757"/>
                <a:ext cx="379760" cy="206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800" b="1" dirty="0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OD</a:t>
                </a:r>
              </a:p>
            </p:txBody>
          </p:sp>
          <p:sp>
            <p:nvSpPr>
              <p:cNvPr id="123" name="CaixaDeTexto 122">
                <a:extLst>
                  <a:ext uri="{FF2B5EF4-FFF2-40B4-BE49-F238E27FC236}">
                    <a16:creationId xmlns:a16="http://schemas.microsoft.com/office/drawing/2014/main" id="{13E3129E-D6E0-FE30-8222-A849C3EA8506}"/>
                  </a:ext>
                </a:extLst>
              </p:cNvPr>
              <p:cNvSpPr txBox="1"/>
              <p:nvPr/>
            </p:nvSpPr>
            <p:spPr>
              <a:xfrm>
                <a:off x="3797318" y="4332296"/>
                <a:ext cx="37976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800" b="1" dirty="0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OE</a:t>
                </a:r>
              </a:p>
            </p:txBody>
          </p:sp>
          <p:sp>
            <p:nvSpPr>
              <p:cNvPr id="125" name="CaixaDeTexto 124">
                <a:extLst>
                  <a:ext uri="{FF2B5EF4-FFF2-40B4-BE49-F238E27FC236}">
                    <a16:creationId xmlns:a16="http://schemas.microsoft.com/office/drawing/2014/main" id="{16A36AB1-874F-0CD0-B2D5-70B0EF01E075}"/>
                  </a:ext>
                </a:extLst>
              </p:cNvPr>
              <p:cNvSpPr txBox="1"/>
              <p:nvPr/>
            </p:nvSpPr>
            <p:spPr>
              <a:xfrm>
                <a:off x="3785991" y="5387582"/>
                <a:ext cx="37976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800" b="1" dirty="0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OE</a:t>
                </a:r>
              </a:p>
            </p:txBody>
          </p:sp>
        </p:grpSp>
      </p:grpSp>
      <p:sp>
        <p:nvSpPr>
          <p:cNvPr id="129" name="CaixaDeTexto 128">
            <a:extLst>
              <a:ext uri="{FF2B5EF4-FFF2-40B4-BE49-F238E27FC236}">
                <a16:creationId xmlns:a16="http://schemas.microsoft.com/office/drawing/2014/main" id="{01F49698-56B4-4F95-C31E-9D1C1E78135C}"/>
              </a:ext>
            </a:extLst>
          </p:cNvPr>
          <p:cNvSpPr txBox="1"/>
          <p:nvPr/>
        </p:nvSpPr>
        <p:spPr>
          <a:xfrm>
            <a:off x="3615938" y="1096499"/>
            <a:ext cx="687052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FIGURAS</a:t>
            </a:r>
          </a:p>
        </p:txBody>
      </p:sp>
      <p:sp>
        <p:nvSpPr>
          <p:cNvPr id="73" name="Retângulo 72">
            <a:extLst>
              <a:ext uri="{FF2B5EF4-FFF2-40B4-BE49-F238E27FC236}">
                <a16:creationId xmlns:a16="http://schemas.microsoft.com/office/drawing/2014/main" id="{EF98A7E6-EB2B-8628-AD5C-095E76EBF5E8}"/>
              </a:ext>
            </a:extLst>
          </p:cNvPr>
          <p:cNvSpPr/>
          <p:nvPr/>
        </p:nvSpPr>
        <p:spPr>
          <a:xfrm>
            <a:off x="4016576" y="4528332"/>
            <a:ext cx="524375" cy="508985"/>
          </a:xfrm>
          <a:prstGeom prst="rect">
            <a:avLst/>
          </a:prstGeom>
          <a:noFill/>
          <a:ln w="9525">
            <a:solidFill>
              <a:srgbClr val="08A81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6" name="Retângulo 85">
            <a:extLst>
              <a:ext uri="{FF2B5EF4-FFF2-40B4-BE49-F238E27FC236}">
                <a16:creationId xmlns:a16="http://schemas.microsoft.com/office/drawing/2014/main" id="{DDC7A97E-E467-893E-B980-7046B7936FEC}"/>
              </a:ext>
            </a:extLst>
          </p:cNvPr>
          <p:cNvSpPr/>
          <p:nvPr/>
        </p:nvSpPr>
        <p:spPr>
          <a:xfrm>
            <a:off x="3258412" y="4669857"/>
            <a:ext cx="524375" cy="508985"/>
          </a:xfrm>
          <a:prstGeom prst="rect">
            <a:avLst/>
          </a:prstGeom>
          <a:noFill/>
          <a:ln w="9525">
            <a:solidFill>
              <a:srgbClr val="08A81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2" name="Agrupar 61">
            <a:extLst>
              <a:ext uri="{FF2B5EF4-FFF2-40B4-BE49-F238E27FC236}">
                <a16:creationId xmlns:a16="http://schemas.microsoft.com/office/drawing/2014/main" id="{BC9A26C9-CF28-2BF6-0FC1-781D7689D3D1}"/>
              </a:ext>
            </a:extLst>
          </p:cNvPr>
          <p:cNvGrpSpPr/>
          <p:nvPr/>
        </p:nvGrpSpPr>
        <p:grpSpPr>
          <a:xfrm>
            <a:off x="2790965" y="1363456"/>
            <a:ext cx="2267073" cy="2952763"/>
            <a:chOff x="2702842" y="1423976"/>
            <a:chExt cx="2267073" cy="2952763"/>
          </a:xfrm>
        </p:grpSpPr>
        <p:grpSp>
          <p:nvGrpSpPr>
            <p:cNvPr id="120" name="Agrupar 119">
              <a:extLst>
                <a:ext uri="{FF2B5EF4-FFF2-40B4-BE49-F238E27FC236}">
                  <a16:creationId xmlns:a16="http://schemas.microsoft.com/office/drawing/2014/main" id="{363BCDC0-5053-0E53-42A2-203EA8C6D39E}"/>
                </a:ext>
              </a:extLst>
            </p:cNvPr>
            <p:cNvGrpSpPr/>
            <p:nvPr/>
          </p:nvGrpSpPr>
          <p:grpSpPr>
            <a:xfrm>
              <a:off x="2702842" y="1423976"/>
              <a:ext cx="2267073" cy="2952763"/>
              <a:chOff x="2641880" y="1285979"/>
              <a:chExt cx="2365716" cy="3081241"/>
            </a:xfrm>
          </p:grpSpPr>
          <p:grpSp>
            <p:nvGrpSpPr>
              <p:cNvPr id="119" name="Agrupar 118">
                <a:extLst>
                  <a:ext uri="{FF2B5EF4-FFF2-40B4-BE49-F238E27FC236}">
                    <a16:creationId xmlns:a16="http://schemas.microsoft.com/office/drawing/2014/main" id="{567512FC-ED15-7345-8AF0-7CBF3C1A0363}"/>
                  </a:ext>
                </a:extLst>
              </p:cNvPr>
              <p:cNvGrpSpPr/>
              <p:nvPr/>
            </p:nvGrpSpPr>
            <p:grpSpPr>
              <a:xfrm>
                <a:off x="2641880" y="1285979"/>
                <a:ext cx="2323795" cy="3031354"/>
                <a:chOff x="2641880" y="1285979"/>
                <a:chExt cx="2323795" cy="3031354"/>
              </a:xfrm>
            </p:grpSpPr>
            <p:grpSp>
              <p:nvGrpSpPr>
                <p:cNvPr id="84" name="Agrupar 83">
                  <a:extLst>
                    <a:ext uri="{FF2B5EF4-FFF2-40B4-BE49-F238E27FC236}">
                      <a16:creationId xmlns:a16="http://schemas.microsoft.com/office/drawing/2014/main" id="{3E52F029-6C47-8E76-3CA9-56A0DFAA8073}"/>
                    </a:ext>
                  </a:extLst>
                </p:cNvPr>
                <p:cNvGrpSpPr/>
                <p:nvPr/>
              </p:nvGrpSpPr>
              <p:grpSpPr>
                <a:xfrm>
                  <a:off x="2641880" y="1285979"/>
                  <a:ext cx="2323795" cy="3031354"/>
                  <a:chOff x="2645954" y="1355987"/>
                  <a:chExt cx="2323795" cy="3031354"/>
                </a:xfrm>
              </p:grpSpPr>
              <p:pic>
                <p:nvPicPr>
                  <p:cNvPr id="43" name="Imagem 42">
                    <a:extLst>
                      <a:ext uri="{FF2B5EF4-FFF2-40B4-BE49-F238E27FC236}">
                        <a16:creationId xmlns:a16="http://schemas.microsoft.com/office/drawing/2014/main" id="{6F9A509D-5BEA-31FA-6C1E-9645169EECF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3851325" y="2106588"/>
                    <a:ext cx="1118424" cy="745197"/>
                  </a:xfrm>
                  <a:prstGeom prst="rect">
                    <a:avLst/>
                  </a:prstGeom>
                </p:spPr>
              </p:pic>
              <p:grpSp>
                <p:nvGrpSpPr>
                  <p:cNvPr id="83" name="Agrupar 82">
                    <a:extLst>
                      <a:ext uri="{FF2B5EF4-FFF2-40B4-BE49-F238E27FC236}">
                        <a16:creationId xmlns:a16="http://schemas.microsoft.com/office/drawing/2014/main" id="{04167927-30CB-7AF0-4D42-8F39E43FA96D}"/>
                      </a:ext>
                    </a:extLst>
                  </p:cNvPr>
                  <p:cNvGrpSpPr/>
                  <p:nvPr/>
                </p:nvGrpSpPr>
                <p:grpSpPr>
                  <a:xfrm>
                    <a:off x="2645954" y="1355987"/>
                    <a:ext cx="2323794" cy="3031354"/>
                    <a:chOff x="2645954" y="1355987"/>
                    <a:chExt cx="2323794" cy="3031354"/>
                  </a:xfrm>
                </p:grpSpPr>
                <p:pic>
                  <p:nvPicPr>
                    <p:cNvPr id="19" name="Imagem 18">
                      <a:extLst>
                        <a:ext uri="{FF2B5EF4-FFF2-40B4-BE49-F238E27FC236}">
                          <a16:creationId xmlns:a16="http://schemas.microsoft.com/office/drawing/2014/main" id="{C7DF8267-F929-B5EE-D04E-21FC489C072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2">
                      <a:extLst>
                        <a:ext uri="{BEBA8EAE-BF5A-486C-A8C5-ECC9F3942E4B}">
                          <a14:imgProps xmlns:a14="http://schemas.microsoft.com/office/drawing/2010/main">
                            <a14:imgLayer r:embed="rId13">
                              <a14:imgEffect>
                                <a14:brightnessContrast bright="20000" contrast="2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706157" y="1355987"/>
                      <a:ext cx="1118335" cy="74603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" name="Imagem 24">
                      <a:extLst>
                        <a:ext uri="{FF2B5EF4-FFF2-40B4-BE49-F238E27FC236}">
                          <a16:creationId xmlns:a16="http://schemas.microsoft.com/office/drawing/2014/main" id="{EB7E904B-EA37-FF00-C96F-6E5EEC2FBA6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4"/>
                    <a:stretch>
                      <a:fillRect/>
                    </a:stretch>
                  </p:blipFill>
                  <p:spPr>
                    <a:xfrm>
                      <a:off x="3851324" y="1355987"/>
                      <a:ext cx="1118424" cy="74603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1" name="Imagem 40">
                      <a:extLst>
                        <a:ext uri="{FF2B5EF4-FFF2-40B4-BE49-F238E27FC236}">
                          <a16:creationId xmlns:a16="http://schemas.microsoft.com/office/drawing/2014/main" id="{E99CD562-FA5D-7863-AA59-05E9DB2F4F9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5"/>
                    <a:stretch>
                      <a:fillRect/>
                    </a:stretch>
                  </p:blipFill>
                  <p:spPr>
                    <a:xfrm>
                      <a:off x="2703997" y="2107498"/>
                      <a:ext cx="1119680" cy="74728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5" name="Imagem 44">
                      <a:extLst>
                        <a:ext uri="{FF2B5EF4-FFF2-40B4-BE49-F238E27FC236}">
                          <a16:creationId xmlns:a16="http://schemas.microsoft.com/office/drawing/2014/main" id="{F4200E13-4511-EEB6-2388-6F93A7AAA21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6"/>
                    <a:stretch>
                      <a:fillRect/>
                    </a:stretch>
                  </p:blipFill>
                  <p:spPr>
                    <a:xfrm>
                      <a:off x="2703997" y="2864052"/>
                      <a:ext cx="1119680" cy="74939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9" name="Imagem 48">
                      <a:extLst>
                        <a:ext uri="{FF2B5EF4-FFF2-40B4-BE49-F238E27FC236}">
                          <a16:creationId xmlns:a16="http://schemas.microsoft.com/office/drawing/2014/main" id="{40F1EED7-4D31-5791-E5B2-30F0C52F46F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7"/>
                    <a:stretch>
                      <a:fillRect/>
                    </a:stretch>
                  </p:blipFill>
                  <p:spPr>
                    <a:xfrm>
                      <a:off x="3851324" y="2864193"/>
                      <a:ext cx="1115296" cy="74603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1" name="Imagem 50">
                      <a:extLst>
                        <a:ext uri="{FF2B5EF4-FFF2-40B4-BE49-F238E27FC236}">
                          <a16:creationId xmlns:a16="http://schemas.microsoft.com/office/drawing/2014/main" id="{39183EA6-2F15-51AE-0068-C5E608ACE07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8"/>
                    <a:stretch>
                      <a:fillRect/>
                    </a:stretch>
                  </p:blipFill>
                  <p:spPr>
                    <a:xfrm>
                      <a:off x="2706853" y="3626233"/>
                      <a:ext cx="1115296" cy="761108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54" name="CaixaDeTexto 53">
                      <a:extLst>
                        <a:ext uri="{FF2B5EF4-FFF2-40B4-BE49-F238E27FC236}">
                          <a16:creationId xmlns:a16="http://schemas.microsoft.com/office/drawing/2014/main" id="{A424C627-7C10-732A-D641-70A73B9586A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671076" y="1379209"/>
                      <a:ext cx="396284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pt-BR" sz="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</a:t>
                      </a:r>
                    </a:p>
                  </p:txBody>
                </p:sp>
                <p:sp>
                  <p:nvSpPr>
                    <p:cNvPr id="55" name="CaixaDeTexto 54">
                      <a:extLst>
                        <a:ext uri="{FF2B5EF4-FFF2-40B4-BE49-F238E27FC236}">
                          <a16:creationId xmlns:a16="http://schemas.microsoft.com/office/drawing/2014/main" id="{A07D6FA2-7D19-C2EE-A8C5-8BE6098144F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655726" y="2122445"/>
                      <a:ext cx="396284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pt-BR" sz="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</a:t>
                      </a:r>
                    </a:p>
                  </p:txBody>
                </p:sp>
                <p:sp>
                  <p:nvSpPr>
                    <p:cNvPr id="56" name="CaixaDeTexto 55">
                      <a:extLst>
                        <a:ext uri="{FF2B5EF4-FFF2-40B4-BE49-F238E27FC236}">
                          <a16:creationId xmlns:a16="http://schemas.microsoft.com/office/drawing/2014/main" id="{F2B6F65C-D6C2-9C42-7A06-A229CC27279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666900" y="2915574"/>
                      <a:ext cx="396284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pt-BR" sz="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</a:t>
                      </a:r>
                    </a:p>
                  </p:txBody>
                </p:sp>
                <p:sp>
                  <p:nvSpPr>
                    <p:cNvPr id="57" name="CaixaDeTexto 56">
                      <a:extLst>
                        <a:ext uri="{FF2B5EF4-FFF2-40B4-BE49-F238E27FC236}">
                          <a16:creationId xmlns:a16="http://schemas.microsoft.com/office/drawing/2014/main" id="{1614D406-C780-889A-3AAA-876CF4660BF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11370" y="2915542"/>
                      <a:ext cx="396284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pt-BR" sz="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</a:t>
                      </a:r>
                    </a:p>
                  </p:txBody>
                </p:sp>
                <p:sp>
                  <p:nvSpPr>
                    <p:cNvPr id="58" name="CaixaDeTexto 57">
                      <a:extLst>
                        <a:ext uri="{FF2B5EF4-FFF2-40B4-BE49-F238E27FC236}">
                          <a16:creationId xmlns:a16="http://schemas.microsoft.com/office/drawing/2014/main" id="{6FD32505-6050-C765-D4F3-31A15F7A6B7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35725" y="1379209"/>
                      <a:ext cx="396284" cy="22481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pt-BR" sz="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OE</a:t>
                      </a:r>
                    </a:p>
                  </p:txBody>
                </p:sp>
                <p:sp>
                  <p:nvSpPr>
                    <p:cNvPr id="59" name="CaixaDeTexto 58">
                      <a:extLst>
                        <a:ext uri="{FF2B5EF4-FFF2-40B4-BE49-F238E27FC236}">
                          <a16:creationId xmlns:a16="http://schemas.microsoft.com/office/drawing/2014/main" id="{26524330-8DD7-A97C-36CA-8EC96D1C1FC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35725" y="2114448"/>
                      <a:ext cx="396284" cy="22481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pt-BR" sz="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OE</a:t>
                      </a:r>
                    </a:p>
                  </p:txBody>
                </p:sp>
                <p:sp>
                  <p:nvSpPr>
                    <p:cNvPr id="67" name="CaixaDeTexto 66">
                      <a:extLst>
                        <a:ext uri="{FF2B5EF4-FFF2-40B4-BE49-F238E27FC236}">
                          <a16:creationId xmlns:a16="http://schemas.microsoft.com/office/drawing/2014/main" id="{385786CD-1E34-7F10-07F9-DC7C4431414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645954" y="3664615"/>
                      <a:ext cx="396284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pt-BR" sz="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</a:t>
                      </a:r>
                    </a:p>
                  </p:txBody>
                </p:sp>
              </p:grpSp>
            </p:grpSp>
            <p:pic>
              <p:nvPicPr>
                <p:cNvPr id="87" name="Imagem 86">
                  <a:extLst>
                    <a:ext uri="{FF2B5EF4-FFF2-40B4-BE49-F238E27FC236}">
                      <a16:creationId xmlns:a16="http://schemas.microsoft.com/office/drawing/2014/main" id="{D6226E52-70D1-771E-89CA-24DC25CF56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843275" y="3564797"/>
                  <a:ext cx="1122400" cy="749794"/>
                </a:xfrm>
                <a:prstGeom prst="rect">
                  <a:avLst/>
                </a:prstGeom>
              </p:spPr>
            </p:pic>
            <p:sp>
              <p:nvSpPr>
                <p:cNvPr id="90" name="CaixaDeTexto 89">
                  <a:extLst>
                    <a:ext uri="{FF2B5EF4-FFF2-40B4-BE49-F238E27FC236}">
                      <a16:creationId xmlns:a16="http://schemas.microsoft.com/office/drawing/2014/main" id="{EB202C8E-0C91-C498-3D65-34C54EDA24D6}"/>
                    </a:ext>
                  </a:extLst>
                </p:cNvPr>
                <p:cNvSpPr txBox="1"/>
                <p:nvPr/>
              </p:nvSpPr>
              <p:spPr>
                <a:xfrm>
                  <a:off x="3807295" y="3578023"/>
                  <a:ext cx="396284" cy="2248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800" b="1" dirty="0">
                      <a:solidFill>
                        <a:schemeClr val="bg1">
                          <a:lumMod val="9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OE</a:t>
                  </a:r>
                </a:p>
              </p:txBody>
            </p:sp>
          </p:grpSp>
          <p:sp>
            <p:nvSpPr>
              <p:cNvPr id="91" name="CaixaDeTexto 90">
                <a:extLst>
                  <a:ext uri="{FF2B5EF4-FFF2-40B4-BE49-F238E27FC236}">
                    <a16:creationId xmlns:a16="http://schemas.microsoft.com/office/drawing/2014/main" id="{1AEE2E4A-0BC0-4829-346D-19DDA797C68D}"/>
                  </a:ext>
                </a:extLst>
              </p:cNvPr>
              <p:cNvSpPr txBox="1"/>
              <p:nvPr/>
            </p:nvSpPr>
            <p:spPr>
              <a:xfrm>
                <a:off x="3579862" y="1808433"/>
                <a:ext cx="23821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000" b="1" dirty="0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</a:p>
            </p:txBody>
          </p:sp>
          <p:sp>
            <p:nvSpPr>
              <p:cNvPr id="92" name="CaixaDeTexto 91">
                <a:extLst>
                  <a:ext uri="{FF2B5EF4-FFF2-40B4-BE49-F238E27FC236}">
                    <a16:creationId xmlns:a16="http://schemas.microsoft.com/office/drawing/2014/main" id="{98325D7F-43E2-BC3F-E5E1-58C8D591005D}"/>
                  </a:ext>
                </a:extLst>
              </p:cNvPr>
              <p:cNvSpPr txBox="1"/>
              <p:nvPr/>
            </p:nvSpPr>
            <p:spPr>
              <a:xfrm>
                <a:off x="4688349" y="1825527"/>
                <a:ext cx="27732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000" b="1" dirty="0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</a:t>
                </a:r>
              </a:p>
            </p:txBody>
          </p:sp>
          <p:sp>
            <p:nvSpPr>
              <p:cNvPr id="93" name="CaixaDeTexto 92">
                <a:extLst>
                  <a:ext uri="{FF2B5EF4-FFF2-40B4-BE49-F238E27FC236}">
                    <a16:creationId xmlns:a16="http://schemas.microsoft.com/office/drawing/2014/main" id="{DADB0835-6D85-CB2B-8B71-3605626620F0}"/>
                  </a:ext>
                </a:extLst>
              </p:cNvPr>
              <p:cNvSpPr txBox="1"/>
              <p:nvPr/>
            </p:nvSpPr>
            <p:spPr>
              <a:xfrm>
                <a:off x="3507855" y="2552465"/>
                <a:ext cx="313871" cy="256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000" b="1" dirty="0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III</a:t>
                </a:r>
              </a:p>
            </p:txBody>
          </p:sp>
          <p:sp>
            <p:nvSpPr>
              <p:cNvPr id="110" name="CaixaDeTexto 109">
                <a:extLst>
                  <a:ext uri="{FF2B5EF4-FFF2-40B4-BE49-F238E27FC236}">
                    <a16:creationId xmlns:a16="http://schemas.microsoft.com/office/drawing/2014/main" id="{2CF991D8-73C0-6967-D928-4B5F5E05D5B8}"/>
                  </a:ext>
                </a:extLst>
              </p:cNvPr>
              <p:cNvSpPr txBox="1"/>
              <p:nvPr/>
            </p:nvSpPr>
            <p:spPr>
              <a:xfrm>
                <a:off x="3601401" y="3306243"/>
                <a:ext cx="23821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000" b="1" dirty="0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</a:p>
            </p:txBody>
          </p:sp>
          <p:sp>
            <p:nvSpPr>
              <p:cNvPr id="111" name="CaixaDeTexto 110">
                <a:extLst>
                  <a:ext uri="{FF2B5EF4-FFF2-40B4-BE49-F238E27FC236}">
                    <a16:creationId xmlns:a16="http://schemas.microsoft.com/office/drawing/2014/main" id="{D88DD938-B2D5-C44E-EA1A-190DB8264117}"/>
                  </a:ext>
                </a:extLst>
              </p:cNvPr>
              <p:cNvSpPr txBox="1"/>
              <p:nvPr/>
            </p:nvSpPr>
            <p:spPr>
              <a:xfrm>
                <a:off x="4644574" y="3313021"/>
                <a:ext cx="33726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000" b="1" dirty="0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</a:t>
                </a:r>
              </a:p>
            </p:txBody>
          </p:sp>
          <p:sp>
            <p:nvSpPr>
              <p:cNvPr id="112" name="CaixaDeTexto 111">
                <a:extLst>
                  <a:ext uri="{FF2B5EF4-FFF2-40B4-BE49-F238E27FC236}">
                    <a16:creationId xmlns:a16="http://schemas.microsoft.com/office/drawing/2014/main" id="{1D34C3AC-583F-EDED-E4E0-CD302307E6F1}"/>
                  </a:ext>
                </a:extLst>
              </p:cNvPr>
              <p:cNvSpPr txBox="1"/>
              <p:nvPr/>
            </p:nvSpPr>
            <p:spPr>
              <a:xfrm>
                <a:off x="4650804" y="2560134"/>
                <a:ext cx="33726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000" b="1" dirty="0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IV</a:t>
                </a:r>
              </a:p>
            </p:txBody>
          </p:sp>
          <p:sp>
            <p:nvSpPr>
              <p:cNvPr id="113" name="CaixaDeTexto 112">
                <a:extLst>
                  <a:ext uri="{FF2B5EF4-FFF2-40B4-BE49-F238E27FC236}">
                    <a16:creationId xmlns:a16="http://schemas.microsoft.com/office/drawing/2014/main" id="{318AA164-78E7-E3D1-E258-45141854732C}"/>
                  </a:ext>
                </a:extLst>
              </p:cNvPr>
              <p:cNvSpPr txBox="1"/>
              <p:nvPr/>
            </p:nvSpPr>
            <p:spPr>
              <a:xfrm>
                <a:off x="3498635" y="4097277"/>
                <a:ext cx="356447" cy="256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000" b="1" dirty="0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VII</a:t>
                </a:r>
              </a:p>
            </p:txBody>
          </p:sp>
          <p:sp>
            <p:nvSpPr>
              <p:cNvPr id="114" name="CaixaDeTexto 113">
                <a:extLst>
                  <a:ext uri="{FF2B5EF4-FFF2-40B4-BE49-F238E27FC236}">
                    <a16:creationId xmlns:a16="http://schemas.microsoft.com/office/drawing/2014/main" id="{B0EEA27C-D386-551D-3BCB-F0E9BF88A5DE}"/>
                  </a:ext>
                </a:extLst>
              </p:cNvPr>
              <p:cNvSpPr txBox="1"/>
              <p:nvPr/>
            </p:nvSpPr>
            <p:spPr>
              <a:xfrm>
                <a:off x="4613931" y="4110286"/>
                <a:ext cx="393665" cy="256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000" b="1" dirty="0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VIII</a:t>
                </a:r>
              </a:p>
            </p:txBody>
          </p:sp>
        </p:grpSp>
        <p:sp>
          <p:nvSpPr>
            <p:cNvPr id="2" name="Triângulo isósceles 1">
              <a:extLst>
                <a:ext uri="{FF2B5EF4-FFF2-40B4-BE49-F238E27FC236}">
                  <a16:creationId xmlns:a16="http://schemas.microsoft.com/office/drawing/2014/main" id="{215C6A61-3D96-38AD-57B8-F81CE7DCD468}"/>
                </a:ext>
              </a:extLst>
            </p:cNvPr>
            <p:cNvSpPr/>
            <p:nvPr/>
          </p:nvSpPr>
          <p:spPr>
            <a:xfrm>
              <a:off x="3453250" y="2557159"/>
              <a:ext cx="45719" cy="4571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Triângulo isósceles 4">
              <a:extLst>
                <a:ext uri="{FF2B5EF4-FFF2-40B4-BE49-F238E27FC236}">
                  <a16:creationId xmlns:a16="http://schemas.microsoft.com/office/drawing/2014/main" id="{6A39CED7-461E-6326-35AD-EE04B0DED023}"/>
                </a:ext>
              </a:extLst>
            </p:cNvPr>
            <p:cNvSpPr/>
            <p:nvPr/>
          </p:nvSpPr>
          <p:spPr>
            <a:xfrm>
              <a:off x="3353288" y="2608211"/>
              <a:ext cx="45719" cy="4571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Triângulo isósceles 12">
              <a:extLst>
                <a:ext uri="{FF2B5EF4-FFF2-40B4-BE49-F238E27FC236}">
                  <a16:creationId xmlns:a16="http://schemas.microsoft.com/office/drawing/2014/main" id="{F54E1F06-1B49-C3E6-2E4A-884B077E832C}"/>
                </a:ext>
              </a:extLst>
            </p:cNvPr>
            <p:cNvSpPr/>
            <p:nvPr/>
          </p:nvSpPr>
          <p:spPr>
            <a:xfrm>
              <a:off x="3196726" y="2622143"/>
              <a:ext cx="45719" cy="4571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Triângulo isósceles 15">
              <a:extLst>
                <a:ext uri="{FF2B5EF4-FFF2-40B4-BE49-F238E27FC236}">
                  <a16:creationId xmlns:a16="http://schemas.microsoft.com/office/drawing/2014/main" id="{9F6C92EE-6224-7F7F-77BD-D5DD0BAE8E0D}"/>
                </a:ext>
              </a:extLst>
            </p:cNvPr>
            <p:cNvSpPr/>
            <p:nvPr/>
          </p:nvSpPr>
          <p:spPr>
            <a:xfrm>
              <a:off x="2983016" y="2667862"/>
              <a:ext cx="45719" cy="4571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Triângulo isósceles 16">
              <a:extLst>
                <a:ext uri="{FF2B5EF4-FFF2-40B4-BE49-F238E27FC236}">
                  <a16:creationId xmlns:a16="http://schemas.microsoft.com/office/drawing/2014/main" id="{01FB2299-F494-5E20-78B5-DCE19E688DC4}"/>
                </a:ext>
              </a:extLst>
            </p:cNvPr>
            <p:cNvSpPr/>
            <p:nvPr/>
          </p:nvSpPr>
          <p:spPr>
            <a:xfrm>
              <a:off x="4565804" y="2772625"/>
              <a:ext cx="45719" cy="4571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Triângulo isósceles 17">
              <a:extLst>
                <a:ext uri="{FF2B5EF4-FFF2-40B4-BE49-F238E27FC236}">
                  <a16:creationId xmlns:a16="http://schemas.microsoft.com/office/drawing/2014/main" id="{BE316606-4550-8FA5-A798-92B75DD8ECBF}"/>
                </a:ext>
              </a:extLst>
            </p:cNvPr>
            <p:cNvSpPr/>
            <p:nvPr/>
          </p:nvSpPr>
          <p:spPr>
            <a:xfrm>
              <a:off x="4402190" y="2739265"/>
              <a:ext cx="45719" cy="4571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Triângulo isósceles 19">
              <a:extLst>
                <a:ext uri="{FF2B5EF4-FFF2-40B4-BE49-F238E27FC236}">
                  <a16:creationId xmlns:a16="http://schemas.microsoft.com/office/drawing/2014/main" id="{6EA1868A-2870-886A-934B-C7846FC72F50}"/>
                </a:ext>
              </a:extLst>
            </p:cNvPr>
            <p:cNvSpPr/>
            <p:nvPr/>
          </p:nvSpPr>
          <p:spPr>
            <a:xfrm>
              <a:off x="4254878" y="2688242"/>
              <a:ext cx="45719" cy="4571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Triângulo isósceles 20">
              <a:extLst>
                <a:ext uri="{FF2B5EF4-FFF2-40B4-BE49-F238E27FC236}">
                  <a16:creationId xmlns:a16="http://schemas.microsoft.com/office/drawing/2014/main" id="{48DA9C3C-B711-D9E4-C174-59F3ECA65BC1}"/>
                </a:ext>
              </a:extLst>
            </p:cNvPr>
            <p:cNvSpPr/>
            <p:nvPr/>
          </p:nvSpPr>
          <p:spPr>
            <a:xfrm>
              <a:off x="4076388" y="2611397"/>
              <a:ext cx="45719" cy="4571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Triângulo isósceles 21">
              <a:extLst>
                <a:ext uri="{FF2B5EF4-FFF2-40B4-BE49-F238E27FC236}">
                  <a16:creationId xmlns:a16="http://schemas.microsoft.com/office/drawing/2014/main" id="{5A0D5270-C805-CBD7-0D94-863CCB02419D}"/>
                </a:ext>
              </a:extLst>
            </p:cNvPr>
            <p:cNvSpPr/>
            <p:nvPr/>
          </p:nvSpPr>
          <p:spPr>
            <a:xfrm>
              <a:off x="3703033" y="2511440"/>
              <a:ext cx="45719" cy="4571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Triângulo isósceles 25">
              <a:extLst>
                <a:ext uri="{FF2B5EF4-FFF2-40B4-BE49-F238E27FC236}">
                  <a16:creationId xmlns:a16="http://schemas.microsoft.com/office/drawing/2014/main" id="{6B862D14-B003-C4AB-C894-ED350B629425}"/>
                </a:ext>
              </a:extLst>
            </p:cNvPr>
            <p:cNvSpPr/>
            <p:nvPr/>
          </p:nvSpPr>
          <p:spPr>
            <a:xfrm>
              <a:off x="3899253" y="2569932"/>
              <a:ext cx="45719" cy="4571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Triângulo isósceles 26">
              <a:extLst>
                <a:ext uri="{FF2B5EF4-FFF2-40B4-BE49-F238E27FC236}">
                  <a16:creationId xmlns:a16="http://schemas.microsoft.com/office/drawing/2014/main" id="{93BAF055-47B0-D1FF-A499-15FE1963481F}"/>
                </a:ext>
              </a:extLst>
            </p:cNvPr>
            <p:cNvSpPr/>
            <p:nvPr/>
          </p:nvSpPr>
          <p:spPr>
            <a:xfrm>
              <a:off x="3671805" y="1752042"/>
              <a:ext cx="45719" cy="4571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Triângulo isósceles 27">
              <a:extLst>
                <a:ext uri="{FF2B5EF4-FFF2-40B4-BE49-F238E27FC236}">
                  <a16:creationId xmlns:a16="http://schemas.microsoft.com/office/drawing/2014/main" id="{1E874BC8-0161-B4D8-B499-2716A34D028D}"/>
                </a:ext>
              </a:extLst>
            </p:cNvPr>
            <p:cNvSpPr/>
            <p:nvPr/>
          </p:nvSpPr>
          <p:spPr>
            <a:xfrm>
              <a:off x="3535895" y="1796208"/>
              <a:ext cx="45719" cy="4571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Triângulo isósceles 28">
              <a:extLst>
                <a:ext uri="{FF2B5EF4-FFF2-40B4-BE49-F238E27FC236}">
                  <a16:creationId xmlns:a16="http://schemas.microsoft.com/office/drawing/2014/main" id="{2B986A21-5A08-3C2F-52DA-CDFB9440837C}"/>
                </a:ext>
              </a:extLst>
            </p:cNvPr>
            <p:cNvSpPr/>
            <p:nvPr/>
          </p:nvSpPr>
          <p:spPr>
            <a:xfrm>
              <a:off x="3307569" y="1883707"/>
              <a:ext cx="45719" cy="4571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Triângulo isósceles 29">
              <a:extLst>
                <a:ext uri="{FF2B5EF4-FFF2-40B4-BE49-F238E27FC236}">
                  <a16:creationId xmlns:a16="http://schemas.microsoft.com/office/drawing/2014/main" id="{DC6FC5AC-0598-3872-AACE-ACEADD6D098B}"/>
                </a:ext>
              </a:extLst>
            </p:cNvPr>
            <p:cNvSpPr/>
            <p:nvPr/>
          </p:nvSpPr>
          <p:spPr>
            <a:xfrm>
              <a:off x="3130121" y="1918167"/>
              <a:ext cx="45719" cy="4571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Triângulo isósceles 30">
              <a:extLst>
                <a:ext uri="{FF2B5EF4-FFF2-40B4-BE49-F238E27FC236}">
                  <a16:creationId xmlns:a16="http://schemas.microsoft.com/office/drawing/2014/main" id="{392BC904-900A-B860-2D43-6A3DFD912EDB}"/>
                </a:ext>
              </a:extLst>
            </p:cNvPr>
            <p:cNvSpPr/>
            <p:nvPr/>
          </p:nvSpPr>
          <p:spPr>
            <a:xfrm>
              <a:off x="3005875" y="1981251"/>
              <a:ext cx="45719" cy="4571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Triângulo isósceles 31">
              <a:extLst>
                <a:ext uri="{FF2B5EF4-FFF2-40B4-BE49-F238E27FC236}">
                  <a16:creationId xmlns:a16="http://schemas.microsoft.com/office/drawing/2014/main" id="{D30DC9D6-39DE-3690-B398-492DEDA7DAF3}"/>
                </a:ext>
              </a:extLst>
            </p:cNvPr>
            <p:cNvSpPr/>
            <p:nvPr/>
          </p:nvSpPr>
          <p:spPr>
            <a:xfrm>
              <a:off x="4340765" y="1990240"/>
              <a:ext cx="45719" cy="4571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Triângulo isósceles 32">
              <a:extLst>
                <a:ext uri="{FF2B5EF4-FFF2-40B4-BE49-F238E27FC236}">
                  <a16:creationId xmlns:a16="http://schemas.microsoft.com/office/drawing/2014/main" id="{ED51E561-DC8E-F739-F093-258AA0ABFDA5}"/>
                </a:ext>
              </a:extLst>
            </p:cNvPr>
            <p:cNvSpPr/>
            <p:nvPr/>
          </p:nvSpPr>
          <p:spPr>
            <a:xfrm>
              <a:off x="4155131" y="1899547"/>
              <a:ext cx="45719" cy="4571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Triângulo isósceles 33">
              <a:extLst>
                <a:ext uri="{FF2B5EF4-FFF2-40B4-BE49-F238E27FC236}">
                  <a16:creationId xmlns:a16="http://schemas.microsoft.com/office/drawing/2014/main" id="{C2770511-757B-BCBF-AA9B-21DC97F06D4E}"/>
                </a:ext>
              </a:extLst>
            </p:cNvPr>
            <p:cNvSpPr/>
            <p:nvPr/>
          </p:nvSpPr>
          <p:spPr>
            <a:xfrm>
              <a:off x="4556155" y="2052431"/>
              <a:ext cx="45719" cy="4571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Triângulo isósceles 34">
              <a:extLst>
                <a:ext uri="{FF2B5EF4-FFF2-40B4-BE49-F238E27FC236}">
                  <a16:creationId xmlns:a16="http://schemas.microsoft.com/office/drawing/2014/main" id="{1C4B77CF-8AB9-0431-8D93-A4DDB09C1A99}"/>
                </a:ext>
              </a:extLst>
            </p:cNvPr>
            <p:cNvSpPr/>
            <p:nvPr/>
          </p:nvSpPr>
          <p:spPr>
            <a:xfrm>
              <a:off x="3927879" y="1851830"/>
              <a:ext cx="45719" cy="4571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Triângulo isósceles 35">
              <a:extLst>
                <a:ext uri="{FF2B5EF4-FFF2-40B4-BE49-F238E27FC236}">
                  <a16:creationId xmlns:a16="http://schemas.microsoft.com/office/drawing/2014/main" id="{D5CA6BC1-6EA7-68C4-AAAB-08B068591143}"/>
                </a:ext>
              </a:extLst>
            </p:cNvPr>
            <p:cNvSpPr/>
            <p:nvPr/>
          </p:nvSpPr>
          <p:spPr>
            <a:xfrm>
              <a:off x="3399007" y="3370771"/>
              <a:ext cx="45719" cy="4571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Triângulo isósceles 36">
              <a:extLst>
                <a:ext uri="{FF2B5EF4-FFF2-40B4-BE49-F238E27FC236}">
                  <a16:creationId xmlns:a16="http://schemas.microsoft.com/office/drawing/2014/main" id="{A539939A-5FB1-7432-3F01-FFF237BDD18B}"/>
                </a:ext>
              </a:extLst>
            </p:cNvPr>
            <p:cNvSpPr/>
            <p:nvPr/>
          </p:nvSpPr>
          <p:spPr>
            <a:xfrm>
              <a:off x="3264474" y="3401551"/>
              <a:ext cx="45719" cy="4571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Triângulo isósceles 37">
              <a:extLst>
                <a:ext uri="{FF2B5EF4-FFF2-40B4-BE49-F238E27FC236}">
                  <a16:creationId xmlns:a16="http://schemas.microsoft.com/office/drawing/2014/main" id="{793316FA-A8B3-89FD-A30A-3BD0A381D588}"/>
                </a:ext>
              </a:extLst>
            </p:cNvPr>
            <p:cNvSpPr/>
            <p:nvPr/>
          </p:nvSpPr>
          <p:spPr>
            <a:xfrm>
              <a:off x="3111902" y="3447270"/>
              <a:ext cx="45719" cy="4571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Triângulo isósceles 38">
              <a:extLst>
                <a:ext uri="{FF2B5EF4-FFF2-40B4-BE49-F238E27FC236}">
                  <a16:creationId xmlns:a16="http://schemas.microsoft.com/office/drawing/2014/main" id="{D489001B-D0D8-E2B6-1BE9-16F4F10FE9B1}"/>
                </a:ext>
              </a:extLst>
            </p:cNvPr>
            <p:cNvSpPr/>
            <p:nvPr/>
          </p:nvSpPr>
          <p:spPr>
            <a:xfrm>
              <a:off x="3008603" y="3484711"/>
              <a:ext cx="45719" cy="4571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Triângulo isósceles 39">
              <a:extLst>
                <a:ext uri="{FF2B5EF4-FFF2-40B4-BE49-F238E27FC236}">
                  <a16:creationId xmlns:a16="http://schemas.microsoft.com/office/drawing/2014/main" id="{4B9AB311-B370-3D90-2AE8-4A0129B7E2DD}"/>
                </a:ext>
              </a:extLst>
            </p:cNvPr>
            <p:cNvSpPr/>
            <p:nvPr/>
          </p:nvSpPr>
          <p:spPr>
            <a:xfrm>
              <a:off x="3188959" y="3435864"/>
              <a:ext cx="45719" cy="4571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Triângulo isósceles 41">
              <a:extLst>
                <a:ext uri="{FF2B5EF4-FFF2-40B4-BE49-F238E27FC236}">
                  <a16:creationId xmlns:a16="http://schemas.microsoft.com/office/drawing/2014/main" id="{4E3DB7AD-9D47-28C4-934E-52643B1B12A2}"/>
                </a:ext>
              </a:extLst>
            </p:cNvPr>
            <p:cNvSpPr/>
            <p:nvPr/>
          </p:nvSpPr>
          <p:spPr>
            <a:xfrm>
              <a:off x="2871077" y="4125591"/>
              <a:ext cx="45719" cy="4571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Triângulo isósceles 43">
              <a:extLst>
                <a:ext uri="{FF2B5EF4-FFF2-40B4-BE49-F238E27FC236}">
                  <a16:creationId xmlns:a16="http://schemas.microsoft.com/office/drawing/2014/main" id="{84C77960-E37C-D7EE-88C8-EBCEB8EB48ED}"/>
                </a:ext>
              </a:extLst>
            </p:cNvPr>
            <p:cNvSpPr/>
            <p:nvPr/>
          </p:nvSpPr>
          <p:spPr>
            <a:xfrm>
              <a:off x="3256101" y="4152344"/>
              <a:ext cx="45719" cy="4571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Triângulo isósceles 45">
              <a:extLst>
                <a:ext uri="{FF2B5EF4-FFF2-40B4-BE49-F238E27FC236}">
                  <a16:creationId xmlns:a16="http://schemas.microsoft.com/office/drawing/2014/main" id="{1510EE60-7720-64F7-F2DC-E59B90697D0C}"/>
                </a:ext>
              </a:extLst>
            </p:cNvPr>
            <p:cNvSpPr/>
            <p:nvPr/>
          </p:nvSpPr>
          <p:spPr>
            <a:xfrm>
              <a:off x="3344268" y="4144008"/>
              <a:ext cx="45719" cy="4571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Triângulo isósceles 46">
              <a:extLst>
                <a:ext uri="{FF2B5EF4-FFF2-40B4-BE49-F238E27FC236}">
                  <a16:creationId xmlns:a16="http://schemas.microsoft.com/office/drawing/2014/main" id="{47A01AA1-A71E-A9FB-C4AA-F51C56961F69}"/>
                </a:ext>
              </a:extLst>
            </p:cNvPr>
            <p:cNvSpPr/>
            <p:nvPr/>
          </p:nvSpPr>
          <p:spPr>
            <a:xfrm>
              <a:off x="3453249" y="4112891"/>
              <a:ext cx="45719" cy="4571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Triângulo isósceles 47">
              <a:extLst>
                <a:ext uri="{FF2B5EF4-FFF2-40B4-BE49-F238E27FC236}">
                  <a16:creationId xmlns:a16="http://schemas.microsoft.com/office/drawing/2014/main" id="{A7E3F0E8-1F24-674E-DED1-08060DC13FE4}"/>
                </a:ext>
              </a:extLst>
            </p:cNvPr>
            <p:cNvSpPr/>
            <p:nvPr/>
          </p:nvSpPr>
          <p:spPr>
            <a:xfrm>
              <a:off x="3079815" y="4167397"/>
              <a:ext cx="45719" cy="4571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Triângulo isósceles 49">
              <a:extLst>
                <a:ext uri="{FF2B5EF4-FFF2-40B4-BE49-F238E27FC236}">
                  <a16:creationId xmlns:a16="http://schemas.microsoft.com/office/drawing/2014/main" id="{D672E56E-2622-3FD5-1855-560592F24664}"/>
                </a:ext>
              </a:extLst>
            </p:cNvPr>
            <p:cNvSpPr/>
            <p:nvPr/>
          </p:nvSpPr>
          <p:spPr>
            <a:xfrm>
              <a:off x="4478753" y="4201326"/>
              <a:ext cx="45719" cy="4571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" name="Triângulo isósceles 51">
              <a:extLst>
                <a:ext uri="{FF2B5EF4-FFF2-40B4-BE49-F238E27FC236}">
                  <a16:creationId xmlns:a16="http://schemas.microsoft.com/office/drawing/2014/main" id="{85FA40FE-72AE-A022-C21A-48AA19CAE038}"/>
                </a:ext>
              </a:extLst>
            </p:cNvPr>
            <p:cNvSpPr/>
            <p:nvPr/>
          </p:nvSpPr>
          <p:spPr>
            <a:xfrm>
              <a:off x="4316417" y="4159061"/>
              <a:ext cx="45719" cy="4571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3" name="Triângulo isósceles 52">
              <a:extLst>
                <a:ext uri="{FF2B5EF4-FFF2-40B4-BE49-F238E27FC236}">
                  <a16:creationId xmlns:a16="http://schemas.microsoft.com/office/drawing/2014/main" id="{2D207F69-D225-5A09-24EB-FF65F6F14644}"/>
                </a:ext>
              </a:extLst>
            </p:cNvPr>
            <p:cNvSpPr/>
            <p:nvPr/>
          </p:nvSpPr>
          <p:spPr>
            <a:xfrm>
              <a:off x="4232018" y="4123149"/>
              <a:ext cx="45719" cy="4571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0" name="Triângulo isósceles 59">
              <a:extLst>
                <a:ext uri="{FF2B5EF4-FFF2-40B4-BE49-F238E27FC236}">
                  <a16:creationId xmlns:a16="http://schemas.microsoft.com/office/drawing/2014/main" id="{BC2B472B-5747-F1CD-1B2D-8787CA0E79AE}"/>
                </a:ext>
              </a:extLst>
            </p:cNvPr>
            <p:cNvSpPr/>
            <p:nvPr/>
          </p:nvSpPr>
          <p:spPr>
            <a:xfrm>
              <a:off x="4113555" y="4101783"/>
              <a:ext cx="45719" cy="4571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1" name="Triângulo isósceles 60">
              <a:extLst>
                <a:ext uri="{FF2B5EF4-FFF2-40B4-BE49-F238E27FC236}">
                  <a16:creationId xmlns:a16="http://schemas.microsoft.com/office/drawing/2014/main" id="{94ADD4AE-76BB-594A-5D5F-5F64F9C01C07}"/>
                </a:ext>
              </a:extLst>
            </p:cNvPr>
            <p:cNvSpPr/>
            <p:nvPr/>
          </p:nvSpPr>
          <p:spPr>
            <a:xfrm>
              <a:off x="3966593" y="4033989"/>
              <a:ext cx="45719" cy="4571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89" name="Conector de Seta Reta 88">
              <a:extLst>
                <a:ext uri="{FF2B5EF4-FFF2-40B4-BE49-F238E27FC236}">
                  <a16:creationId xmlns:a16="http://schemas.microsoft.com/office/drawing/2014/main" id="{CDB13EFE-2546-953F-F902-333A922D78E4}"/>
                </a:ext>
              </a:extLst>
            </p:cNvPr>
            <p:cNvCxnSpPr>
              <a:cxnSpLocks/>
            </p:cNvCxnSpPr>
            <p:nvPr/>
          </p:nvCxnSpPr>
          <p:spPr>
            <a:xfrm>
              <a:off x="4274408" y="2928587"/>
              <a:ext cx="147312" cy="126516"/>
            </a:xfrm>
            <a:prstGeom prst="straightConnector1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ector de Seta Reta 94">
              <a:extLst>
                <a:ext uri="{FF2B5EF4-FFF2-40B4-BE49-F238E27FC236}">
                  <a16:creationId xmlns:a16="http://schemas.microsoft.com/office/drawing/2014/main" id="{B90C88FB-6AD4-CFFF-A556-96D03E5D655F}"/>
                </a:ext>
              </a:extLst>
            </p:cNvPr>
            <p:cNvCxnSpPr>
              <a:cxnSpLocks/>
            </p:cNvCxnSpPr>
            <p:nvPr/>
          </p:nvCxnSpPr>
          <p:spPr>
            <a:xfrm>
              <a:off x="3275071" y="3032758"/>
              <a:ext cx="147312" cy="1265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ector de Seta Reta 95">
              <a:extLst>
                <a:ext uri="{FF2B5EF4-FFF2-40B4-BE49-F238E27FC236}">
                  <a16:creationId xmlns:a16="http://schemas.microsoft.com/office/drawing/2014/main" id="{4CF63DC1-00B9-6C32-316C-1E547E90F00F}"/>
                </a:ext>
              </a:extLst>
            </p:cNvPr>
            <p:cNvCxnSpPr>
              <a:cxnSpLocks/>
            </p:cNvCxnSpPr>
            <p:nvPr/>
          </p:nvCxnSpPr>
          <p:spPr>
            <a:xfrm>
              <a:off x="3459053" y="1458917"/>
              <a:ext cx="147312" cy="1265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ector de Seta Reta 96">
              <a:extLst>
                <a:ext uri="{FF2B5EF4-FFF2-40B4-BE49-F238E27FC236}">
                  <a16:creationId xmlns:a16="http://schemas.microsoft.com/office/drawing/2014/main" id="{BBCD4E11-1F73-AD8A-0043-DB3E59D706D3}"/>
                </a:ext>
              </a:extLst>
            </p:cNvPr>
            <p:cNvCxnSpPr>
              <a:cxnSpLocks/>
            </p:cNvCxnSpPr>
            <p:nvPr/>
          </p:nvCxnSpPr>
          <p:spPr>
            <a:xfrm>
              <a:off x="3484684" y="2198447"/>
              <a:ext cx="147312" cy="126516"/>
            </a:xfrm>
            <a:prstGeom prst="straightConnector1">
              <a:avLst/>
            </a:prstGeom>
            <a:ln>
              <a:solidFill>
                <a:srgbClr val="08A81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ector de Seta Reta 97">
              <a:extLst>
                <a:ext uri="{FF2B5EF4-FFF2-40B4-BE49-F238E27FC236}">
                  <a16:creationId xmlns:a16="http://schemas.microsoft.com/office/drawing/2014/main" id="{61A22431-B4EE-576B-D885-CBB0C538808C}"/>
                </a:ext>
              </a:extLst>
            </p:cNvPr>
            <p:cNvCxnSpPr>
              <a:cxnSpLocks/>
            </p:cNvCxnSpPr>
            <p:nvPr/>
          </p:nvCxnSpPr>
          <p:spPr>
            <a:xfrm>
              <a:off x="3580832" y="3762915"/>
              <a:ext cx="147312" cy="126516"/>
            </a:xfrm>
            <a:prstGeom prst="straightConnector1">
              <a:avLst/>
            </a:prstGeom>
            <a:ln>
              <a:solidFill>
                <a:srgbClr val="08A81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CDD91745-BC1D-B650-8DB0-ABF6F627756D}"/>
              </a:ext>
            </a:extLst>
          </p:cNvPr>
          <p:cNvSpPr txBox="1"/>
          <p:nvPr/>
        </p:nvSpPr>
        <p:spPr>
          <a:xfrm>
            <a:off x="3671464" y="1557513"/>
            <a:ext cx="349871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94" name="CaixaDeTexto 93">
            <a:extLst>
              <a:ext uri="{FF2B5EF4-FFF2-40B4-BE49-F238E27FC236}">
                <a16:creationId xmlns:a16="http://schemas.microsoft.com/office/drawing/2014/main" id="{3A1A159D-A57E-B856-C999-95F96A0AAC3C}"/>
              </a:ext>
            </a:extLst>
          </p:cNvPr>
          <p:cNvSpPr txBox="1"/>
          <p:nvPr/>
        </p:nvSpPr>
        <p:spPr>
          <a:xfrm>
            <a:off x="3715406" y="2309688"/>
            <a:ext cx="349871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99" name="CaixaDeTexto 98">
            <a:extLst>
              <a:ext uri="{FF2B5EF4-FFF2-40B4-BE49-F238E27FC236}">
                <a16:creationId xmlns:a16="http://schemas.microsoft.com/office/drawing/2014/main" id="{D1B3CEEB-459B-CD53-6685-2C766AA6959F}"/>
              </a:ext>
            </a:extLst>
          </p:cNvPr>
          <p:cNvSpPr txBox="1"/>
          <p:nvPr/>
        </p:nvSpPr>
        <p:spPr>
          <a:xfrm>
            <a:off x="3922730" y="2383400"/>
            <a:ext cx="349871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100" name="CaixaDeTexto 99">
            <a:extLst>
              <a:ext uri="{FF2B5EF4-FFF2-40B4-BE49-F238E27FC236}">
                <a16:creationId xmlns:a16="http://schemas.microsoft.com/office/drawing/2014/main" id="{C787A315-C99D-316C-B278-5920ED76EBA6}"/>
              </a:ext>
            </a:extLst>
          </p:cNvPr>
          <p:cNvSpPr txBox="1"/>
          <p:nvPr/>
        </p:nvSpPr>
        <p:spPr>
          <a:xfrm>
            <a:off x="3440130" y="2369535"/>
            <a:ext cx="349871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101" name="CaixaDeTexto 100">
            <a:extLst>
              <a:ext uri="{FF2B5EF4-FFF2-40B4-BE49-F238E27FC236}">
                <a16:creationId xmlns:a16="http://schemas.microsoft.com/office/drawing/2014/main" id="{DF639A5F-358E-C012-3CB3-45ABD510148F}"/>
              </a:ext>
            </a:extLst>
          </p:cNvPr>
          <p:cNvSpPr txBox="1"/>
          <p:nvPr/>
        </p:nvSpPr>
        <p:spPr>
          <a:xfrm>
            <a:off x="3541372" y="1590043"/>
            <a:ext cx="349871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102" name="CaixaDeTexto 101">
            <a:extLst>
              <a:ext uri="{FF2B5EF4-FFF2-40B4-BE49-F238E27FC236}">
                <a16:creationId xmlns:a16="http://schemas.microsoft.com/office/drawing/2014/main" id="{E641AAD0-837F-2939-8C68-53B4C007B142}"/>
              </a:ext>
            </a:extLst>
          </p:cNvPr>
          <p:cNvSpPr txBox="1"/>
          <p:nvPr/>
        </p:nvSpPr>
        <p:spPr>
          <a:xfrm>
            <a:off x="3332067" y="2389722"/>
            <a:ext cx="176015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103" name="CaixaDeTexto 102">
            <a:extLst>
              <a:ext uri="{FF2B5EF4-FFF2-40B4-BE49-F238E27FC236}">
                <a16:creationId xmlns:a16="http://schemas.microsoft.com/office/drawing/2014/main" id="{CA8A4C84-3081-7CD7-97AD-E53240CD231A}"/>
              </a:ext>
            </a:extLst>
          </p:cNvPr>
          <p:cNvSpPr txBox="1"/>
          <p:nvPr/>
        </p:nvSpPr>
        <p:spPr>
          <a:xfrm>
            <a:off x="3404213" y="3185980"/>
            <a:ext cx="349871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104" name="CaixaDeTexto 103">
            <a:extLst>
              <a:ext uri="{FF2B5EF4-FFF2-40B4-BE49-F238E27FC236}">
                <a16:creationId xmlns:a16="http://schemas.microsoft.com/office/drawing/2014/main" id="{EDEBBABF-28D5-A57B-394A-44BE0F809F6C}"/>
              </a:ext>
            </a:extLst>
          </p:cNvPr>
          <p:cNvSpPr txBox="1"/>
          <p:nvPr/>
        </p:nvSpPr>
        <p:spPr>
          <a:xfrm>
            <a:off x="3009060" y="3279315"/>
            <a:ext cx="349871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105" name="CaixaDeTexto 104">
            <a:extLst>
              <a:ext uri="{FF2B5EF4-FFF2-40B4-BE49-F238E27FC236}">
                <a16:creationId xmlns:a16="http://schemas.microsoft.com/office/drawing/2014/main" id="{B95FC849-3683-E3D6-5B90-C29747B4AEAD}"/>
              </a:ext>
            </a:extLst>
          </p:cNvPr>
          <p:cNvSpPr txBox="1"/>
          <p:nvPr/>
        </p:nvSpPr>
        <p:spPr>
          <a:xfrm>
            <a:off x="3266429" y="3221338"/>
            <a:ext cx="349871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106" name="CaixaDeTexto 105">
            <a:extLst>
              <a:ext uri="{FF2B5EF4-FFF2-40B4-BE49-F238E27FC236}">
                <a16:creationId xmlns:a16="http://schemas.microsoft.com/office/drawing/2014/main" id="{52BD6825-577A-8B04-CCFE-3F637B20B76B}"/>
              </a:ext>
            </a:extLst>
          </p:cNvPr>
          <p:cNvSpPr txBox="1"/>
          <p:nvPr/>
        </p:nvSpPr>
        <p:spPr>
          <a:xfrm>
            <a:off x="3091971" y="3268718"/>
            <a:ext cx="349871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107" name="CaixaDeTexto 106">
            <a:extLst>
              <a:ext uri="{FF2B5EF4-FFF2-40B4-BE49-F238E27FC236}">
                <a16:creationId xmlns:a16="http://schemas.microsoft.com/office/drawing/2014/main" id="{8C1E005A-23FD-3E3E-44D9-0B7915E4E92C}"/>
              </a:ext>
            </a:extLst>
          </p:cNvPr>
          <p:cNvSpPr txBox="1"/>
          <p:nvPr/>
        </p:nvSpPr>
        <p:spPr>
          <a:xfrm>
            <a:off x="3171532" y="3263059"/>
            <a:ext cx="349871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108" name="CaixaDeTexto 107">
            <a:extLst>
              <a:ext uri="{FF2B5EF4-FFF2-40B4-BE49-F238E27FC236}">
                <a16:creationId xmlns:a16="http://schemas.microsoft.com/office/drawing/2014/main" id="{44298936-1279-117E-6625-C54AEFED3FDE}"/>
              </a:ext>
            </a:extLst>
          </p:cNvPr>
          <p:cNvSpPr txBox="1"/>
          <p:nvPr/>
        </p:nvSpPr>
        <p:spPr>
          <a:xfrm>
            <a:off x="4855668" y="2626208"/>
            <a:ext cx="349871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109" name="CaixaDeTexto 108">
            <a:extLst>
              <a:ext uri="{FF2B5EF4-FFF2-40B4-BE49-F238E27FC236}">
                <a16:creationId xmlns:a16="http://schemas.microsoft.com/office/drawing/2014/main" id="{5CED479D-F37A-A890-D3B8-C14A11CDD960}"/>
              </a:ext>
            </a:extLst>
          </p:cNvPr>
          <p:cNvSpPr txBox="1"/>
          <p:nvPr/>
        </p:nvSpPr>
        <p:spPr>
          <a:xfrm>
            <a:off x="4588585" y="2588036"/>
            <a:ext cx="349871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124" name="CaixaDeTexto 123">
            <a:extLst>
              <a:ext uri="{FF2B5EF4-FFF2-40B4-BE49-F238E27FC236}">
                <a16:creationId xmlns:a16="http://schemas.microsoft.com/office/drawing/2014/main" id="{E65F97E7-27B9-7307-B66F-DF004B4C1871}"/>
              </a:ext>
            </a:extLst>
          </p:cNvPr>
          <p:cNvSpPr txBox="1"/>
          <p:nvPr/>
        </p:nvSpPr>
        <p:spPr>
          <a:xfrm>
            <a:off x="3938738" y="1650770"/>
            <a:ext cx="349871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130" name="CaixaDeTexto 129">
            <a:extLst>
              <a:ext uri="{FF2B5EF4-FFF2-40B4-BE49-F238E27FC236}">
                <a16:creationId xmlns:a16="http://schemas.microsoft.com/office/drawing/2014/main" id="{92768561-74AC-532C-EEDF-0CBB7CBC0FC6}"/>
              </a:ext>
            </a:extLst>
          </p:cNvPr>
          <p:cNvSpPr txBox="1"/>
          <p:nvPr/>
        </p:nvSpPr>
        <p:spPr>
          <a:xfrm>
            <a:off x="2888272" y="3933005"/>
            <a:ext cx="349871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131" name="CaixaDeTexto 130">
            <a:extLst>
              <a:ext uri="{FF2B5EF4-FFF2-40B4-BE49-F238E27FC236}">
                <a16:creationId xmlns:a16="http://schemas.microsoft.com/office/drawing/2014/main" id="{6EEA8056-0026-58E1-55A4-F12ABEA0EF73}"/>
              </a:ext>
            </a:extLst>
          </p:cNvPr>
          <p:cNvSpPr txBox="1"/>
          <p:nvPr/>
        </p:nvSpPr>
        <p:spPr>
          <a:xfrm>
            <a:off x="3277467" y="3933979"/>
            <a:ext cx="349871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132" name="CaixaDeTexto 131">
            <a:extLst>
              <a:ext uri="{FF2B5EF4-FFF2-40B4-BE49-F238E27FC236}">
                <a16:creationId xmlns:a16="http://schemas.microsoft.com/office/drawing/2014/main" id="{DB021804-D0D5-EBCA-A1FB-297DE0D0EE11}"/>
              </a:ext>
            </a:extLst>
          </p:cNvPr>
          <p:cNvSpPr txBox="1"/>
          <p:nvPr/>
        </p:nvSpPr>
        <p:spPr>
          <a:xfrm>
            <a:off x="3358931" y="3916211"/>
            <a:ext cx="349871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133" name="CaixaDeTexto 132">
            <a:extLst>
              <a:ext uri="{FF2B5EF4-FFF2-40B4-BE49-F238E27FC236}">
                <a16:creationId xmlns:a16="http://schemas.microsoft.com/office/drawing/2014/main" id="{FA020120-671A-4E5C-0D82-898A4FCCF07A}"/>
              </a:ext>
            </a:extLst>
          </p:cNvPr>
          <p:cNvSpPr txBox="1"/>
          <p:nvPr/>
        </p:nvSpPr>
        <p:spPr>
          <a:xfrm>
            <a:off x="4054250" y="3770459"/>
            <a:ext cx="349871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134" name="CaixaDeTexto 133">
            <a:extLst>
              <a:ext uri="{FF2B5EF4-FFF2-40B4-BE49-F238E27FC236}">
                <a16:creationId xmlns:a16="http://schemas.microsoft.com/office/drawing/2014/main" id="{D29A28CA-F7D4-427E-9B7D-45EFA5779529}"/>
              </a:ext>
            </a:extLst>
          </p:cNvPr>
          <p:cNvSpPr txBox="1"/>
          <p:nvPr/>
        </p:nvSpPr>
        <p:spPr>
          <a:xfrm>
            <a:off x="4302990" y="3917284"/>
            <a:ext cx="349871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135" name="CaixaDeTexto 134">
            <a:extLst>
              <a:ext uri="{FF2B5EF4-FFF2-40B4-BE49-F238E27FC236}">
                <a16:creationId xmlns:a16="http://schemas.microsoft.com/office/drawing/2014/main" id="{5847E8D3-2206-B4BF-0922-529698DA9673}"/>
              </a:ext>
            </a:extLst>
          </p:cNvPr>
          <p:cNvSpPr txBox="1"/>
          <p:nvPr/>
        </p:nvSpPr>
        <p:spPr>
          <a:xfrm>
            <a:off x="4838649" y="4027432"/>
            <a:ext cx="349871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137" name="CaixaDeTexto 136">
            <a:extLst>
              <a:ext uri="{FF2B5EF4-FFF2-40B4-BE49-F238E27FC236}">
                <a16:creationId xmlns:a16="http://schemas.microsoft.com/office/drawing/2014/main" id="{B96EC8B3-93EB-695A-5B70-0EEB886EDA42}"/>
              </a:ext>
            </a:extLst>
          </p:cNvPr>
          <p:cNvSpPr txBox="1"/>
          <p:nvPr/>
        </p:nvSpPr>
        <p:spPr>
          <a:xfrm>
            <a:off x="4506809" y="4002696"/>
            <a:ext cx="349871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138" name="CaixaDeTexto 137">
            <a:extLst>
              <a:ext uri="{FF2B5EF4-FFF2-40B4-BE49-F238E27FC236}">
                <a16:creationId xmlns:a16="http://schemas.microsoft.com/office/drawing/2014/main" id="{8B9C49D1-BC8F-A137-B3E5-017C1F006D5D}"/>
              </a:ext>
            </a:extLst>
          </p:cNvPr>
          <p:cNvSpPr txBox="1"/>
          <p:nvPr/>
        </p:nvSpPr>
        <p:spPr>
          <a:xfrm>
            <a:off x="4373888" y="3958531"/>
            <a:ext cx="349871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7340945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687</Words>
  <Application>Microsoft Office PowerPoint</Application>
  <PresentationFormat>Apresentação na tela (16:9)</PresentationFormat>
  <Paragraphs>63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Leonardo Zamprogno Machado</cp:lastModifiedBy>
  <cp:revision>84</cp:revision>
  <dcterms:created xsi:type="dcterms:W3CDTF">2024-01-09T13:58:08Z</dcterms:created>
  <dcterms:modified xsi:type="dcterms:W3CDTF">2024-01-30T21:23:06Z</dcterms:modified>
</cp:coreProperties>
</file>