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5143500" cy="91440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FBD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368" y="-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385763" y="2840568"/>
            <a:ext cx="4371976" cy="1960034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1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771525" y="5181600"/>
            <a:ext cx="3600450" cy="2336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21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o Título"/>
          <p:cNvSpPr txBox="1">
            <a:spLocks noGrp="1"/>
          </p:cNvSpPr>
          <p:nvPr>
            <p:ph type="title"/>
          </p:nvPr>
        </p:nvSpPr>
        <p:spPr>
          <a:xfrm>
            <a:off x="406300" y="5875866"/>
            <a:ext cx="4371976" cy="181610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Texto do Título</a:t>
            </a:r>
          </a:p>
        </p:txBody>
      </p:sp>
      <p:sp>
        <p:nvSpPr>
          <p:cNvPr id="30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406300" y="3875618"/>
            <a:ext cx="4371976" cy="200025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9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257175" y="2133600"/>
            <a:ext cx="2271714" cy="603461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8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257175" y="2046816"/>
            <a:ext cx="2272607" cy="85301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9" name="Espaço Reservado para Texto 4"/>
          <p:cNvSpPr>
            <a:spLocks noGrp="1"/>
          </p:cNvSpPr>
          <p:nvPr>
            <p:ph type="body" sz="quarter" idx="21"/>
          </p:nvPr>
        </p:nvSpPr>
        <p:spPr>
          <a:xfrm>
            <a:off x="2612826" y="2046816"/>
            <a:ext cx="2273499" cy="853016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o Título"/>
          <p:cNvSpPr txBox="1">
            <a:spLocks noGrp="1"/>
          </p:cNvSpPr>
          <p:nvPr>
            <p:ph type="title"/>
          </p:nvPr>
        </p:nvSpPr>
        <p:spPr>
          <a:xfrm>
            <a:off x="257175" y="364066"/>
            <a:ext cx="1692176" cy="154940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Texto do Título</a:t>
            </a:r>
          </a:p>
        </p:txBody>
      </p:sp>
      <p:sp>
        <p:nvSpPr>
          <p:cNvPr id="7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2010966" y="364066"/>
            <a:ext cx="2875359" cy="7804152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4" name="Espaço Reservado para Texto 3"/>
          <p:cNvSpPr>
            <a:spLocks noGrp="1"/>
          </p:cNvSpPr>
          <p:nvPr>
            <p:ph type="body" sz="half" idx="21"/>
          </p:nvPr>
        </p:nvSpPr>
        <p:spPr>
          <a:xfrm>
            <a:off x="257175" y="1913466"/>
            <a:ext cx="1692176" cy="625475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o Título"/>
          <p:cNvSpPr txBox="1">
            <a:spLocks noGrp="1"/>
          </p:cNvSpPr>
          <p:nvPr>
            <p:ph type="title"/>
          </p:nvPr>
        </p:nvSpPr>
        <p:spPr>
          <a:xfrm>
            <a:off x="1008162" y="6400800"/>
            <a:ext cx="3086101" cy="75565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Texto do Título</a:t>
            </a:r>
          </a:p>
        </p:txBody>
      </p:sp>
      <p:sp>
        <p:nvSpPr>
          <p:cNvPr id="83" name="Espaço Reservado para Imagem 2"/>
          <p:cNvSpPr>
            <a:spLocks noGrp="1"/>
          </p:cNvSpPr>
          <p:nvPr>
            <p:ph type="pic" sz="half" idx="21"/>
          </p:nvPr>
        </p:nvSpPr>
        <p:spPr>
          <a:xfrm>
            <a:off x="1008162" y="817032"/>
            <a:ext cx="3086101" cy="54864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008162" y="7156450"/>
            <a:ext cx="3086101" cy="10731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257175" y="366183"/>
            <a:ext cx="4629150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257175" y="2133600"/>
            <a:ext cx="4629150" cy="6034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4627701" y="8594397"/>
            <a:ext cx="258624" cy="24830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tângulo 9"/>
          <p:cNvSpPr txBox="1"/>
          <p:nvPr/>
        </p:nvSpPr>
        <p:spPr>
          <a:xfrm>
            <a:off x="-25764" y="510490"/>
            <a:ext cx="5152138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Edema de disco </a:t>
            </a:r>
            <a:r>
              <a:rPr dirty="0" err="1"/>
              <a:t>como</a:t>
            </a:r>
            <a:r>
              <a:rPr dirty="0"/>
              <a:t>  </a:t>
            </a:r>
            <a:r>
              <a:rPr dirty="0" err="1"/>
              <a:t>sinal</a:t>
            </a:r>
            <a:r>
              <a:rPr dirty="0"/>
              <a:t> de </a:t>
            </a:r>
            <a:r>
              <a:rPr dirty="0" err="1"/>
              <a:t>recidiva</a:t>
            </a:r>
            <a:r>
              <a:rPr dirty="0"/>
              <a:t> de </a:t>
            </a:r>
            <a:r>
              <a:rPr dirty="0" err="1"/>
              <a:t>Leucemia</a:t>
            </a:r>
            <a:r>
              <a:rPr dirty="0"/>
              <a:t> </a:t>
            </a:r>
            <a:r>
              <a:rPr dirty="0" err="1"/>
              <a:t>Linfoblástica</a:t>
            </a:r>
            <a:r>
              <a:rPr dirty="0"/>
              <a:t> Aguda B. </a:t>
            </a:r>
          </a:p>
        </p:txBody>
      </p:sp>
      <p:sp>
        <p:nvSpPr>
          <p:cNvPr id="96" name="Retângulo 10"/>
          <p:cNvSpPr txBox="1"/>
          <p:nvPr/>
        </p:nvSpPr>
        <p:spPr>
          <a:xfrm>
            <a:off x="39376" y="1066887"/>
            <a:ext cx="5059680" cy="101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Gabriela Bacelo Gonçalves</a:t>
            </a:r>
            <a:r>
              <a:rPr lang="pt-BR" sz="800" kern="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t-BR" sz="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Ana Luiza </a:t>
            </a:r>
            <a:r>
              <a:rPr lang="pt-BR" sz="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Lourençoni</a:t>
            </a:r>
            <a:r>
              <a:rPr lang="pt-BR" sz="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Botega</a:t>
            </a:r>
            <a:r>
              <a:rPr lang="pt-BR" sz="800" kern="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t-BR" sz="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Letícia </a:t>
            </a:r>
            <a:r>
              <a:rPr lang="pt-BR" sz="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Delsin</a:t>
            </a:r>
            <a:r>
              <a:rPr lang="pt-BR" sz="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Mizael</a:t>
            </a:r>
            <a:r>
              <a:rPr lang="pt-BR" sz="800" kern="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pt-BR" sz="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Érika Alessandra </a:t>
            </a:r>
            <a:r>
              <a:rPr lang="pt-BR" sz="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Galembek</a:t>
            </a:r>
            <a:r>
              <a:rPr lang="pt-BR" sz="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Silvino</a:t>
            </a:r>
            <a:r>
              <a:rPr lang="pt-BR" sz="800" kern="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pt-BR" sz="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6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Acadêmica de medicina da Universidade Metropolitana de Santos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6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Médica residente do 2° ano de Oftalmologia da UNILASER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9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etângulo 11"/>
          <p:cNvSpPr/>
          <p:nvPr/>
        </p:nvSpPr>
        <p:spPr>
          <a:xfrm>
            <a:off x="0" y="9090248"/>
            <a:ext cx="5143500" cy="53753"/>
          </a:xfrm>
          <a:prstGeom prst="rect">
            <a:avLst/>
          </a:prstGeom>
          <a:solidFill>
            <a:srgbClr val="CCFF99"/>
          </a:solidFill>
          <a:ln w="25400">
            <a:noFill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8" name="Rectangle 23"/>
          <p:cNvSpPr/>
          <p:nvPr/>
        </p:nvSpPr>
        <p:spPr>
          <a:xfrm>
            <a:off x="47079" y="1911466"/>
            <a:ext cx="2496746" cy="3749356"/>
          </a:xfrm>
          <a:prstGeom prst="rect">
            <a:avLst/>
          </a:prstGeom>
          <a:ln>
            <a:noFill/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/>
          <a:p>
            <a:pPr algn="just">
              <a:lnSpc>
                <a:spcPct val="107000"/>
              </a:lnSpc>
              <a:spcBef>
                <a:spcPts val="800"/>
              </a:spcBef>
              <a:defRPr sz="900">
                <a:latin typeface="Arial"/>
                <a:ea typeface="Arial"/>
                <a:cs typeface="Arial"/>
                <a:sym typeface="Arial"/>
              </a:defRPr>
            </a:pPr>
            <a:r>
              <a:rPr lang="pt-BR" sz="850" dirty="0"/>
              <a:t>    </a:t>
            </a:r>
            <a:r>
              <a:rPr sz="850" dirty="0"/>
              <a:t>A </a:t>
            </a:r>
            <a:r>
              <a:rPr sz="850" dirty="0" err="1"/>
              <a:t>Leucemia</a:t>
            </a:r>
            <a:r>
              <a:rPr sz="850" dirty="0"/>
              <a:t> </a:t>
            </a:r>
            <a:r>
              <a:rPr sz="850" dirty="0" err="1"/>
              <a:t>Linfoblá</a:t>
            </a:r>
            <a:r>
              <a:rPr lang="pt-BR" sz="850" dirty="0"/>
              <a:t>s</a:t>
            </a:r>
            <a:r>
              <a:rPr sz="850" dirty="0" err="1"/>
              <a:t>tica</a:t>
            </a:r>
            <a:r>
              <a:rPr sz="850" dirty="0"/>
              <a:t> Aguda se </a:t>
            </a:r>
            <a:r>
              <a:rPr sz="850" dirty="0" err="1"/>
              <a:t>dá</a:t>
            </a:r>
            <a:r>
              <a:rPr sz="850" dirty="0"/>
              <a:t> </a:t>
            </a:r>
            <a:r>
              <a:rPr sz="850" dirty="0" err="1"/>
              <a:t>na</a:t>
            </a:r>
            <a:r>
              <a:rPr sz="850" dirty="0"/>
              <a:t> </a:t>
            </a:r>
            <a:r>
              <a:rPr sz="850" dirty="0" err="1"/>
              <a:t>medula</a:t>
            </a:r>
            <a:r>
              <a:rPr sz="850" dirty="0"/>
              <a:t> </a:t>
            </a:r>
            <a:r>
              <a:rPr sz="850" dirty="0" err="1"/>
              <a:t>óssea</a:t>
            </a:r>
            <a:r>
              <a:rPr sz="850" dirty="0"/>
              <a:t> </a:t>
            </a:r>
            <a:r>
              <a:rPr sz="850" dirty="0" err="1"/>
              <a:t>por</a:t>
            </a:r>
            <a:r>
              <a:rPr sz="850" dirty="0"/>
              <a:t> </a:t>
            </a:r>
            <a:r>
              <a:rPr sz="850" dirty="0" err="1"/>
              <a:t>formação</a:t>
            </a:r>
            <a:r>
              <a:rPr sz="850" dirty="0"/>
              <a:t> de </a:t>
            </a:r>
            <a:r>
              <a:rPr sz="850" dirty="0" err="1"/>
              <a:t>leucócitos</a:t>
            </a:r>
            <a:r>
              <a:rPr sz="850" dirty="0"/>
              <a:t> </a:t>
            </a:r>
            <a:r>
              <a:rPr sz="850" dirty="0" err="1"/>
              <a:t>anômalos</a:t>
            </a:r>
            <a:r>
              <a:rPr sz="850" dirty="0"/>
              <a:t>. A </a:t>
            </a:r>
            <a:r>
              <a:rPr sz="850" dirty="0" err="1"/>
              <a:t>etiopatogenia</a:t>
            </a:r>
            <a:r>
              <a:rPr sz="850" dirty="0"/>
              <a:t> </a:t>
            </a:r>
            <a:r>
              <a:rPr sz="850" dirty="0" err="1"/>
              <a:t>envolve</a:t>
            </a:r>
            <a:r>
              <a:rPr sz="850" dirty="0"/>
              <a:t> </a:t>
            </a:r>
            <a:r>
              <a:rPr sz="850" dirty="0" err="1"/>
              <a:t>fatores</a:t>
            </a:r>
            <a:r>
              <a:rPr sz="850" dirty="0"/>
              <a:t> </a:t>
            </a:r>
            <a:r>
              <a:rPr sz="850" dirty="0" err="1"/>
              <a:t>genéticos</a:t>
            </a:r>
            <a:r>
              <a:rPr sz="850" dirty="0"/>
              <a:t> e </a:t>
            </a:r>
            <a:r>
              <a:rPr sz="850" dirty="0" err="1"/>
              <a:t>ambientais</a:t>
            </a:r>
            <a:r>
              <a:rPr sz="850" baseline="30000" dirty="0"/>
              <a:t>(1)</a:t>
            </a:r>
            <a:r>
              <a:rPr sz="850" dirty="0"/>
              <a:t>.</a:t>
            </a:r>
          </a:p>
          <a:p>
            <a:pPr algn="just">
              <a:lnSpc>
                <a:spcPct val="107000"/>
              </a:lnSpc>
              <a:spcBef>
                <a:spcPts val="800"/>
              </a:spcBef>
              <a:defRPr sz="900">
                <a:latin typeface="Arial"/>
                <a:ea typeface="Arial"/>
                <a:cs typeface="Arial"/>
                <a:sym typeface="Arial"/>
              </a:defRPr>
            </a:pPr>
            <a:r>
              <a:rPr lang="pt-BR" sz="850" dirty="0"/>
              <a:t>   </a:t>
            </a:r>
            <a:r>
              <a:rPr sz="850" dirty="0"/>
              <a:t>As </a:t>
            </a:r>
            <a:r>
              <a:rPr sz="850" dirty="0" err="1"/>
              <a:t>Leucemias</a:t>
            </a:r>
            <a:r>
              <a:rPr sz="850" dirty="0"/>
              <a:t> </a:t>
            </a:r>
            <a:r>
              <a:rPr sz="850" dirty="0" err="1"/>
              <a:t>são</a:t>
            </a:r>
            <a:r>
              <a:rPr sz="850" dirty="0"/>
              <a:t> as </a:t>
            </a:r>
            <a:r>
              <a:rPr sz="850" dirty="0" err="1"/>
              <a:t>principais</a:t>
            </a:r>
            <a:r>
              <a:rPr sz="850" dirty="0"/>
              <a:t> </a:t>
            </a:r>
            <a:r>
              <a:rPr sz="850" dirty="0" err="1"/>
              <a:t>neoplasias</a:t>
            </a:r>
            <a:r>
              <a:rPr sz="850" dirty="0"/>
              <a:t> da </a:t>
            </a:r>
            <a:r>
              <a:rPr sz="850" dirty="0" err="1"/>
              <a:t>faixa</a:t>
            </a:r>
            <a:r>
              <a:rPr sz="850" dirty="0"/>
              <a:t> </a:t>
            </a:r>
            <a:r>
              <a:rPr sz="850" dirty="0" err="1"/>
              <a:t>etária</a:t>
            </a:r>
            <a:r>
              <a:rPr sz="850" dirty="0"/>
              <a:t> </a:t>
            </a:r>
            <a:r>
              <a:rPr sz="850" dirty="0" err="1"/>
              <a:t>pediátrica</a:t>
            </a:r>
            <a:r>
              <a:rPr lang="pt-BR" sz="850" dirty="0"/>
              <a:t> (35%)</a:t>
            </a:r>
            <a:r>
              <a:rPr sz="850" dirty="0"/>
              <a:t> e a </a:t>
            </a:r>
            <a:r>
              <a:rPr sz="850" dirty="0" err="1"/>
              <a:t>terceira</a:t>
            </a:r>
            <a:r>
              <a:rPr sz="850" dirty="0"/>
              <a:t> </a:t>
            </a:r>
            <a:r>
              <a:rPr sz="850" dirty="0" err="1"/>
              <a:t>maior</a:t>
            </a:r>
            <a:r>
              <a:rPr sz="850" dirty="0"/>
              <a:t> </a:t>
            </a:r>
            <a:r>
              <a:rPr sz="850" dirty="0" err="1"/>
              <a:t>nos</a:t>
            </a:r>
            <a:r>
              <a:rPr sz="850" dirty="0"/>
              <a:t> </a:t>
            </a:r>
            <a:r>
              <a:rPr sz="850" dirty="0" err="1"/>
              <a:t>jovens</a:t>
            </a:r>
            <a:r>
              <a:rPr sz="850" dirty="0"/>
              <a:t> entre 15-19 </a:t>
            </a:r>
            <a:r>
              <a:rPr sz="850" dirty="0" err="1"/>
              <a:t>anos</a:t>
            </a:r>
            <a:r>
              <a:rPr sz="850" dirty="0"/>
              <a:t> </a:t>
            </a:r>
            <a:r>
              <a:rPr sz="850" baseline="30000" dirty="0"/>
              <a:t>(2)</a:t>
            </a:r>
            <a:r>
              <a:rPr sz="850" dirty="0"/>
              <a:t>. A </a:t>
            </a:r>
            <a:r>
              <a:rPr sz="850" dirty="0" err="1"/>
              <a:t>Leucemia</a:t>
            </a:r>
            <a:r>
              <a:rPr sz="850" dirty="0"/>
              <a:t> </a:t>
            </a:r>
            <a:r>
              <a:rPr sz="850" dirty="0" err="1"/>
              <a:t>Linfoblástica</a:t>
            </a:r>
            <a:r>
              <a:rPr sz="850" dirty="0"/>
              <a:t> Aguda de </a:t>
            </a:r>
            <a:r>
              <a:rPr sz="850" dirty="0" err="1"/>
              <a:t>Células</a:t>
            </a:r>
            <a:r>
              <a:rPr sz="850" dirty="0"/>
              <a:t> B (LLA-B) </a:t>
            </a:r>
            <a:r>
              <a:rPr sz="850" dirty="0" err="1"/>
              <a:t>representa</a:t>
            </a:r>
            <a:r>
              <a:rPr sz="850" dirty="0"/>
              <a:t> 85% dos </a:t>
            </a:r>
            <a:r>
              <a:rPr sz="850" dirty="0" err="1"/>
              <a:t>casos</a:t>
            </a:r>
            <a:r>
              <a:rPr lang="pt-BR" sz="850" dirty="0"/>
              <a:t>. </a:t>
            </a:r>
          </a:p>
          <a:p>
            <a:pPr algn="just">
              <a:lnSpc>
                <a:spcPct val="107000"/>
              </a:lnSpc>
              <a:spcBef>
                <a:spcPts val="800"/>
              </a:spcBef>
              <a:defRPr sz="900">
                <a:latin typeface="Arial"/>
                <a:ea typeface="Arial"/>
                <a:cs typeface="Arial"/>
                <a:sym typeface="Arial"/>
              </a:defRPr>
            </a:pPr>
            <a:r>
              <a:rPr lang="pt-BR" sz="850" dirty="0"/>
              <a:t>   As manifestações oftalmológicas </a:t>
            </a:r>
            <a:r>
              <a:rPr sz="850" dirty="0" err="1"/>
              <a:t>pode</a:t>
            </a:r>
            <a:r>
              <a:rPr lang="pt-BR" sz="850" dirty="0"/>
              <a:t>m</a:t>
            </a:r>
            <a:r>
              <a:rPr sz="850" dirty="0"/>
              <a:t> </a:t>
            </a:r>
            <a:r>
              <a:rPr sz="850" dirty="0" err="1"/>
              <a:t>ocorrer</a:t>
            </a:r>
            <a:r>
              <a:rPr sz="850" dirty="0"/>
              <a:t> </a:t>
            </a:r>
            <a:r>
              <a:rPr sz="850" dirty="0" err="1"/>
              <a:t>por</a:t>
            </a:r>
            <a:r>
              <a:rPr sz="850" dirty="0"/>
              <a:t>  </a:t>
            </a:r>
            <a:r>
              <a:rPr sz="850" dirty="0" err="1"/>
              <a:t>infiltração</a:t>
            </a:r>
            <a:r>
              <a:rPr sz="850" dirty="0"/>
              <a:t> </a:t>
            </a:r>
            <a:r>
              <a:rPr sz="850" dirty="0" err="1"/>
              <a:t>direta</a:t>
            </a:r>
            <a:r>
              <a:rPr sz="850" dirty="0"/>
              <a:t> das </a:t>
            </a:r>
            <a:r>
              <a:rPr sz="850" dirty="0" err="1"/>
              <a:t>células</a:t>
            </a:r>
            <a:r>
              <a:rPr sz="850" dirty="0"/>
              <a:t> </a:t>
            </a:r>
            <a:r>
              <a:rPr sz="850" dirty="0" err="1"/>
              <a:t>cancerígenas</a:t>
            </a:r>
            <a:r>
              <a:rPr sz="850" dirty="0"/>
              <a:t>, </a:t>
            </a:r>
            <a:r>
              <a:rPr lang="pt-BR" sz="850" dirty="0"/>
              <a:t>por </a:t>
            </a:r>
            <a:r>
              <a:rPr sz="850" dirty="0" err="1"/>
              <a:t>consequência</a:t>
            </a:r>
            <a:r>
              <a:rPr sz="850" dirty="0"/>
              <a:t> das </a:t>
            </a:r>
            <a:r>
              <a:rPr sz="850" dirty="0" err="1"/>
              <a:t>alterações</a:t>
            </a:r>
            <a:r>
              <a:rPr sz="850" dirty="0"/>
              <a:t> </a:t>
            </a:r>
            <a:r>
              <a:rPr sz="850" dirty="0" err="1"/>
              <a:t>sanguíneas</a:t>
            </a:r>
            <a:r>
              <a:rPr sz="850" dirty="0"/>
              <a:t> </a:t>
            </a:r>
            <a:r>
              <a:rPr sz="850" dirty="0" err="1"/>
              <a:t>ou</a:t>
            </a:r>
            <a:r>
              <a:rPr sz="850" dirty="0"/>
              <a:t> </a:t>
            </a:r>
            <a:r>
              <a:rPr sz="850" dirty="0" err="1"/>
              <a:t>causadas</a:t>
            </a:r>
            <a:r>
              <a:rPr sz="850" dirty="0"/>
              <a:t> </a:t>
            </a:r>
            <a:r>
              <a:rPr sz="850" dirty="0" err="1"/>
              <a:t>pelas</a:t>
            </a:r>
            <a:r>
              <a:rPr sz="850" dirty="0"/>
              <a:t> </a:t>
            </a:r>
            <a:r>
              <a:rPr sz="850" dirty="0" err="1"/>
              <a:t>infecções</a:t>
            </a:r>
            <a:r>
              <a:rPr sz="850" dirty="0"/>
              <a:t> </a:t>
            </a:r>
            <a:r>
              <a:rPr sz="850" dirty="0" err="1"/>
              <a:t>secundárias</a:t>
            </a:r>
            <a:r>
              <a:rPr sz="850" dirty="0"/>
              <a:t> à </a:t>
            </a:r>
            <a:r>
              <a:rPr sz="850" dirty="0" err="1"/>
              <a:t>imunossupressão</a:t>
            </a:r>
            <a:r>
              <a:rPr lang="pt-BR" sz="850" dirty="0"/>
              <a:t>. </a:t>
            </a:r>
            <a:r>
              <a:rPr lang="pt-BR" sz="850" baseline="30000" dirty="0"/>
              <a:t>(3,4,5).</a:t>
            </a:r>
            <a:endParaRPr sz="850" dirty="0"/>
          </a:p>
          <a:p>
            <a:pPr algn="just">
              <a:lnSpc>
                <a:spcPct val="107000"/>
              </a:lnSpc>
              <a:spcBef>
                <a:spcPts val="800"/>
              </a:spcBef>
              <a:defRPr sz="900">
                <a:latin typeface="Arial"/>
                <a:ea typeface="Arial"/>
                <a:cs typeface="Arial"/>
                <a:sym typeface="Arial"/>
              </a:defRPr>
            </a:pPr>
            <a:r>
              <a:rPr lang="pt-BR" sz="850" dirty="0"/>
              <a:t>   </a:t>
            </a:r>
            <a:r>
              <a:rPr sz="850" dirty="0"/>
              <a:t>A retina é o </a:t>
            </a:r>
            <a:r>
              <a:rPr lang="pt-BR" sz="850" dirty="0"/>
              <a:t>sítio</a:t>
            </a:r>
            <a:r>
              <a:rPr sz="850" dirty="0"/>
              <a:t> ocular </a:t>
            </a:r>
            <a:r>
              <a:rPr sz="850" dirty="0" err="1"/>
              <a:t>mais</a:t>
            </a:r>
            <a:r>
              <a:rPr sz="850" dirty="0"/>
              <a:t> </a:t>
            </a:r>
            <a:r>
              <a:rPr sz="850" dirty="0" err="1"/>
              <a:t>acometido</a:t>
            </a:r>
            <a:r>
              <a:rPr sz="850" dirty="0"/>
              <a:t>, </a:t>
            </a:r>
            <a:r>
              <a:rPr sz="850" dirty="0" err="1"/>
              <a:t>podendo</a:t>
            </a:r>
            <a:r>
              <a:rPr lang="pt-BR" sz="850" dirty="0"/>
              <a:t> se manifestar com </a:t>
            </a:r>
            <a:r>
              <a:rPr sz="850" dirty="0" err="1"/>
              <a:t>hemorragias</a:t>
            </a:r>
            <a:r>
              <a:rPr sz="850" dirty="0"/>
              <a:t> </a:t>
            </a:r>
            <a:r>
              <a:rPr sz="850" dirty="0" err="1"/>
              <a:t>intraretinianas</a:t>
            </a:r>
            <a:r>
              <a:rPr sz="850" dirty="0"/>
              <a:t>, </a:t>
            </a:r>
            <a:r>
              <a:rPr sz="850" dirty="0" err="1"/>
              <a:t>exsudatos</a:t>
            </a:r>
            <a:r>
              <a:rPr sz="850" dirty="0"/>
              <a:t> </a:t>
            </a:r>
            <a:r>
              <a:rPr sz="850" dirty="0" err="1"/>
              <a:t>algodonosos</a:t>
            </a:r>
            <a:r>
              <a:rPr sz="850" dirty="0"/>
              <a:t> </a:t>
            </a:r>
            <a:r>
              <a:rPr sz="850" dirty="0" err="1"/>
              <a:t>alterações</a:t>
            </a:r>
            <a:r>
              <a:rPr sz="850" dirty="0"/>
              <a:t> </a:t>
            </a:r>
            <a:r>
              <a:rPr sz="850" dirty="0" err="1"/>
              <a:t>vasculares</a:t>
            </a:r>
            <a:r>
              <a:rPr sz="850" dirty="0"/>
              <a:t> e  </a:t>
            </a:r>
            <a:r>
              <a:rPr sz="850" dirty="0" err="1"/>
              <a:t>manchas</a:t>
            </a:r>
            <a:r>
              <a:rPr sz="850" dirty="0"/>
              <a:t> de Roth. O edema de disco </a:t>
            </a:r>
            <a:r>
              <a:rPr sz="850" dirty="0" err="1"/>
              <a:t>pode</a:t>
            </a:r>
            <a:r>
              <a:rPr sz="850" dirty="0"/>
              <a:t> </a:t>
            </a:r>
            <a:r>
              <a:rPr sz="850" dirty="0" err="1"/>
              <a:t>ocorrer</a:t>
            </a:r>
            <a:r>
              <a:rPr sz="850" dirty="0"/>
              <a:t>   pela </a:t>
            </a:r>
            <a:r>
              <a:rPr sz="850" dirty="0" err="1"/>
              <a:t>infiltração</a:t>
            </a:r>
            <a:r>
              <a:rPr sz="850" dirty="0"/>
              <a:t> retrolaminar, </a:t>
            </a:r>
            <a:r>
              <a:rPr sz="850" dirty="0" err="1"/>
              <a:t>infiltração</a:t>
            </a:r>
            <a:r>
              <a:rPr sz="850" dirty="0"/>
              <a:t> da </a:t>
            </a:r>
            <a:r>
              <a:rPr sz="850" dirty="0" err="1"/>
              <a:t>papila</a:t>
            </a:r>
            <a:r>
              <a:rPr sz="850" dirty="0"/>
              <a:t> </a:t>
            </a:r>
            <a:r>
              <a:rPr sz="850" dirty="0" err="1"/>
              <a:t>ou</a:t>
            </a:r>
            <a:r>
              <a:rPr sz="850" dirty="0"/>
              <a:t> pela </a:t>
            </a:r>
            <a:r>
              <a:rPr sz="850" dirty="0" err="1"/>
              <a:t>elevação</a:t>
            </a:r>
            <a:r>
              <a:rPr sz="850" dirty="0"/>
              <a:t> da </a:t>
            </a:r>
            <a:r>
              <a:rPr sz="850" dirty="0" err="1"/>
              <a:t>pressão</a:t>
            </a:r>
            <a:r>
              <a:rPr sz="850" dirty="0"/>
              <a:t> </a:t>
            </a:r>
            <a:r>
              <a:rPr sz="850" dirty="0" err="1"/>
              <a:t>intracraniana</a:t>
            </a:r>
            <a:r>
              <a:rPr sz="850" dirty="0"/>
              <a:t>. O </a:t>
            </a:r>
            <a:r>
              <a:rPr sz="850" dirty="0" err="1"/>
              <a:t>quadro</a:t>
            </a:r>
            <a:r>
              <a:rPr sz="850" dirty="0"/>
              <a:t> </a:t>
            </a:r>
            <a:r>
              <a:rPr sz="850" dirty="0" err="1"/>
              <a:t>pode</a:t>
            </a:r>
            <a:r>
              <a:rPr sz="850" dirty="0"/>
              <a:t> ser </a:t>
            </a:r>
            <a:r>
              <a:rPr sz="850" dirty="0" err="1"/>
              <a:t>assintomático</a:t>
            </a:r>
            <a:r>
              <a:rPr sz="850" dirty="0"/>
              <a:t> </a:t>
            </a:r>
            <a:r>
              <a:rPr sz="850" dirty="0" err="1"/>
              <a:t>ou</a:t>
            </a:r>
            <a:r>
              <a:rPr sz="850" dirty="0"/>
              <a:t> com </a:t>
            </a:r>
            <a:r>
              <a:rPr sz="850" dirty="0" err="1"/>
              <a:t>perda</a:t>
            </a:r>
            <a:r>
              <a:rPr sz="850" dirty="0"/>
              <a:t> visual, </a:t>
            </a:r>
            <a:r>
              <a:rPr sz="850" dirty="0" err="1"/>
              <a:t>sendo</a:t>
            </a:r>
            <a:r>
              <a:rPr sz="850" dirty="0"/>
              <a:t> </a:t>
            </a:r>
            <a:r>
              <a:rPr sz="850" dirty="0" err="1"/>
              <a:t>mais</a:t>
            </a:r>
            <a:r>
              <a:rPr sz="850" dirty="0"/>
              <a:t> grave </a:t>
            </a:r>
            <a:r>
              <a:rPr sz="850" dirty="0" err="1"/>
              <a:t>quando</a:t>
            </a:r>
            <a:r>
              <a:rPr sz="850" dirty="0"/>
              <a:t> </a:t>
            </a:r>
            <a:r>
              <a:rPr lang="pt-BR" sz="850" dirty="0"/>
              <a:t>ocorre</a:t>
            </a:r>
            <a:r>
              <a:rPr sz="850" dirty="0"/>
              <a:t> </a:t>
            </a:r>
            <a:r>
              <a:rPr sz="850" dirty="0" err="1"/>
              <a:t>invasão</a:t>
            </a:r>
            <a:r>
              <a:rPr sz="850" dirty="0"/>
              <a:t> do </a:t>
            </a:r>
            <a:r>
              <a:rPr sz="850" dirty="0" err="1"/>
              <a:t>nervo</a:t>
            </a:r>
            <a:r>
              <a:rPr sz="850" dirty="0"/>
              <a:t>  retrolaminar </a:t>
            </a:r>
            <a:r>
              <a:rPr sz="850" baseline="30000" dirty="0"/>
              <a:t>(</a:t>
            </a:r>
            <a:r>
              <a:rPr lang="pt-BR" sz="850" baseline="30000" dirty="0"/>
              <a:t>6</a:t>
            </a:r>
            <a:r>
              <a:rPr sz="850" baseline="30000" dirty="0"/>
              <a:t>)</a:t>
            </a:r>
            <a:r>
              <a:rPr sz="850" dirty="0"/>
              <a:t>. </a:t>
            </a:r>
          </a:p>
        </p:txBody>
      </p:sp>
      <p:sp>
        <p:nvSpPr>
          <p:cNvPr id="99" name="Text Box 11"/>
          <p:cNvSpPr txBox="1"/>
          <p:nvPr/>
        </p:nvSpPr>
        <p:spPr>
          <a:xfrm>
            <a:off x="44444" y="1773123"/>
            <a:ext cx="2483718" cy="139466"/>
          </a:xfrm>
          <a:prstGeom prst="rect">
            <a:avLst/>
          </a:prstGeom>
          <a:solidFill>
            <a:srgbClr val="DEFFBD"/>
          </a:solidFill>
          <a:ln w="3175">
            <a:noFil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15" tIns="6515" rIns="6515" bIns="6515">
            <a:spAutoFit/>
          </a:bodyPr>
          <a:lstStyle>
            <a:lvl1pPr algn="ctr" defTabSz="130226">
              <a:spcBef>
                <a:spcPts val="400"/>
              </a:spcBef>
              <a:defRPr sz="9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INTRODUÇÃO</a:t>
            </a:r>
          </a:p>
        </p:txBody>
      </p:sp>
      <p:sp>
        <p:nvSpPr>
          <p:cNvPr id="100" name="Text Box 11"/>
          <p:cNvSpPr txBox="1"/>
          <p:nvPr/>
        </p:nvSpPr>
        <p:spPr>
          <a:xfrm>
            <a:off x="24719" y="5707613"/>
            <a:ext cx="2490836" cy="139467"/>
          </a:xfrm>
          <a:prstGeom prst="rect">
            <a:avLst/>
          </a:prstGeom>
          <a:solidFill>
            <a:srgbClr val="DEFFBD"/>
          </a:solidFill>
          <a:ln w="3175">
            <a:noFil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15" tIns="6515" rIns="6515" bIns="6515">
            <a:spAutoFit/>
          </a:bodyPr>
          <a:lstStyle>
            <a:lvl1pPr algn="ctr" defTabSz="130226">
              <a:spcBef>
                <a:spcPts val="400"/>
              </a:spcBef>
              <a:defRPr sz="9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MÉTODO</a:t>
            </a:r>
          </a:p>
        </p:txBody>
      </p:sp>
      <p:sp>
        <p:nvSpPr>
          <p:cNvPr id="102" name="CaixaDeTexto 8"/>
          <p:cNvSpPr txBox="1"/>
          <p:nvPr/>
        </p:nvSpPr>
        <p:spPr>
          <a:xfrm>
            <a:off x="42649" y="5936104"/>
            <a:ext cx="2466073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9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sz="850" dirty="0"/>
              <a:t>   </a:t>
            </a:r>
            <a:r>
              <a:rPr sz="850" dirty="0" err="1"/>
              <a:t>Relato</a:t>
            </a:r>
            <a:r>
              <a:rPr sz="850" dirty="0"/>
              <a:t> de </a:t>
            </a:r>
            <a:r>
              <a:rPr sz="850" dirty="0" err="1"/>
              <a:t>caso</a:t>
            </a:r>
            <a:r>
              <a:rPr sz="850" dirty="0"/>
              <a:t> </a:t>
            </a:r>
            <a:r>
              <a:rPr sz="850" dirty="0" err="1"/>
              <a:t>através</a:t>
            </a:r>
            <a:r>
              <a:rPr sz="850" dirty="0"/>
              <a:t> da </a:t>
            </a:r>
            <a:r>
              <a:rPr sz="850" dirty="0" err="1"/>
              <a:t>análise</a:t>
            </a:r>
            <a:r>
              <a:rPr sz="850" dirty="0"/>
              <a:t> de </a:t>
            </a:r>
            <a:r>
              <a:rPr sz="850" dirty="0" err="1"/>
              <a:t>prontuário</a:t>
            </a:r>
            <a:r>
              <a:rPr sz="850" dirty="0"/>
              <a:t> e </a:t>
            </a:r>
            <a:r>
              <a:rPr sz="850" dirty="0" err="1"/>
              <a:t>correlação</a:t>
            </a:r>
            <a:r>
              <a:rPr sz="850" dirty="0"/>
              <a:t> com </a:t>
            </a:r>
            <a:r>
              <a:rPr sz="850" dirty="0" err="1"/>
              <a:t>literatura</a:t>
            </a:r>
            <a:r>
              <a:rPr sz="850" dirty="0"/>
              <a:t>. </a:t>
            </a:r>
          </a:p>
        </p:txBody>
      </p:sp>
      <p:sp>
        <p:nvSpPr>
          <p:cNvPr id="103" name="Text Box 11"/>
          <p:cNvSpPr txBox="1"/>
          <p:nvPr/>
        </p:nvSpPr>
        <p:spPr>
          <a:xfrm>
            <a:off x="34981" y="6368463"/>
            <a:ext cx="2502644" cy="139467"/>
          </a:xfrm>
          <a:prstGeom prst="rect">
            <a:avLst/>
          </a:prstGeom>
          <a:solidFill>
            <a:srgbClr val="DEFFBD"/>
          </a:solidFill>
          <a:ln w="3175">
            <a:noFil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15" tIns="6515" rIns="6515" bIns="6515">
            <a:spAutoFit/>
          </a:bodyPr>
          <a:lstStyle>
            <a:lvl1pPr algn="ctr" defTabSz="130226">
              <a:spcBef>
                <a:spcPts val="400"/>
              </a:spcBef>
              <a:defRPr sz="9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RESULTADO</a:t>
            </a:r>
          </a:p>
        </p:txBody>
      </p:sp>
      <p:sp>
        <p:nvSpPr>
          <p:cNvPr id="104" name="Rectangle 23"/>
          <p:cNvSpPr/>
          <p:nvPr/>
        </p:nvSpPr>
        <p:spPr>
          <a:xfrm>
            <a:off x="35817" y="6605591"/>
            <a:ext cx="2479738" cy="2386996"/>
          </a:xfrm>
          <a:prstGeom prst="rect">
            <a:avLst/>
          </a:prstGeom>
          <a:ln>
            <a:noFill/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just">
              <a:lnSpc>
                <a:spcPct val="107000"/>
              </a:lnSpc>
              <a:spcBef>
                <a:spcPts val="800"/>
              </a:spcBef>
              <a:defRPr sz="900">
                <a:latin typeface="Arial"/>
                <a:ea typeface="Arial"/>
                <a:cs typeface="Arial"/>
                <a:sym typeface="Arial"/>
              </a:defRPr>
            </a:pPr>
            <a:r>
              <a:rPr lang="pt-BR" sz="850" dirty="0"/>
              <a:t>   </a:t>
            </a:r>
            <a:r>
              <a:rPr sz="850" dirty="0" err="1"/>
              <a:t>Paciente</a:t>
            </a:r>
            <a:r>
              <a:rPr sz="850" dirty="0"/>
              <a:t> do </a:t>
            </a:r>
            <a:r>
              <a:rPr sz="850" dirty="0" err="1"/>
              <a:t>sexo</a:t>
            </a:r>
            <a:r>
              <a:rPr sz="850" dirty="0"/>
              <a:t> </a:t>
            </a:r>
            <a:r>
              <a:rPr sz="850" dirty="0" err="1"/>
              <a:t>feminino</a:t>
            </a:r>
            <a:r>
              <a:rPr sz="850" dirty="0"/>
              <a:t>, 4 </a:t>
            </a:r>
            <a:r>
              <a:rPr sz="850" dirty="0" err="1"/>
              <a:t>anos</a:t>
            </a:r>
            <a:r>
              <a:rPr sz="850" dirty="0"/>
              <a:t>, com </a:t>
            </a:r>
            <a:r>
              <a:rPr sz="850" dirty="0" err="1"/>
              <a:t>história</a:t>
            </a:r>
            <a:r>
              <a:rPr sz="850" dirty="0"/>
              <a:t> </a:t>
            </a:r>
            <a:r>
              <a:rPr sz="850" dirty="0" err="1"/>
              <a:t>prévia</a:t>
            </a:r>
            <a:r>
              <a:rPr sz="850" dirty="0"/>
              <a:t> de LLA-B </a:t>
            </a:r>
            <a:r>
              <a:rPr sz="850" dirty="0" err="1"/>
              <a:t>tratada</a:t>
            </a:r>
            <a:r>
              <a:rPr sz="850" dirty="0"/>
              <a:t> com </a:t>
            </a:r>
            <a:r>
              <a:rPr sz="850" dirty="0" err="1"/>
              <a:t>quimioterapia</a:t>
            </a:r>
            <a:r>
              <a:rPr sz="850" dirty="0"/>
              <a:t> e </a:t>
            </a:r>
            <a:r>
              <a:rPr sz="850" dirty="0" err="1"/>
              <a:t>remissão</a:t>
            </a:r>
            <a:r>
              <a:rPr sz="850" dirty="0"/>
              <a:t> </a:t>
            </a:r>
            <a:r>
              <a:rPr sz="850" dirty="0" err="1"/>
              <a:t>há</a:t>
            </a:r>
            <a:r>
              <a:rPr sz="850" dirty="0"/>
              <a:t> 8 meses. </a:t>
            </a:r>
            <a:r>
              <a:rPr sz="850" dirty="0" err="1"/>
              <a:t>Refere</a:t>
            </a:r>
            <a:r>
              <a:rPr sz="850" dirty="0"/>
              <a:t> consulta </a:t>
            </a:r>
            <a:r>
              <a:rPr sz="850" dirty="0" err="1"/>
              <a:t>em</a:t>
            </a:r>
            <a:r>
              <a:rPr sz="850" dirty="0"/>
              <a:t> pronto </a:t>
            </a:r>
            <a:r>
              <a:rPr sz="850" dirty="0" err="1"/>
              <a:t>atendimento</a:t>
            </a:r>
            <a:r>
              <a:rPr sz="850" dirty="0"/>
              <a:t> </a:t>
            </a:r>
            <a:r>
              <a:rPr sz="850" dirty="0" err="1"/>
              <a:t>oftalmológico</a:t>
            </a:r>
            <a:r>
              <a:rPr sz="850" dirty="0"/>
              <a:t> </a:t>
            </a:r>
            <a:r>
              <a:rPr sz="850" dirty="0" err="1"/>
              <a:t>há</a:t>
            </a:r>
            <a:r>
              <a:rPr sz="850" dirty="0"/>
              <a:t> 2 </a:t>
            </a:r>
            <a:r>
              <a:rPr sz="850" dirty="0" err="1"/>
              <a:t>semanas</a:t>
            </a:r>
            <a:r>
              <a:rPr sz="850" dirty="0"/>
              <a:t> </a:t>
            </a:r>
            <a:r>
              <a:rPr sz="850" dirty="0" err="1"/>
              <a:t>devido</a:t>
            </a:r>
            <a:r>
              <a:rPr sz="850" dirty="0"/>
              <a:t> </a:t>
            </a:r>
            <a:r>
              <a:rPr sz="850" dirty="0" err="1"/>
              <a:t>quadro</a:t>
            </a:r>
            <a:r>
              <a:rPr sz="850" dirty="0"/>
              <a:t> </a:t>
            </a:r>
            <a:r>
              <a:rPr sz="850" dirty="0" err="1"/>
              <a:t>agudo</a:t>
            </a:r>
            <a:r>
              <a:rPr sz="850" dirty="0"/>
              <a:t> de </a:t>
            </a:r>
            <a:r>
              <a:rPr sz="850" dirty="0" err="1"/>
              <a:t>estrabismo</a:t>
            </a:r>
            <a:r>
              <a:rPr sz="850" dirty="0"/>
              <a:t>, </a:t>
            </a:r>
            <a:r>
              <a:rPr lang="pt-BR" sz="850" dirty="0"/>
              <a:t>na qual</a:t>
            </a:r>
            <a:r>
              <a:rPr sz="850" dirty="0"/>
              <a:t> </a:t>
            </a:r>
            <a:r>
              <a:rPr sz="850" dirty="0" err="1"/>
              <a:t>foi</a:t>
            </a:r>
            <a:r>
              <a:rPr sz="850" dirty="0"/>
              <a:t> </a:t>
            </a:r>
            <a:r>
              <a:rPr sz="850" dirty="0" err="1"/>
              <a:t>encaminhada</a:t>
            </a:r>
            <a:r>
              <a:rPr sz="850" dirty="0"/>
              <a:t> ao </a:t>
            </a:r>
            <a:r>
              <a:rPr sz="850" dirty="0" err="1"/>
              <a:t>hematologista</a:t>
            </a:r>
            <a:r>
              <a:rPr sz="850" dirty="0"/>
              <a:t>, que </a:t>
            </a:r>
            <a:r>
              <a:rPr sz="850" dirty="0" err="1"/>
              <a:t>após</a:t>
            </a:r>
            <a:r>
              <a:rPr sz="850" dirty="0"/>
              <a:t> </a:t>
            </a:r>
            <a:r>
              <a:rPr sz="850" dirty="0" err="1"/>
              <a:t>exames</a:t>
            </a:r>
            <a:r>
              <a:rPr sz="850" dirty="0"/>
              <a:t>, </a:t>
            </a:r>
            <a:r>
              <a:rPr sz="850" dirty="0" err="1"/>
              <a:t>diagnosticou</a:t>
            </a:r>
            <a:r>
              <a:rPr sz="850" dirty="0"/>
              <a:t> </a:t>
            </a:r>
            <a:r>
              <a:rPr sz="850" dirty="0" err="1"/>
              <a:t>recidiva</a:t>
            </a:r>
            <a:r>
              <a:rPr sz="850" dirty="0"/>
              <a:t> da </a:t>
            </a:r>
            <a:r>
              <a:rPr sz="850" dirty="0" err="1"/>
              <a:t>doença</a:t>
            </a:r>
            <a:r>
              <a:rPr sz="850" dirty="0"/>
              <a:t> e </a:t>
            </a:r>
            <a:r>
              <a:rPr sz="850" dirty="0" err="1"/>
              <a:t>reiniciou</a:t>
            </a:r>
            <a:r>
              <a:rPr sz="850" dirty="0"/>
              <a:t>  </a:t>
            </a:r>
            <a:r>
              <a:rPr sz="850" dirty="0" err="1"/>
              <a:t>tratamento</a:t>
            </a:r>
            <a:r>
              <a:rPr sz="850" dirty="0"/>
              <a:t> </a:t>
            </a:r>
            <a:r>
              <a:rPr sz="850" dirty="0" err="1"/>
              <a:t>quimioterápico</a:t>
            </a:r>
            <a:r>
              <a:rPr sz="850" dirty="0"/>
              <a:t>. </a:t>
            </a:r>
            <a:endParaRPr lang="pt-BR" sz="850" dirty="0"/>
          </a:p>
          <a:p>
            <a:pPr algn="just">
              <a:lnSpc>
                <a:spcPct val="107000"/>
              </a:lnSpc>
              <a:spcBef>
                <a:spcPts val="800"/>
              </a:spcBef>
              <a:defRPr sz="900">
                <a:latin typeface="Arial"/>
                <a:ea typeface="Arial"/>
                <a:cs typeface="Arial"/>
                <a:sym typeface="Arial"/>
              </a:defRPr>
            </a:pPr>
            <a:r>
              <a:rPr lang="pt-BR" sz="850" dirty="0"/>
              <a:t>   </a:t>
            </a:r>
            <a:r>
              <a:rPr sz="850" dirty="0" err="1"/>
              <a:t>Buscou</a:t>
            </a:r>
            <a:r>
              <a:rPr lang="pt-BR" sz="850" dirty="0"/>
              <a:t> nosso </a:t>
            </a:r>
            <a:r>
              <a:rPr sz="850" dirty="0" err="1"/>
              <a:t>serviço</a:t>
            </a:r>
            <a:r>
              <a:rPr sz="850" dirty="0"/>
              <a:t> para </a:t>
            </a:r>
            <a:r>
              <a:rPr sz="850" dirty="0" err="1"/>
              <a:t>acompanhamento</a:t>
            </a:r>
            <a:r>
              <a:rPr lang="pt-BR" sz="850" dirty="0"/>
              <a:t>. </a:t>
            </a:r>
            <a:endParaRPr sz="850" dirty="0"/>
          </a:p>
          <a:p>
            <a:pPr algn="just">
              <a:lnSpc>
                <a:spcPct val="107000"/>
              </a:lnSpc>
              <a:spcBef>
                <a:spcPts val="800"/>
              </a:spcBef>
              <a:defRPr sz="900">
                <a:latin typeface="Arial"/>
                <a:ea typeface="Arial"/>
                <a:cs typeface="Arial"/>
                <a:sym typeface="Arial"/>
              </a:defRPr>
            </a:pPr>
            <a:r>
              <a:rPr lang="pt-BR" sz="850" dirty="0"/>
              <a:t>   </a:t>
            </a:r>
            <a:r>
              <a:rPr sz="850" dirty="0"/>
              <a:t>Ao </a:t>
            </a:r>
            <a:r>
              <a:rPr sz="850" dirty="0" err="1"/>
              <a:t>exame</a:t>
            </a:r>
            <a:r>
              <a:rPr sz="850" dirty="0"/>
              <a:t>: AV </a:t>
            </a:r>
            <a:r>
              <a:rPr sz="850" dirty="0" err="1"/>
              <a:t>sem</a:t>
            </a:r>
            <a:r>
              <a:rPr sz="850" dirty="0"/>
              <a:t> </a:t>
            </a:r>
            <a:r>
              <a:rPr sz="850" dirty="0" err="1"/>
              <a:t>correção</a:t>
            </a:r>
            <a:r>
              <a:rPr sz="850" dirty="0"/>
              <a:t> OD: 20/20 e OE: 20/20, Hirschberg </a:t>
            </a:r>
            <a:r>
              <a:rPr sz="850" dirty="0" err="1"/>
              <a:t>centrado</a:t>
            </a:r>
            <a:r>
              <a:rPr sz="850" dirty="0"/>
              <a:t>, cover e </a:t>
            </a:r>
            <a:r>
              <a:rPr sz="850" dirty="0" err="1"/>
              <a:t>motricidade</a:t>
            </a:r>
            <a:r>
              <a:rPr sz="850" dirty="0"/>
              <a:t> ocular </a:t>
            </a:r>
            <a:r>
              <a:rPr sz="850" dirty="0" err="1"/>
              <a:t>extrínseca</a:t>
            </a:r>
            <a:r>
              <a:rPr sz="850" dirty="0"/>
              <a:t> </a:t>
            </a:r>
            <a:r>
              <a:rPr sz="850" dirty="0" err="1"/>
              <a:t>sem</a:t>
            </a:r>
            <a:r>
              <a:rPr sz="850" dirty="0"/>
              <a:t> </a:t>
            </a:r>
            <a:r>
              <a:rPr sz="850" dirty="0" err="1"/>
              <a:t>alterações</a:t>
            </a:r>
            <a:r>
              <a:rPr sz="850" dirty="0"/>
              <a:t>. </a:t>
            </a:r>
            <a:r>
              <a:rPr sz="850" dirty="0" err="1"/>
              <a:t>Reflexos</a:t>
            </a:r>
            <a:r>
              <a:rPr sz="850" dirty="0"/>
              <a:t> </a:t>
            </a:r>
            <a:r>
              <a:rPr sz="850" dirty="0" err="1"/>
              <a:t>pupilares</a:t>
            </a:r>
            <a:r>
              <a:rPr sz="850" dirty="0"/>
              <a:t> </a:t>
            </a:r>
            <a:r>
              <a:rPr sz="850" dirty="0" err="1"/>
              <a:t>preservados</a:t>
            </a:r>
            <a:r>
              <a:rPr sz="850" dirty="0"/>
              <a:t>.  </a:t>
            </a:r>
            <a:r>
              <a:rPr sz="850" dirty="0" err="1"/>
              <a:t>Biomicroscopia</a:t>
            </a:r>
            <a:r>
              <a:rPr sz="850" dirty="0"/>
              <a:t> </a:t>
            </a:r>
            <a:r>
              <a:rPr sz="850" dirty="0" err="1"/>
              <a:t>sem</a:t>
            </a:r>
            <a:r>
              <a:rPr sz="850" dirty="0"/>
              <a:t> </a:t>
            </a:r>
            <a:r>
              <a:rPr sz="850" dirty="0" err="1"/>
              <a:t>alterações</a:t>
            </a:r>
            <a:r>
              <a:rPr sz="850" dirty="0"/>
              <a:t>. </a:t>
            </a:r>
            <a:r>
              <a:rPr lang="pt-BR" sz="850" dirty="0"/>
              <a:t>Fundoscopia: </a:t>
            </a:r>
            <a:r>
              <a:rPr lang="pt-BR" sz="850" dirty="0" err="1"/>
              <a:t>borramento</a:t>
            </a:r>
            <a:r>
              <a:rPr lang="pt-BR" sz="850" dirty="0"/>
              <a:t> de papila AO.</a:t>
            </a:r>
          </a:p>
        </p:txBody>
      </p:sp>
      <p:sp>
        <p:nvSpPr>
          <p:cNvPr id="106" name="Text Box 11"/>
          <p:cNvSpPr txBox="1"/>
          <p:nvPr/>
        </p:nvSpPr>
        <p:spPr>
          <a:xfrm>
            <a:off x="2571630" y="1773123"/>
            <a:ext cx="2498850" cy="139466"/>
          </a:xfrm>
          <a:prstGeom prst="rect">
            <a:avLst/>
          </a:prstGeom>
          <a:solidFill>
            <a:srgbClr val="DEFFBD"/>
          </a:solidFill>
          <a:ln w="3175">
            <a:noFil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15" tIns="6515" rIns="6515" bIns="6515">
            <a:spAutoFit/>
          </a:bodyPr>
          <a:lstStyle>
            <a:lvl1pPr algn="ctr" defTabSz="130226">
              <a:spcBef>
                <a:spcPts val="400"/>
              </a:spcBef>
              <a:defRPr sz="9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IMAGENS</a:t>
            </a:r>
          </a:p>
        </p:txBody>
      </p:sp>
      <p:pic>
        <p:nvPicPr>
          <p:cNvPr id="109" name="IMG_0008.jpeg" descr="IMG_0008.jpeg"/>
          <p:cNvPicPr>
            <a:picLocks noChangeAspect="1"/>
          </p:cNvPicPr>
          <p:nvPr/>
        </p:nvPicPr>
        <p:blipFill>
          <a:blip r:embed="rId2"/>
          <a:srcRect t="50004" r="50004"/>
          <a:stretch>
            <a:fillRect/>
          </a:stretch>
        </p:blipFill>
        <p:spPr>
          <a:xfrm>
            <a:off x="2598041" y="1960589"/>
            <a:ext cx="2441981" cy="1650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G_0008.jpeg" descr="IMG_0008.jpeg"/>
          <p:cNvPicPr>
            <a:picLocks noChangeAspect="1"/>
          </p:cNvPicPr>
          <p:nvPr/>
        </p:nvPicPr>
        <p:blipFill>
          <a:blip r:embed="rId2"/>
          <a:srcRect l="49611" t="50716"/>
          <a:stretch>
            <a:fillRect/>
          </a:stretch>
        </p:blipFill>
        <p:spPr>
          <a:xfrm>
            <a:off x="2606288" y="3676826"/>
            <a:ext cx="2455385" cy="1613379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ext Box 11"/>
          <p:cNvSpPr txBox="1"/>
          <p:nvPr/>
        </p:nvSpPr>
        <p:spPr>
          <a:xfrm>
            <a:off x="2598041" y="5453802"/>
            <a:ext cx="2441981" cy="139467"/>
          </a:xfrm>
          <a:prstGeom prst="rect">
            <a:avLst/>
          </a:prstGeom>
          <a:solidFill>
            <a:srgbClr val="DEFFBD"/>
          </a:solidFill>
          <a:ln w="3175">
            <a:noFil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15" tIns="6515" rIns="6515" bIns="6515">
            <a:spAutoFit/>
          </a:bodyPr>
          <a:lstStyle>
            <a:lvl1pPr algn="ctr" defTabSz="130226">
              <a:spcBef>
                <a:spcPts val="400"/>
              </a:spcBef>
              <a:defRPr sz="9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CONCLUSÕES</a:t>
            </a:r>
          </a:p>
        </p:txBody>
      </p:sp>
      <p:sp>
        <p:nvSpPr>
          <p:cNvPr id="112" name="Retângulo 6"/>
          <p:cNvSpPr/>
          <p:nvPr/>
        </p:nvSpPr>
        <p:spPr>
          <a:xfrm>
            <a:off x="2626899" y="7093326"/>
            <a:ext cx="2490837" cy="1040413"/>
          </a:xfrm>
          <a:prstGeom prst="rect">
            <a:avLst/>
          </a:prstGeom>
          <a:ln>
            <a:noFill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3" name="A Leucemia linfoblástica aguda é uma condição grave que necessita de seguimento especializado e tratamento adequado. O objetivo desse relato de caso é evidenciar  a manifestação ocular como primeiro sinal de recidiva da doença de forma com que o diagnóst"/>
          <p:cNvSpPr txBox="1"/>
          <p:nvPr/>
        </p:nvSpPr>
        <p:spPr>
          <a:xfrm>
            <a:off x="2566226" y="5583541"/>
            <a:ext cx="2491651" cy="1138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 defTabSz="457200"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pt-BR" sz="850" dirty="0"/>
              <a:t>    </a:t>
            </a:r>
            <a:r>
              <a:rPr sz="850" dirty="0"/>
              <a:t>A </a:t>
            </a:r>
            <a:r>
              <a:rPr sz="850" dirty="0" err="1"/>
              <a:t>Leucemia</a:t>
            </a:r>
            <a:r>
              <a:rPr sz="850" dirty="0"/>
              <a:t> </a:t>
            </a:r>
            <a:r>
              <a:rPr sz="850" dirty="0" err="1"/>
              <a:t>linfoblástica</a:t>
            </a:r>
            <a:r>
              <a:rPr sz="850" dirty="0"/>
              <a:t> </a:t>
            </a:r>
            <a:r>
              <a:rPr sz="850" dirty="0" err="1"/>
              <a:t>aguda</a:t>
            </a:r>
            <a:r>
              <a:rPr sz="850" dirty="0"/>
              <a:t> é </a:t>
            </a:r>
            <a:r>
              <a:rPr sz="850" dirty="0" err="1"/>
              <a:t>uma</a:t>
            </a:r>
            <a:r>
              <a:rPr sz="850" dirty="0"/>
              <a:t> </a:t>
            </a:r>
            <a:r>
              <a:rPr sz="850" dirty="0" err="1"/>
              <a:t>condição</a:t>
            </a:r>
            <a:r>
              <a:rPr sz="850" dirty="0"/>
              <a:t> grave que </a:t>
            </a:r>
            <a:r>
              <a:rPr sz="850" dirty="0" err="1"/>
              <a:t>necessita</a:t>
            </a:r>
            <a:r>
              <a:rPr sz="850" dirty="0"/>
              <a:t> de </a:t>
            </a:r>
            <a:r>
              <a:rPr sz="850" dirty="0" err="1"/>
              <a:t>seguimento</a:t>
            </a:r>
            <a:r>
              <a:rPr sz="850" dirty="0"/>
              <a:t> </a:t>
            </a:r>
            <a:r>
              <a:rPr sz="850" dirty="0" err="1"/>
              <a:t>especializado</a:t>
            </a:r>
            <a:r>
              <a:rPr sz="850" dirty="0"/>
              <a:t> e </a:t>
            </a:r>
            <a:r>
              <a:rPr sz="850" dirty="0" err="1"/>
              <a:t>tratamento</a:t>
            </a:r>
            <a:r>
              <a:rPr sz="850" dirty="0"/>
              <a:t> </a:t>
            </a:r>
            <a:r>
              <a:rPr sz="850" dirty="0" err="1"/>
              <a:t>adequado</a:t>
            </a:r>
            <a:r>
              <a:rPr sz="850" dirty="0"/>
              <a:t>. O </a:t>
            </a:r>
            <a:r>
              <a:rPr sz="850" dirty="0" err="1"/>
              <a:t>objetivo</a:t>
            </a:r>
            <a:r>
              <a:rPr sz="850" dirty="0"/>
              <a:t> </a:t>
            </a:r>
            <a:r>
              <a:rPr sz="850" dirty="0" err="1"/>
              <a:t>desse</a:t>
            </a:r>
            <a:r>
              <a:rPr sz="850" dirty="0"/>
              <a:t> </a:t>
            </a:r>
            <a:r>
              <a:rPr sz="850" dirty="0" err="1"/>
              <a:t>relato</a:t>
            </a:r>
            <a:r>
              <a:rPr sz="850" dirty="0"/>
              <a:t> de </a:t>
            </a:r>
            <a:r>
              <a:rPr sz="850" dirty="0" err="1"/>
              <a:t>caso</a:t>
            </a:r>
            <a:r>
              <a:rPr sz="850" dirty="0"/>
              <a:t> é </a:t>
            </a:r>
            <a:r>
              <a:rPr sz="850" dirty="0" err="1"/>
              <a:t>evidenciar</a:t>
            </a:r>
            <a:r>
              <a:rPr sz="850" dirty="0"/>
              <a:t>  a </a:t>
            </a:r>
            <a:r>
              <a:rPr sz="850" dirty="0" err="1"/>
              <a:t>manifestação</a:t>
            </a:r>
            <a:r>
              <a:rPr sz="850" dirty="0"/>
              <a:t> ocular </a:t>
            </a:r>
            <a:r>
              <a:rPr sz="850" dirty="0" err="1"/>
              <a:t>como</a:t>
            </a:r>
            <a:r>
              <a:rPr sz="850" dirty="0"/>
              <a:t> </a:t>
            </a:r>
            <a:r>
              <a:rPr sz="850" dirty="0" err="1"/>
              <a:t>primeiro</a:t>
            </a:r>
            <a:r>
              <a:rPr sz="850" dirty="0"/>
              <a:t> </a:t>
            </a:r>
            <a:r>
              <a:rPr sz="850" dirty="0" err="1"/>
              <a:t>sinal</a:t>
            </a:r>
            <a:r>
              <a:rPr sz="850" dirty="0"/>
              <a:t> de </a:t>
            </a:r>
            <a:r>
              <a:rPr sz="850" dirty="0" err="1"/>
              <a:t>recidiva</a:t>
            </a:r>
            <a:r>
              <a:rPr sz="850" dirty="0"/>
              <a:t> da </a:t>
            </a:r>
            <a:r>
              <a:rPr sz="850" dirty="0" err="1"/>
              <a:t>doença</a:t>
            </a:r>
            <a:r>
              <a:rPr lang="pt-BR" sz="850" dirty="0"/>
              <a:t>,</a:t>
            </a:r>
            <a:r>
              <a:rPr sz="850" dirty="0"/>
              <a:t> de forma com que o </a:t>
            </a:r>
            <a:r>
              <a:rPr sz="850" dirty="0" err="1"/>
              <a:t>diagnóstico</a:t>
            </a:r>
            <a:r>
              <a:rPr sz="850" dirty="0"/>
              <a:t> e </a:t>
            </a:r>
            <a:r>
              <a:rPr sz="850" dirty="0" err="1"/>
              <a:t>início</a:t>
            </a:r>
            <a:r>
              <a:rPr sz="850" dirty="0"/>
              <a:t> do </a:t>
            </a:r>
            <a:r>
              <a:rPr sz="850" dirty="0" err="1"/>
              <a:t>tratamento</a:t>
            </a:r>
            <a:r>
              <a:rPr sz="850" dirty="0"/>
              <a:t> </a:t>
            </a:r>
            <a:r>
              <a:rPr sz="850" dirty="0" err="1"/>
              <a:t>sejam</a:t>
            </a:r>
            <a:r>
              <a:rPr sz="850" dirty="0"/>
              <a:t> </a:t>
            </a:r>
            <a:r>
              <a:rPr sz="850" dirty="0" err="1"/>
              <a:t>precoce</a:t>
            </a:r>
            <a:r>
              <a:rPr lang="pt-BR" sz="850" dirty="0"/>
              <a:t>s</a:t>
            </a:r>
            <a:r>
              <a:rPr sz="850" dirty="0"/>
              <a:t>.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DA79076-9FD7-71D8-BD90-E4979ACCDFE1}"/>
              </a:ext>
            </a:extLst>
          </p:cNvPr>
          <p:cNvSpPr txBox="1"/>
          <p:nvPr/>
        </p:nvSpPr>
        <p:spPr>
          <a:xfrm>
            <a:off x="2569216" y="1401276"/>
            <a:ext cx="244358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pt-BR" sz="6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  Médica residente do 3° ano de Oftalmologia da UNILASER</a:t>
            </a:r>
          </a:p>
          <a:p>
            <a:r>
              <a:rPr lang="pt-BR" sz="6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  Médica preceptora da Residência de Oftalmologia da UNILASER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D75250F-A32F-1F43-9934-83FCD0721250}"/>
              </a:ext>
            </a:extLst>
          </p:cNvPr>
          <p:cNvSpPr txBox="1"/>
          <p:nvPr/>
        </p:nvSpPr>
        <p:spPr>
          <a:xfrm>
            <a:off x="2569216" y="3554475"/>
            <a:ext cx="797872" cy="184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A. </a:t>
            </a:r>
            <a:r>
              <a:rPr kumimoji="0" lang="pt-BR" sz="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Retinografia</a:t>
            </a:r>
            <a:r>
              <a:rPr kumimoji="0" lang="pt-BR" sz="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OD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8CEF760-3AC7-B946-0AEE-67FC12AF7FA9}"/>
              </a:ext>
            </a:extLst>
          </p:cNvPr>
          <p:cNvSpPr txBox="1"/>
          <p:nvPr/>
        </p:nvSpPr>
        <p:spPr>
          <a:xfrm>
            <a:off x="2598041" y="5276079"/>
            <a:ext cx="797872" cy="184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pt-BR" sz="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 </a:t>
            </a:r>
            <a:r>
              <a:rPr kumimoji="0" lang="pt-BR" sz="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Retinografia</a:t>
            </a:r>
            <a:r>
              <a:rPr kumimoji="0" lang="pt-BR" sz="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OE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D0E9ADCC-E57D-B54A-DD6B-2271833D2215}"/>
              </a:ext>
            </a:extLst>
          </p:cNvPr>
          <p:cNvSpPr txBox="1"/>
          <p:nvPr/>
        </p:nvSpPr>
        <p:spPr>
          <a:xfrm>
            <a:off x="2606288" y="6713385"/>
            <a:ext cx="2441981" cy="151657"/>
          </a:xfrm>
          <a:prstGeom prst="rect">
            <a:avLst/>
          </a:prstGeom>
          <a:solidFill>
            <a:srgbClr val="DEFFBD"/>
          </a:solidFill>
          <a:ln w="3175">
            <a:noFil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15" tIns="6515" rIns="6515" bIns="6515">
            <a:spAutoFit/>
          </a:bodyPr>
          <a:lstStyle>
            <a:lvl1pPr algn="ctr" defTabSz="130226">
              <a:spcBef>
                <a:spcPts val="400"/>
              </a:spcBef>
              <a:defRPr sz="9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REFERÊNCIAS BIBLIOGRÁFICAS</a:t>
            </a:r>
            <a:endParaRPr dirty="0"/>
          </a:p>
        </p:txBody>
      </p:sp>
      <p:sp>
        <p:nvSpPr>
          <p:cNvPr id="10" name="1- Chennamadhavuni A, Lyengar V, Mukkamalla SKR, Shimanovsky A. Leukemia. 2023 Jan 17. In: StatPearls [Internet]. Treasure Island (FL): StatPearls Publishing; 2023 Jan–. PMID: 32809325.…">
            <a:extLst>
              <a:ext uri="{FF2B5EF4-FFF2-40B4-BE49-F238E27FC236}">
                <a16:creationId xmlns:a16="http://schemas.microsoft.com/office/drawing/2014/main" id="{10A2C771-76E5-B8CE-D596-A3BEA2B2E2F5}"/>
              </a:ext>
            </a:extLst>
          </p:cNvPr>
          <p:cNvSpPr txBox="1"/>
          <p:nvPr/>
        </p:nvSpPr>
        <p:spPr>
          <a:xfrm>
            <a:off x="2569216" y="6835676"/>
            <a:ext cx="2520086" cy="221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Chennamadhavuni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Lyengar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V, 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Mukkamalla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SKR, 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Shimanovsky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 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Leukemia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2023 Jan 17. In: 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StatPearls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[Internet]. 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Treasure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Island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(FL): 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StatPearls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Publishing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2023 Jan–. PMID: 32809325.</a:t>
            </a:r>
            <a:endParaRPr lang="pt-BR" sz="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SIEGEL, R. L.; MILLER, K. D;. JEMAL, A. 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CancerStatistis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2017. CA: 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aCancer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Clinicians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.v 67, .n 1, p. 7-30, 2017.</a:t>
            </a:r>
            <a:endParaRPr lang="pt-BR" sz="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Silva D, Mota M, 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Bilé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Ramalho M, Pinto S, Pires G, Teixeira S, Prieto I. Unilateral 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leukemic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infiltration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acute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angle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closure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B-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cell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acute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lymphoblastic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leukemia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relapse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GMS 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Ophthalmol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Cases. 2019 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26;9:Doc16. 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10.3205/oc000105. PMID: 31157158; PMCID: PMC6533542.</a:t>
            </a:r>
            <a:endParaRPr lang="pt-BR" sz="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Orhan B, 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Malbora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B, 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Akça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Bayar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S, 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Avcı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Z, 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Alioğlu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B, 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Özbek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N. 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Ophthalmologic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Findings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Children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Leukemia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 Single-Center 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Turk J 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Ophthalmol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2016 Apr;46(2):62-67. 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10.4274/tjo.03880. 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Epub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2016 </a:t>
            </a:r>
            <a:r>
              <a:rPr lang="pt-BR" sz="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</a:t>
            </a:r>
            <a:r>
              <a:rPr lang="pt-BR" sz="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 PMID: 27800262; PMCID: PMC5082251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Barcelos R, </a:t>
            </a:r>
            <a:r>
              <a:rPr lang="pt-BR" sz="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Roisman</a:t>
            </a:r>
            <a:r>
              <a:rPr lang="pt-BR" sz="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L, </a:t>
            </a:r>
            <a:r>
              <a:rPr lang="pt-BR" sz="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Tochetto</a:t>
            </a:r>
            <a:r>
              <a:rPr lang="pt-BR" sz="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 B, et al. Alterações retinianas em pacientes com leucemia linfocítica aguda (</a:t>
            </a:r>
            <a:r>
              <a:rPr lang="pt-BR" sz="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lla</a:t>
            </a:r>
            <a:r>
              <a:rPr lang="pt-BR" sz="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): discussão de tema a partir de relato de caso. Revista Brasileira de Oftalmologia [Internet]. 2021 Janeiro-fevereiro [</a:t>
            </a:r>
            <a:r>
              <a:rPr lang="pt-BR" sz="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cited</a:t>
            </a:r>
            <a:r>
              <a:rPr lang="pt-BR" sz="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2024 Jan 28]; DOI </a:t>
            </a:r>
            <a:r>
              <a:rPr lang="pt-BR" sz="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pt-BR" sz="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10.5935/0034-7280.20210007. 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Amaral CEV, Vilela MAP. Doenças sistêmicas e oftalmologia. Editora da UFCSPA; 2021. 359 p</a:t>
            </a:r>
            <a:endParaRPr lang="pt-BR" sz="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4D99B51A-5B6F-AEB5-6A8B-822D6533C23E}"/>
              </a:ext>
            </a:extLst>
          </p:cNvPr>
          <p:cNvSpPr/>
          <p:nvPr/>
        </p:nvSpPr>
        <p:spPr>
          <a:xfrm>
            <a:off x="2606288" y="3719458"/>
            <a:ext cx="670313" cy="133043"/>
          </a:xfrm>
          <a:prstGeom prst="round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438CFAE3-4F96-65A3-2C3D-8F3B014B47E6}"/>
              </a:ext>
            </a:extLst>
          </p:cNvPr>
          <p:cNvSpPr/>
          <p:nvPr/>
        </p:nvSpPr>
        <p:spPr>
          <a:xfrm>
            <a:off x="3809384" y="4501242"/>
            <a:ext cx="670313" cy="133043"/>
          </a:xfrm>
          <a:prstGeom prst="round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5A5C6F12-43E5-7B2B-5540-DE4BD4821C54}"/>
              </a:ext>
            </a:extLst>
          </p:cNvPr>
          <p:cNvSpPr/>
          <p:nvPr/>
        </p:nvSpPr>
        <p:spPr>
          <a:xfrm>
            <a:off x="3822092" y="3719458"/>
            <a:ext cx="670313" cy="133043"/>
          </a:xfrm>
          <a:prstGeom prst="round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49A896E-C555-F300-BDCB-8C630741C005}"/>
              </a:ext>
            </a:extLst>
          </p:cNvPr>
          <p:cNvSpPr/>
          <p:nvPr/>
        </p:nvSpPr>
        <p:spPr>
          <a:xfrm>
            <a:off x="2613231" y="4504682"/>
            <a:ext cx="670313" cy="133043"/>
          </a:xfrm>
          <a:prstGeom prst="round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69B18E0F-E703-80FF-3632-6221FE9ED4AB}"/>
              </a:ext>
            </a:extLst>
          </p:cNvPr>
          <p:cNvSpPr/>
          <p:nvPr/>
        </p:nvSpPr>
        <p:spPr>
          <a:xfrm>
            <a:off x="2598042" y="2817414"/>
            <a:ext cx="670313" cy="133043"/>
          </a:xfrm>
          <a:prstGeom prst="round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718FF95E-89C8-FDD8-66C6-18DE6B7DBC80}"/>
              </a:ext>
            </a:extLst>
          </p:cNvPr>
          <p:cNvSpPr/>
          <p:nvPr/>
        </p:nvSpPr>
        <p:spPr>
          <a:xfrm>
            <a:off x="2598042" y="2032804"/>
            <a:ext cx="670313" cy="133043"/>
          </a:xfrm>
          <a:prstGeom prst="round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E4BE5F1-C4FB-1F16-A28D-0312047681D8}"/>
              </a:ext>
            </a:extLst>
          </p:cNvPr>
          <p:cNvSpPr/>
          <p:nvPr/>
        </p:nvSpPr>
        <p:spPr>
          <a:xfrm>
            <a:off x="3791007" y="2817414"/>
            <a:ext cx="670313" cy="133043"/>
          </a:xfrm>
          <a:prstGeom prst="round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BDBE29D5-3F28-840E-3890-4D1999931907}"/>
              </a:ext>
            </a:extLst>
          </p:cNvPr>
          <p:cNvSpPr/>
          <p:nvPr/>
        </p:nvSpPr>
        <p:spPr>
          <a:xfrm>
            <a:off x="3809383" y="2031353"/>
            <a:ext cx="670313" cy="133043"/>
          </a:xfrm>
          <a:prstGeom prst="round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FE040D14-8FDA-7F2A-4C2C-CF2620BC3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2" y="110608"/>
            <a:ext cx="1143103" cy="417114"/>
          </a:xfrm>
          <a:prstGeom prst="rect">
            <a:avLst/>
          </a:prstGeom>
        </p:spPr>
      </p:pic>
      <p:pic>
        <p:nvPicPr>
          <p:cNvPr id="22" name="Picture 2" descr="Picture 2">
            <a:extLst>
              <a:ext uri="{FF2B5EF4-FFF2-40B4-BE49-F238E27FC236}">
                <a16:creationId xmlns:a16="http://schemas.microsoft.com/office/drawing/2014/main" id="{B10F75E1-D3A7-469C-89EE-17BEEE51CC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70" t="11636"/>
          <a:stretch>
            <a:fillRect/>
          </a:stretch>
        </p:blipFill>
        <p:spPr>
          <a:xfrm>
            <a:off x="4037399" y="15302"/>
            <a:ext cx="920382" cy="604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705</Words>
  <Application>Microsoft Office PowerPoint</Application>
  <PresentationFormat>Apresentação na tela (16:9)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 Neue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gabriela gon�alves</cp:lastModifiedBy>
  <cp:revision>9</cp:revision>
  <dcterms:modified xsi:type="dcterms:W3CDTF">2024-01-30T23:32:15Z</dcterms:modified>
</cp:coreProperties>
</file>