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43500" cy="9144000" type="screen16x9"/>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p:cViewPr>
        <p:scale>
          <a:sx n="98" d="100"/>
          <a:sy n="98" d="100"/>
        </p:scale>
        <p:origin x="3264" y="144"/>
      </p:cViewPr>
      <p:guideLst>
        <p:guide orient="horz" pos="2880"/>
        <p:guide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85763" y="2840568"/>
            <a:ext cx="4371975" cy="1960033"/>
          </a:xfrm>
        </p:spPr>
        <p:txBody>
          <a:bodyPr/>
          <a:lstStyle/>
          <a:p>
            <a:r>
              <a:rPr lang="pt-BR"/>
              <a:t>Clique para editar o título mestre</a:t>
            </a:r>
          </a:p>
        </p:txBody>
      </p:sp>
      <p:sp>
        <p:nvSpPr>
          <p:cNvPr id="3" name="Subtítulo 2"/>
          <p:cNvSpPr>
            <a:spLocks noGrp="1"/>
          </p:cNvSpPr>
          <p:nvPr>
            <p:ph type="subTitle" idx="1"/>
          </p:nvPr>
        </p:nvSpPr>
        <p:spPr>
          <a:xfrm>
            <a:off x="771525" y="5181600"/>
            <a:ext cx="360045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6321BFB-67ED-4A23-9D37-EAD255324F57}" type="datetimeFigureOut">
              <a:rPr lang="pt-BR" smtClean="0"/>
              <a:t>10/01/2024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7110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10/01/2024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05600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729037" y="366185"/>
            <a:ext cx="1157288" cy="7802033"/>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257175" y="366185"/>
            <a:ext cx="3386138" cy="7802033"/>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10/01/2024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338868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10/01/2024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69863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406301" y="5875867"/>
            <a:ext cx="4371975" cy="1816100"/>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406301" y="3875618"/>
            <a:ext cx="437197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6321BFB-67ED-4A23-9D37-EAD255324F57}" type="datetimeFigureOut">
              <a:rPr lang="pt-BR" smtClean="0"/>
              <a:t>10/01/2024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53931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257175" y="2133601"/>
            <a:ext cx="2271713"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2614612" y="2133601"/>
            <a:ext cx="2271713"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6321BFB-67ED-4A23-9D37-EAD255324F57}" type="datetimeFigureOut">
              <a:rPr lang="pt-BR" smtClean="0"/>
              <a:t>10/01/2024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212701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257175" y="2046817"/>
            <a:ext cx="2272606"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257175" y="2899833"/>
            <a:ext cx="2272606"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2612827" y="2046817"/>
            <a:ext cx="22734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2612827" y="2899833"/>
            <a:ext cx="22734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6321BFB-67ED-4A23-9D37-EAD255324F57}" type="datetimeFigureOut">
              <a:rPr lang="pt-BR" smtClean="0"/>
              <a:t>10/01/2024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466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6321BFB-67ED-4A23-9D37-EAD255324F57}" type="datetimeFigureOut">
              <a:rPr lang="pt-BR" smtClean="0"/>
              <a:t>10/01/2024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69632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6321BFB-67ED-4A23-9D37-EAD255324F57}" type="datetimeFigureOut">
              <a:rPr lang="pt-BR" smtClean="0"/>
              <a:t>10/01/2024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82267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57175" y="364067"/>
            <a:ext cx="1692176" cy="154940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2010966" y="364067"/>
            <a:ext cx="2875359"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257175" y="1913467"/>
            <a:ext cx="1692176"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6321BFB-67ED-4A23-9D37-EAD255324F57}" type="datetimeFigureOut">
              <a:rPr lang="pt-BR" smtClean="0"/>
              <a:t>10/01/2024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54548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008162" y="6400800"/>
            <a:ext cx="3086100" cy="755651"/>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008162" y="817033"/>
            <a:ext cx="30861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008162" y="7156451"/>
            <a:ext cx="30861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6321BFB-67ED-4A23-9D37-EAD255324F57}" type="datetimeFigureOut">
              <a:rPr lang="pt-BR" smtClean="0"/>
              <a:t>10/01/2024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354028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257175" y="366184"/>
            <a:ext cx="4629150" cy="1524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257175" y="2133601"/>
            <a:ext cx="4629150" cy="6034617"/>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257175" y="8475134"/>
            <a:ext cx="120015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6321BFB-67ED-4A23-9D37-EAD255324F57}" type="datetimeFigureOut">
              <a:rPr lang="pt-BR" smtClean="0"/>
              <a:t>10/01/2024</a:t>
            </a:fld>
            <a:endParaRPr lang="pt-BR"/>
          </a:p>
        </p:txBody>
      </p:sp>
      <p:sp>
        <p:nvSpPr>
          <p:cNvPr id="5" name="Espaço Reservado para Rodapé 4"/>
          <p:cNvSpPr>
            <a:spLocks noGrp="1"/>
          </p:cNvSpPr>
          <p:nvPr>
            <p:ph type="ftr" sz="quarter" idx="3"/>
          </p:nvPr>
        </p:nvSpPr>
        <p:spPr>
          <a:xfrm>
            <a:off x="1757363" y="8475134"/>
            <a:ext cx="162877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3686175" y="8475134"/>
            <a:ext cx="120015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4C0C279-9013-4432-9609-5078629E0928}" type="slidenum">
              <a:rPr lang="pt-BR" smtClean="0"/>
              <a:t>‹nº›</a:t>
            </a:fld>
            <a:endParaRPr lang="pt-BR"/>
          </a:p>
        </p:txBody>
      </p:sp>
    </p:spTree>
    <p:extLst>
      <p:ext uri="{BB962C8B-B14F-4D97-AF65-F5344CB8AC3E}">
        <p14:creationId xmlns:p14="http://schemas.microsoft.com/office/powerpoint/2010/main" val="237198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DBA36AF8-1894-714D-AA7D-98A010FA418A}"/>
              </a:ext>
            </a:extLst>
          </p:cNvPr>
          <p:cNvPicPr>
            <a:picLocks noChangeAspect="1"/>
          </p:cNvPicPr>
          <p:nvPr/>
        </p:nvPicPr>
        <p:blipFill rotWithShape="1">
          <a:blip r:embed="rId2"/>
          <a:srcRect b="77479"/>
          <a:stretch/>
        </p:blipFill>
        <p:spPr>
          <a:xfrm>
            <a:off x="0" y="0"/>
            <a:ext cx="5143499" cy="659106"/>
          </a:xfrm>
          <a:prstGeom prst="rect">
            <a:avLst/>
          </a:prstGeom>
        </p:spPr>
      </p:pic>
      <p:sp>
        <p:nvSpPr>
          <p:cNvPr id="12" name="Retângulo 11"/>
          <p:cNvSpPr/>
          <p:nvPr/>
        </p:nvSpPr>
        <p:spPr>
          <a:xfrm>
            <a:off x="0" y="9090248"/>
            <a:ext cx="5143500" cy="53752"/>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Retângulo 8">
            <a:extLst>
              <a:ext uri="{FF2B5EF4-FFF2-40B4-BE49-F238E27FC236}">
                <a16:creationId xmlns:a16="http://schemas.microsoft.com/office/drawing/2014/main" id="{C05202A2-82F8-486C-38B0-B09888BC6BAF}"/>
              </a:ext>
            </a:extLst>
          </p:cNvPr>
          <p:cNvGrpSpPr/>
          <p:nvPr/>
        </p:nvGrpSpPr>
        <p:grpSpPr>
          <a:xfrm>
            <a:off x="144000" y="2052000"/>
            <a:ext cx="2376000" cy="180000"/>
            <a:chOff x="0" y="0"/>
            <a:chExt cx="2390917" cy="224299"/>
          </a:xfrm>
          <a:solidFill>
            <a:srgbClr val="243A76"/>
          </a:solidFill>
        </p:grpSpPr>
        <p:sp>
          <p:nvSpPr>
            <p:cNvPr id="3" name="Retângulo">
              <a:extLst>
                <a:ext uri="{FF2B5EF4-FFF2-40B4-BE49-F238E27FC236}">
                  <a16:creationId xmlns:a16="http://schemas.microsoft.com/office/drawing/2014/main" id="{F5FD0372-7C5F-969F-99BC-729ECBD3473A}"/>
                </a:ext>
              </a:extLst>
            </p:cNvPr>
            <p:cNvSpPr/>
            <p:nvPr/>
          </p:nvSpPr>
          <p:spPr>
            <a:xfrm>
              <a:off x="0" y="17411"/>
              <a:ext cx="2390918" cy="189478"/>
            </a:xfrm>
            <a:prstGeom prst="rect">
              <a:avLst/>
            </a:prstGeom>
            <a:grpFill/>
            <a:ln w="3175" cap="flat">
              <a:solidFill>
                <a:srgbClr val="D9D9D9"/>
              </a:solidFill>
              <a:prstDash val="solid"/>
              <a:round/>
            </a:ln>
            <a:effectLst/>
          </p:spPr>
          <p:txBody>
            <a:bodyPr wrap="square" lIns="54000" tIns="15610" rIns="15610" bIns="15610" numCol="1" anchor="ctr">
              <a:noAutofit/>
            </a:bodyPr>
            <a:lstStyle/>
            <a:p>
              <a:pPr>
                <a:defRPr>
                  <a:solidFill>
                    <a:srgbClr val="FFFFFF"/>
                  </a:solidFill>
                </a:defRPr>
              </a:pPr>
              <a:endParaRPr>
                <a:solidFill>
                  <a:schemeClr val="bg1"/>
                </a:solidFill>
                <a:latin typeface="Arial" panose="020B0604020202020204" pitchFamily="34" charset="0"/>
                <a:cs typeface="Arial" panose="020B0604020202020204" pitchFamily="34" charset="0"/>
              </a:endParaRPr>
            </a:p>
          </p:txBody>
        </p:sp>
        <p:sp>
          <p:nvSpPr>
            <p:cNvPr id="4" name="INTRODUÇÃO">
              <a:extLst>
                <a:ext uri="{FF2B5EF4-FFF2-40B4-BE49-F238E27FC236}">
                  <a16:creationId xmlns:a16="http://schemas.microsoft.com/office/drawing/2014/main" id="{4583C0C8-406B-9E40-8F54-1783A3F7B692}"/>
                </a:ext>
              </a:extLst>
            </p:cNvPr>
            <p:cNvSpPr txBox="1"/>
            <p:nvPr/>
          </p:nvSpPr>
          <p:spPr>
            <a:xfrm>
              <a:off x="0" y="0"/>
              <a:ext cx="2390918" cy="224300"/>
            </a:xfrm>
            <a:prstGeom prst="rect">
              <a:avLst/>
            </a:prstGeom>
            <a:grp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000" tIns="15610" rIns="15610" bIns="15610" numCol="1" anchor="ctr">
              <a:noAutofit/>
            </a:bodyPr>
            <a:lstStyle>
              <a:lvl1pPr>
                <a:defRPr sz="700" b="1">
                  <a:latin typeface="Trebuchet MS"/>
                  <a:ea typeface="Trebuchet MS"/>
                  <a:cs typeface="Trebuchet MS"/>
                  <a:sym typeface="Trebuchet MS"/>
                </a:defRPr>
              </a:lvl1pPr>
            </a:lstStyle>
            <a:p>
              <a:r>
                <a:rPr>
                  <a:solidFill>
                    <a:schemeClr val="bg1"/>
                  </a:solidFill>
                  <a:latin typeface="Arial" panose="020B0604020202020204" pitchFamily="34" charset="0"/>
                  <a:cs typeface="Arial" panose="020B0604020202020204" pitchFamily="34" charset="0"/>
                </a:rPr>
                <a:t>INTRODUÇÃO</a:t>
              </a:r>
            </a:p>
          </p:txBody>
        </p:sp>
      </p:grpSp>
      <p:grpSp>
        <p:nvGrpSpPr>
          <p:cNvPr id="5" name="Retângulo 9">
            <a:extLst>
              <a:ext uri="{FF2B5EF4-FFF2-40B4-BE49-F238E27FC236}">
                <a16:creationId xmlns:a16="http://schemas.microsoft.com/office/drawing/2014/main" id="{50F3D34F-EDB2-0681-3266-8CABD1AFF9A2}"/>
              </a:ext>
            </a:extLst>
          </p:cNvPr>
          <p:cNvGrpSpPr/>
          <p:nvPr/>
        </p:nvGrpSpPr>
        <p:grpSpPr>
          <a:xfrm>
            <a:off x="144000" y="2231999"/>
            <a:ext cx="2376000" cy="2052000"/>
            <a:chOff x="0" y="0"/>
            <a:chExt cx="2390917" cy="1980000"/>
          </a:xfrm>
        </p:grpSpPr>
        <p:sp>
          <p:nvSpPr>
            <p:cNvPr id="7" name="Retângulo">
              <a:extLst>
                <a:ext uri="{FF2B5EF4-FFF2-40B4-BE49-F238E27FC236}">
                  <a16:creationId xmlns:a16="http://schemas.microsoft.com/office/drawing/2014/main" id="{25D64018-D47E-B0E9-10AC-29F727ED9263}"/>
                </a:ext>
              </a:extLst>
            </p:cNvPr>
            <p:cNvSpPr/>
            <p:nvPr/>
          </p:nvSpPr>
          <p:spPr>
            <a:xfrm>
              <a:off x="0" y="-1"/>
              <a:ext cx="2390918" cy="1980002"/>
            </a:xfrm>
            <a:prstGeom prst="rect">
              <a:avLst/>
            </a:prstGeom>
            <a:solidFill>
              <a:srgbClr val="FFFFFF"/>
            </a:solidFill>
            <a:ln w="3175" cap="flat">
              <a:solidFill>
                <a:srgbClr val="D9D9D9"/>
              </a:solidFill>
              <a:prstDash val="solid"/>
              <a:round/>
            </a:ln>
            <a:effectLst/>
          </p:spPr>
          <p:txBody>
            <a:bodyPr wrap="square" lIns="54000" tIns="54000" rIns="54000" bIns="54000" numCol="1" anchor="t">
              <a:noAutofit/>
            </a:bodyP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9" name="Aqui vai o texto ...">
              <a:extLst>
                <a:ext uri="{FF2B5EF4-FFF2-40B4-BE49-F238E27FC236}">
                  <a16:creationId xmlns:a16="http://schemas.microsoft.com/office/drawing/2014/main" id="{ECFA195E-2BCA-7E13-3C04-2F134D591A62}"/>
                </a:ext>
              </a:extLst>
            </p:cNvPr>
            <p:cNvSpPr txBox="1"/>
            <p:nvPr/>
          </p:nvSpPr>
          <p:spPr>
            <a:xfrm>
              <a:off x="0" y="-1"/>
              <a:ext cx="2390918" cy="267374"/>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000" tIns="54000" rIns="54000" bIns="54000" numCol="1" anchor="t">
              <a:noAutofit/>
            </a:bodyPr>
            <a:lstStyle>
              <a:lvl1pPr>
                <a:defRPr sz="600">
                  <a:solidFill>
                    <a:srgbClr val="404040"/>
                  </a:solidFill>
                  <a:latin typeface="Trebuchet MS"/>
                  <a:ea typeface="Trebuchet MS"/>
                  <a:cs typeface="Trebuchet MS"/>
                  <a:sym typeface="Trebuchet MS"/>
                </a:defRPr>
              </a:lvl1pPr>
            </a:lstStyle>
            <a:p>
              <a:r>
                <a:rPr lang="en-US" sz="800" dirty="0">
                  <a:solidFill>
                    <a:schemeClr val="tx1"/>
                  </a:solidFill>
                  <a:latin typeface="Arial" panose="020B0604020202020204" pitchFamily="34" charset="0"/>
                  <a:cs typeface="Arial" panose="020B0604020202020204" pitchFamily="34" charset="0"/>
                </a:rPr>
                <a:t>Langerhans Cell Histiocytosis (LCH) consists of a clonal proliferation of histiocytes in which the morphology resembles the Langerhans cells in the skin and mucous membranes. The systemic manifestations depend on the affected organ.(</a:t>
              </a:r>
              <a:r>
                <a:rPr lang="ru-RU" sz="800" dirty="0">
                  <a:solidFill>
                    <a:schemeClr val="tx1"/>
                  </a:solidFill>
                  <a:latin typeface="Arial" panose="020B0604020202020204" pitchFamily="34" charset="0"/>
                  <a:cs typeface="Arial" panose="020B0604020202020204" pitchFamily="34" charset="0"/>
                </a:rPr>
                <a:t>1</a:t>
              </a:r>
              <a:r>
                <a:rPr lang="pt-BR" sz="800" dirty="0">
                  <a:solidFill>
                    <a:schemeClr val="tx1"/>
                  </a:solidFill>
                  <a:latin typeface="Arial" panose="020B0604020202020204" pitchFamily="34" charset="0"/>
                  <a:cs typeface="Arial" panose="020B0604020202020204" pitchFamily="34" charset="0"/>
                </a:rPr>
                <a:t>)</a:t>
              </a:r>
              <a:r>
                <a:rPr lang="ru-RU" sz="800" dirty="0">
                  <a:solidFill>
                    <a:schemeClr val="tx1"/>
                  </a:solidFill>
                  <a:latin typeface="Arial" panose="020B0604020202020204" pitchFamily="34" charset="0"/>
                  <a:cs typeface="Arial" panose="020B0604020202020204" pitchFamily="34" charset="0"/>
                </a:rPr>
                <a:t> </a:t>
              </a:r>
              <a:r>
                <a:rPr lang="en-US" sz="800" dirty="0">
                  <a:solidFill>
                    <a:schemeClr val="tx1"/>
                  </a:solidFill>
                  <a:latin typeface="Arial" panose="020B0604020202020204" pitchFamily="34" charset="0"/>
                  <a:cs typeface="Arial" panose="020B0604020202020204" pitchFamily="34" charset="0"/>
                </a:rPr>
                <a:t>Ocular and orbital involvement is uncommon. Exclusive eyelid involvement is rare, with few cases described.(</a:t>
              </a:r>
              <a:r>
                <a:rPr lang="de-DE" sz="800" dirty="0">
                  <a:solidFill>
                    <a:schemeClr val="tx1"/>
                  </a:solidFill>
                  <a:latin typeface="Arial" panose="020B0604020202020204" pitchFamily="34" charset="0"/>
                  <a:cs typeface="Arial" panose="020B0604020202020204" pitchFamily="34" charset="0"/>
                </a:rPr>
                <a:t>2,3) </a:t>
              </a:r>
              <a:r>
                <a:rPr lang="en-US" sz="800" dirty="0">
                  <a:solidFill>
                    <a:schemeClr val="tx1"/>
                  </a:solidFill>
                  <a:latin typeface="Arial" panose="020B0604020202020204" pitchFamily="34" charset="0"/>
                  <a:cs typeface="Arial" panose="020B0604020202020204" pitchFamily="34" charset="0"/>
                </a:rPr>
                <a:t>We report a rare case of LCH with eyelid involvement, which resulted in severe complications to the ocular surface and</a:t>
              </a:r>
              <a:r>
                <a:rPr lang="en-US"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t>
              </a:r>
              <a:r>
                <a:rPr lang="en-US"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increased</a:t>
              </a:r>
              <a:r>
                <a:rPr lang="en-US"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the morbidity of the disease</a:t>
              </a:r>
              <a:r>
                <a:rPr lang="en-US" sz="800" dirty="0">
                  <a:solidFill>
                    <a:schemeClr val="tx1"/>
                  </a:solidFill>
                  <a:latin typeface="Arial" panose="020B0604020202020204" pitchFamily="34" charset="0"/>
                  <a:cs typeface="Arial" panose="020B0604020202020204" pitchFamily="34" charset="0"/>
                </a:rPr>
                <a:t>. Despite being rare, LCH should be included in the differential diagnosis of eyelid lesions, and the management of ocular complications with a multidisciplinary approach and a systemic overview is crucial.</a:t>
              </a:r>
              <a:endParaRPr lang="pt-BR" sz="800" dirty="0">
                <a:solidFill>
                  <a:schemeClr val="tx1"/>
                </a:solidFill>
                <a:latin typeface="Arial" panose="020B0604020202020204" pitchFamily="34" charset="0"/>
                <a:cs typeface="Arial" panose="020B0604020202020204" pitchFamily="34" charset="0"/>
              </a:endParaRPr>
            </a:p>
            <a:p>
              <a:endParaRPr lang="pt-BR" sz="800" dirty="0">
                <a:latin typeface="Arial" panose="020B0604020202020204" pitchFamily="34" charset="0"/>
                <a:cs typeface="Arial" panose="020B0604020202020204" pitchFamily="34" charset="0"/>
              </a:endParaRPr>
            </a:p>
          </p:txBody>
        </p:sp>
      </p:grpSp>
      <p:grpSp>
        <p:nvGrpSpPr>
          <p:cNvPr id="13" name="Retângulo 10">
            <a:extLst>
              <a:ext uri="{FF2B5EF4-FFF2-40B4-BE49-F238E27FC236}">
                <a16:creationId xmlns:a16="http://schemas.microsoft.com/office/drawing/2014/main" id="{62386973-61EF-E27A-8742-11B033041783}"/>
              </a:ext>
            </a:extLst>
          </p:cNvPr>
          <p:cNvGrpSpPr/>
          <p:nvPr/>
        </p:nvGrpSpPr>
        <p:grpSpPr>
          <a:xfrm>
            <a:off x="2628000" y="2052000"/>
            <a:ext cx="2376000" cy="180000"/>
            <a:chOff x="0" y="0"/>
            <a:chExt cx="2390917" cy="224299"/>
          </a:xfrm>
          <a:solidFill>
            <a:srgbClr val="243A76"/>
          </a:solidFill>
        </p:grpSpPr>
        <p:sp>
          <p:nvSpPr>
            <p:cNvPr id="14" name="Retângulo">
              <a:extLst>
                <a:ext uri="{FF2B5EF4-FFF2-40B4-BE49-F238E27FC236}">
                  <a16:creationId xmlns:a16="http://schemas.microsoft.com/office/drawing/2014/main" id="{632DB544-D986-AD28-CC82-92307938DD0A}"/>
                </a:ext>
              </a:extLst>
            </p:cNvPr>
            <p:cNvSpPr/>
            <p:nvPr/>
          </p:nvSpPr>
          <p:spPr>
            <a:xfrm>
              <a:off x="0" y="17411"/>
              <a:ext cx="2390918" cy="189478"/>
            </a:xfrm>
            <a:prstGeom prst="rect">
              <a:avLst/>
            </a:prstGeom>
            <a:grpFill/>
            <a:ln w="3175" cap="flat">
              <a:solidFill>
                <a:srgbClr val="D9D9D9"/>
              </a:solidFill>
              <a:prstDash val="solid"/>
              <a:round/>
            </a:ln>
            <a:effectLst/>
          </p:spPr>
          <p:txBody>
            <a:bodyPr wrap="square" lIns="54000" tIns="15610" rIns="15610" bIns="15610" numCol="1" anchor="ctr">
              <a:noAutofit/>
            </a:bodyPr>
            <a:lstStyle/>
            <a:p>
              <a:pPr>
                <a:defRPr>
                  <a:solidFill>
                    <a:srgbClr val="FFFFFF"/>
                  </a:solidFill>
                </a:defRPr>
              </a:pPr>
              <a:endParaRPr>
                <a:solidFill>
                  <a:schemeClr val="bg1"/>
                </a:solidFill>
                <a:latin typeface="Arial" panose="020B0604020202020204" pitchFamily="34" charset="0"/>
                <a:cs typeface="Arial" panose="020B0604020202020204" pitchFamily="34" charset="0"/>
              </a:endParaRPr>
            </a:p>
          </p:txBody>
        </p:sp>
        <p:sp>
          <p:nvSpPr>
            <p:cNvPr id="15" name="FIGURAS, TABELAS E GRÁFICOS">
              <a:extLst>
                <a:ext uri="{FF2B5EF4-FFF2-40B4-BE49-F238E27FC236}">
                  <a16:creationId xmlns:a16="http://schemas.microsoft.com/office/drawing/2014/main" id="{A6D70D58-39B1-33BD-35A3-5AC73F3A5269}"/>
                </a:ext>
              </a:extLst>
            </p:cNvPr>
            <p:cNvSpPr txBox="1"/>
            <p:nvPr/>
          </p:nvSpPr>
          <p:spPr>
            <a:xfrm>
              <a:off x="0" y="0"/>
              <a:ext cx="2390918" cy="224300"/>
            </a:xfrm>
            <a:prstGeom prst="rect">
              <a:avLst/>
            </a:prstGeom>
            <a:grp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000" tIns="15610" rIns="15610" bIns="15610" numCol="1" anchor="ctr">
              <a:noAutofit/>
            </a:bodyPr>
            <a:lstStyle>
              <a:lvl1pPr>
                <a:defRPr sz="700" b="1">
                  <a:latin typeface="Trebuchet MS"/>
                  <a:ea typeface="Trebuchet MS"/>
                  <a:cs typeface="Trebuchet MS"/>
                  <a:sym typeface="Trebuchet MS"/>
                </a:defRPr>
              </a:lvl1pPr>
            </a:lstStyle>
            <a:p>
              <a:r>
                <a:rPr>
                  <a:solidFill>
                    <a:schemeClr val="bg1"/>
                  </a:solidFill>
                  <a:latin typeface="Arial" panose="020B0604020202020204" pitchFamily="34" charset="0"/>
                  <a:cs typeface="Arial" panose="020B0604020202020204" pitchFamily="34" charset="0"/>
                </a:rPr>
                <a:t>FIGURAS, TABELAS E GRÁFICOS</a:t>
              </a:r>
            </a:p>
          </p:txBody>
        </p:sp>
      </p:grpSp>
      <p:grpSp>
        <p:nvGrpSpPr>
          <p:cNvPr id="16" name="Retângulo 11">
            <a:extLst>
              <a:ext uri="{FF2B5EF4-FFF2-40B4-BE49-F238E27FC236}">
                <a16:creationId xmlns:a16="http://schemas.microsoft.com/office/drawing/2014/main" id="{4343F30F-A6C8-6424-1250-113B5A0575BD}"/>
              </a:ext>
            </a:extLst>
          </p:cNvPr>
          <p:cNvGrpSpPr/>
          <p:nvPr/>
        </p:nvGrpSpPr>
        <p:grpSpPr>
          <a:xfrm>
            <a:off x="2622146" y="2189431"/>
            <a:ext cx="2381855" cy="3264570"/>
            <a:chOff x="-5891" y="-42810"/>
            <a:chExt cx="2396809" cy="3282811"/>
          </a:xfrm>
        </p:grpSpPr>
        <p:sp>
          <p:nvSpPr>
            <p:cNvPr id="17" name="Retângulo">
              <a:extLst>
                <a:ext uri="{FF2B5EF4-FFF2-40B4-BE49-F238E27FC236}">
                  <a16:creationId xmlns:a16="http://schemas.microsoft.com/office/drawing/2014/main" id="{2A70FAC8-3364-48B9-7071-4D276568738C}"/>
                </a:ext>
              </a:extLst>
            </p:cNvPr>
            <p:cNvSpPr/>
            <p:nvPr/>
          </p:nvSpPr>
          <p:spPr>
            <a:xfrm>
              <a:off x="0" y="-1"/>
              <a:ext cx="2390918" cy="3240002"/>
            </a:xfrm>
            <a:prstGeom prst="rect">
              <a:avLst/>
            </a:prstGeom>
            <a:solidFill>
              <a:srgbClr val="FFFFFF"/>
            </a:solidFill>
            <a:ln w="3175" cap="flat">
              <a:solidFill>
                <a:srgbClr val="D9D9D9"/>
              </a:solidFill>
              <a:prstDash val="solid"/>
              <a:round/>
            </a:ln>
            <a:effectLst/>
          </p:spPr>
          <p:txBody>
            <a:bodyPr wrap="square" lIns="54000" tIns="54000" rIns="54000" bIns="54000" numCol="1" anchor="t">
              <a:noAutofit/>
            </a:bodyP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18" name="Aqui vai o texto ...">
              <a:extLst>
                <a:ext uri="{FF2B5EF4-FFF2-40B4-BE49-F238E27FC236}">
                  <a16:creationId xmlns:a16="http://schemas.microsoft.com/office/drawing/2014/main" id="{25FFE325-8317-3037-C50F-DF60955DBAC5}"/>
                </a:ext>
              </a:extLst>
            </p:cNvPr>
            <p:cNvSpPr txBox="1"/>
            <p:nvPr/>
          </p:nvSpPr>
          <p:spPr>
            <a:xfrm>
              <a:off x="-5891" y="-42810"/>
              <a:ext cx="2390918" cy="36012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000" tIns="54000" rIns="54000" bIns="54000" numCol="1" anchor="t">
              <a:noAutofit/>
            </a:bodyPr>
            <a:lstStyle>
              <a:lvl1pPr>
                <a:defRPr sz="600">
                  <a:solidFill>
                    <a:srgbClr val="404040"/>
                  </a:solidFill>
                  <a:latin typeface="Trebuchet MS"/>
                  <a:ea typeface="Trebuchet MS"/>
                  <a:cs typeface="Trebuchet MS"/>
                  <a:sym typeface="Trebuchet MS"/>
                </a:defRPr>
              </a:lvl1pPr>
            </a:lstStyle>
            <a:p>
              <a:r>
                <a:rPr lang="pt-BR" sz="800" b="1" dirty="0">
                  <a:latin typeface="Arial" panose="020B0604020202020204" pitchFamily="34" charset="0"/>
                  <a:cs typeface="Arial" panose="020B0604020202020204" pitchFamily="34" charset="0"/>
                </a:rPr>
                <a:t>Figure 1. </a:t>
              </a:r>
              <a:r>
                <a:rPr lang="en-US"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Histopathological analysis: A: </a:t>
              </a:r>
              <a:r>
                <a:rPr lang="en-US"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Area with histiocytes typical of LHC, with epithelioid cytoplasm. B Immunohistochemistry for CD-1a. C: Immunohistochemistry for CD-68.  </a:t>
              </a:r>
              <a:endParaRPr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p:txBody>
        </p:sp>
      </p:grpSp>
      <p:grpSp>
        <p:nvGrpSpPr>
          <p:cNvPr id="19" name="Retângulo 16">
            <a:extLst>
              <a:ext uri="{FF2B5EF4-FFF2-40B4-BE49-F238E27FC236}">
                <a16:creationId xmlns:a16="http://schemas.microsoft.com/office/drawing/2014/main" id="{FBF77EA3-6B3C-9906-008C-71139706617C}"/>
              </a:ext>
            </a:extLst>
          </p:cNvPr>
          <p:cNvGrpSpPr/>
          <p:nvPr/>
        </p:nvGrpSpPr>
        <p:grpSpPr>
          <a:xfrm>
            <a:off x="144000" y="4392000"/>
            <a:ext cx="2376000" cy="180000"/>
            <a:chOff x="0" y="0"/>
            <a:chExt cx="2390918" cy="206889"/>
          </a:xfrm>
          <a:solidFill>
            <a:srgbClr val="243A76"/>
          </a:solidFill>
        </p:grpSpPr>
        <p:sp>
          <p:nvSpPr>
            <p:cNvPr id="20" name="Retângulo">
              <a:extLst>
                <a:ext uri="{FF2B5EF4-FFF2-40B4-BE49-F238E27FC236}">
                  <a16:creationId xmlns:a16="http://schemas.microsoft.com/office/drawing/2014/main" id="{E2EB6378-6A58-510B-C8C3-C54730CA3CAB}"/>
                </a:ext>
              </a:extLst>
            </p:cNvPr>
            <p:cNvSpPr/>
            <p:nvPr/>
          </p:nvSpPr>
          <p:spPr>
            <a:xfrm>
              <a:off x="0" y="17411"/>
              <a:ext cx="2390918" cy="189478"/>
            </a:xfrm>
            <a:prstGeom prst="rect">
              <a:avLst/>
            </a:prstGeom>
            <a:grpFill/>
            <a:ln w="3175" cap="flat">
              <a:solidFill>
                <a:srgbClr val="D9D9D9"/>
              </a:solidFill>
              <a:prstDash val="solid"/>
              <a:round/>
            </a:ln>
            <a:effectLst/>
          </p:spPr>
          <p:txBody>
            <a:bodyPr wrap="square" lIns="54000" tIns="15610" rIns="15610" bIns="15610" numCol="1" anchor="ctr">
              <a:noAutofit/>
            </a:bodyPr>
            <a:lstStyle/>
            <a:p>
              <a:pPr>
                <a:defRPr>
                  <a:solidFill>
                    <a:srgbClr val="FFFFFF"/>
                  </a:solidFill>
                </a:defRPr>
              </a:pPr>
              <a:endParaRPr>
                <a:solidFill>
                  <a:schemeClr val="bg1"/>
                </a:solidFill>
                <a:latin typeface="Arial" panose="020B0604020202020204" pitchFamily="34" charset="0"/>
                <a:cs typeface="Arial" panose="020B0604020202020204" pitchFamily="34" charset="0"/>
              </a:endParaRPr>
            </a:p>
          </p:txBody>
        </p:sp>
        <p:sp>
          <p:nvSpPr>
            <p:cNvPr id="21" name="RELATO DE CASO">
              <a:extLst>
                <a:ext uri="{FF2B5EF4-FFF2-40B4-BE49-F238E27FC236}">
                  <a16:creationId xmlns:a16="http://schemas.microsoft.com/office/drawing/2014/main" id="{A994BE1C-1E93-C094-A031-50E6E41EFE84}"/>
                </a:ext>
              </a:extLst>
            </p:cNvPr>
            <p:cNvSpPr txBox="1"/>
            <p:nvPr/>
          </p:nvSpPr>
          <p:spPr>
            <a:xfrm>
              <a:off x="0" y="0"/>
              <a:ext cx="2375997" cy="179999"/>
            </a:xfrm>
            <a:prstGeom prst="rect">
              <a:avLst/>
            </a:prstGeom>
            <a:grp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000" tIns="15610" rIns="15610" bIns="15610" numCol="1" anchor="ctr">
              <a:noAutofit/>
            </a:bodyPr>
            <a:lstStyle>
              <a:lvl1pPr>
                <a:defRPr sz="700" b="1">
                  <a:latin typeface="Trebuchet MS"/>
                  <a:ea typeface="Trebuchet MS"/>
                  <a:cs typeface="Trebuchet MS"/>
                  <a:sym typeface="Trebuchet MS"/>
                </a:defRPr>
              </a:lvl1pPr>
            </a:lstStyle>
            <a:p>
              <a:r>
                <a:rPr>
                  <a:solidFill>
                    <a:schemeClr val="bg1"/>
                  </a:solidFill>
                  <a:latin typeface="Arial" panose="020B0604020202020204" pitchFamily="34" charset="0"/>
                  <a:cs typeface="Arial" panose="020B0604020202020204" pitchFamily="34" charset="0"/>
                </a:rPr>
                <a:t>RELATO DE CASO</a:t>
              </a:r>
            </a:p>
          </p:txBody>
        </p:sp>
      </p:grpSp>
      <p:grpSp>
        <p:nvGrpSpPr>
          <p:cNvPr id="22" name="Retângulo 17">
            <a:extLst>
              <a:ext uri="{FF2B5EF4-FFF2-40B4-BE49-F238E27FC236}">
                <a16:creationId xmlns:a16="http://schemas.microsoft.com/office/drawing/2014/main" id="{6CE7E137-E06D-EBF7-0FD4-AE5C5AD4FEDF}"/>
              </a:ext>
            </a:extLst>
          </p:cNvPr>
          <p:cNvGrpSpPr/>
          <p:nvPr/>
        </p:nvGrpSpPr>
        <p:grpSpPr>
          <a:xfrm>
            <a:off x="144000" y="4529471"/>
            <a:ext cx="2376001" cy="4483629"/>
            <a:chOff x="0" y="-39564"/>
            <a:chExt cx="2390918" cy="4171013"/>
          </a:xfrm>
        </p:grpSpPr>
        <p:sp>
          <p:nvSpPr>
            <p:cNvPr id="23" name="Retângulo">
              <a:extLst>
                <a:ext uri="{FF2B5EF4-FFF2-40B4-BE49-F238E27FC236}">
                  <a16:creationId xmlns:a16="http://schemas.microsoft.com/office/drawing/2014/main" id="{307055EE-5B12-D23A-EAB4-F8EF9988B9A6}"/>
                </a:ext>
              </a:extLst>
            </p:cNvPr>
            <p:cNvSpPr/>
            <p:nvPr/>
          </p:nvSpPr>
          <p:spPr>
            <a:xfrm>
              <a:off x="0" y="0"/>
              <a:ext cx="2390918" cy="4131449"/>
            </a:xfrm>
            <a:prstGeom prst="rect">
              <a:avLst/>
            </a:prstGeom>
            <a:solidFill>
              <a:srgbClr val="FFFFFF"/>
            </a:solidFill>
            <a:ln w="3175" cap="flat">
              <a:solidFill>
                <a:srgbClr val="D9D9D9"/>
              </a:solidFill>
              <a:prstDash val="solid"/>
              <a:round/>
            </a:ln>
            <a:effectLst/>
          </p:spPr>
          <p:txBody>
            <a:bodyPr wrap="square" lIns="54000" tIns="54000" rIns="54000" bIns="54000" numCol="1" anchor="t">
              <a:noAutofit/>
            </a:bodyPr>
            <a:lstStyle/>
            <a:p>
              <a:pPr>
                <a:defRPr>
                  <a:solidFill>
                    <a:srgbClr val="FFFFFF"/>
                  </a:solidFill>
                </a:defRPr>
              </a:pPr>
              <a:endParaRPr dirty="0"/>
            </a:p>
          </p:txBody>
        </p:sp>
        <p:sp>
          <p:nvSpPr>
            <p:cNvPr id="24" name="Aqui vai o texto ...">
              <a:extLst>
                <a:ext uri="{FF2B5EF4-FFF2-40B4-BE49-F238E27FC236}">
                  <a16:creationId xmlns:a16="http://schemas.microsoft.com/office/drawing/2014/main" id="{D65F6CDE-DDAD-162D-DD67-E16080CFB3EA}"/>
                </a:ext>
              </a:extLst>
            </p:cNvPr>
            <p:cNvSpPr txBox="1"/>
            <p:nvPr/>
          </p:nvSpPr>
          <p:spPr>
            <a:xfrm>
              <a:off x="0" y="-39564"/>
              <a:ext cx="2390918" cy="225729"/>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000" tIns="54000" rIns="54000" bIns="54000" numCol="1" anchor="t">
              <a:noAutofit/>
            </a:bodyPr>
            <a:lstStyle>
              <a:lvl1pPr>
                <a:defRPr sz="600">
                  <a:solidFill>
                    <a:srgbClr val="404040"/>
                  </a:solidFill>
                  <a:latin typeface="Trebuchet MS"/>
                  <a:ea typeface="Trebuchet MS"/>
                  <a:cs typeface="Trebuchet MS"/>
                  <a:sym typeface="Trebuchet MS"/>
                </a:defRPr>
              </a:lvl1pPr>
            </a:lstStyle>
            <a:p>
              <a:r>
                <a:rPr lang="en-US"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A 53-year-old Brazilian female patient presented a single solid nodule on the upper left eyelid margin with progressive growth in 2005, excised at the Department of Dermatology, HC-FMUSP. The histopathological analysis of the specimen revealed histiocytes with eosinophilic cytoplasm, immunohistochemical positivity for S-100 protein, CD-1a, CD-68, CD-34 (figure 1), with a diagnostic conclusion of LCH. At that time, the patient denied other similar lesions on her body. In 2021, the patient was referred, for the first time, to the Department of Ophthalmology</a:t>
              </a:r>
              <a:r>
                <a:rPr lang="de-DE"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t>
              </a:r>
              <a:r>
                <a:rPr lang="en-US"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She presented incomplete eyelid closure of the left eye (LE) with consequent exposure of the ocular surface, which, according to the patient's report, started after the diagnostic procedure of excising the eyelid nodule. Definitive tarsorrhaphy was performed. In July 2022, the patient had a corneal ulcer </a:t>
              </a:r>
              <a:r>
                <a:rPr lang="de-DE"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in </a:t>
              </a:r>
              <a:r>
                <a:rPr lang="en-US"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her</a:t>
              </a:r>
              <a:r>
                <a:rPr lang="de-DE"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LE</a:t>
              </a:r>
              <a:r>
                <a:rPr lang="en-US"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resulting in </a:t>
              </a:r>
              <a:r>
                <a:rPr lang="nl-NL" sz="800" dirty="0" err="1">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corneal</a:t>
              </a:r>
              <a:r>
                <a:rPr lang="nl-NL"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t>
              </a:r>
              <a:r>
                <a:rPr lang="nl-NL" sz="800" dirty="0" err="1">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leukoma</a:t>
              </a:r>
              <a:r>
                <a:rPr lang="nl-NL"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t>
              </a:r>
              <a:r>
                <a:rPr lang="nl-NL" sz="8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and</a:t>
              </a:r>
              <a:r>
                <a:rPr lang="nl-NL"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t>
              </a:r>
              <a:r>
                <a:rPr lang="en-US"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visual impairment. Treatment was initiated in the LE with sodium hyaluronate 0,15% lubricant every </a:t>
              </a:r>
              <a:r>
                <a:rPr lang="en-US"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2</a:t>
              </a:r>
              <a:r>
                <a:rPr lang="en-US"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hours, combined with ophthalmic ointment containing 10,000 IU/g Retinol Acetate + 25mg/g Amino Acids + 5mg/g Methionine + 5mg/g Chloramphenicol </a:t>
              </a:r>
              <a:r>
                <a:rPr lang="en-US"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4</a:t>
              </a:r>
              <a:r>
                <a:rPr lang="en-US"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times a day. Eight months after the treatment, the patient experienced an improvement in LE signs and symptoms. However, she complained of a new onset of excessive tearing in the right eye (RE) and a new growing nodule in the right epicanthus, associated with multiple nodules throughout the body, indicating disease progression. Slit lamp examination of LE and RE is described respectively in figure 2 and 3. </a:t>
              </a:r>
              <a:r>
                <a:rPr lang="en-US"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T</a:t>
              </a:r>
              <a:r>
                <a:rPr lang="en-US"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he treatment to RE was prescribed to improve protection of the ocular surface. </a:t>
              </a:r>
              <a:endParaRPr lang="pt-BR"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p:txBody>
        </p:sp>
      </p:grpSp>
      <p:grpSp>
        <p:nvGrpSpPr>
          <p:cNvPr id="25" name="Retângulo 18">
            <a:extLst>
              <a:ext uri="{FF2B5EF4-FFF2-40B4-BE49-F238E27FC236}">
                <a16:creationId xmlns:a16="http://schemas.microsoft.com/office/drawing/2014/main" id="{422B0913-81E1-B398-CAAE-F90336401D0B}"/>
              </a:ext>
            </a:extLst>
          </p:cNvPr>
          <p:cNvGrpSpPr/>
          <p:nvPr/>
        </p:nvGrpSpPr>
        <p:grpSpPr>
          <a:xfrm>
            <a:off x="2628000" y="5562000"/>
            <a:ext cx="2376000" cy="180000"/>
            <a:chOff x="0" y="0"/>
            <a:chExt cx="2390917" cy="224299"/>
          </a:xfrm>
          <a:solidFill>
            <a:srgbClr val="243A76"/>
          </a:solidFill>
        </p:grpSpPr>
        <p:sp>
          <p:nvSpPr>
            <p:cNvPr id="26" name="Retângulo">
              <a:extLst>
                <a:ext uri="{FF2B5EF4-FFF2-40B4-BE49-F238E27FC236}">
                  <a16:creationId xmlns:a16="http://schemas.microsoft.com/office/drawing/2014/main" id="{B43F577D-40F8-CA6A-4302-48FDFB13C4ED}"/>
                </a:ext>
              </a:extLst>
            </p:cNvPr>
            <p:cNvSpPr/>
            <p:nvPr/>
          </p:nvSpPr>
          <p:spPr>
            <a:xfrm>
              <a:off x="0" y="17411"/>
              <a:ext cx="2390918" cy="189478"/>
            </a:xfrm>
            <a:prstGeom prst="rect">
              <a:avLst/>
            </a:prstGeom>
            <a:grpFill/>
            <a:ln w="3175" cap="flat">
              <a:solidFill>
                <a:srgbClr val="D9D9D9"/>
              </a:solidFill>
              <a:prstDash val="solid"/>
              <a:round/>
            </a:ln>
            <a:effectLst/>
          </p:spPr>
          <p:txBody>
            <a:bodyPr wrap="square" lIns="54000" tIns="15610" rIns="15610" bIns="15610" numCol="1" anchor="ctr" anchorCtr="0">
              <a:noAutofit/>
            </a:bodyPr>
            <a:lstStyle/>
            <a:p>
              <a:pPr>
                <a:defRPr>
                  <a:solidFill>
                    <a:srgbClr val="FFFFFF"/>
                  </a:solidFill>
                </a:defRPr>
              </a:pPr>
              <a:endParaRPr>
                <a:solidFill>
                  <a:schemeClr val="bg1"/>
                </a:solidFill>
                <a:latin typeface="Arial" panose="020B0604020202020204" pitchFamily="34" charset="0"/>
                <a:cs typeface="Arial" panose="020B0604020202020204" pitchFamily="34" charset="0"/>
              </a:endParaRPr>
            </a:p>
          </p:txBody>
        </p:sp>
        <p:sp>
          <p:nvSpPr>
            <p:cNvPr id="27" name="DISCUSSÃO:">
              <a:extLst>
                <a:ext uri="{FF2B5EF4-FFF2-40B4-BE49-F238E27FC236}">
                  <a16:creationId xmlns:a16="http://schemas.microsoft.com/office/drawing/2014/main" id="{68EF67B9-F166-D9C6-C45A-90A5FA809F06}"/>
                </a:ext>
              </a:extLst>
            </p:cNvPr>
            <p:cNvSpPr txBox="1"/>
            <p:nvPr/>
          </p:nvSpPr>
          <p:spPr>
            <a:xfrm>
              <a:off x="0" y="0"/>
              <a:ext cx="2390918" cy="224300"/>
            </a:xfrm>
            <a:prstGeom prst="rect">
              <a:avLst/>
            </a:prstGeom>
            <a:grp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000" tIns="15610" rIns="15610" bIns="15610" numCol="1" anchor="ctr" anchorCtr="0">
              <a:noAutofit/>
            </a:bodyPr>
            <a:lstStyle>
              <a:lvl1pPr>
                <a:defRPr sz="700" b="1">
                  <a:latin typeface="Trebuchet MS"/>
                  <a:ea typeface="Trebuchet MS"/>
                  <a:cs typeface="Trebuchet MS"/>
                  <a:sym typeface="Trebuchet MS"/>
                </a:defRPr>
              </a:lvl1pPr>
            </a:lstStyle>
            <a:p>
              <a:r>
                <a:rPr dirty="0">
                  <a:solidFill>
                    <a:schemeClr val="bg1"/>
                  </a:solidFill>
                  <a:latin typeface="Arial" panose="020B0604020202020204" pitchFamily="34" charset="0"/>
                  <a:cs typeface="Arial" panose="020B0604020202020204" pitchFamily="34" charset="0"/>
                </a:rPr>
                <a:t>DISCUSSÃO</a:t>
              </a:r>
              <a:r>
                <a:rPr lang="pt-BR" dirty="0">
                  <a:solidFill>
                    <a:schemeClr val="bg1"/>
                  </a:solidFill>
                  <a:latin typeface="Arial" panose="020B0604020202020204" pitchFamily="34" charset="0"/>
                  <a:cs typeface="Arial" panose="020B0604020202020204" pitchFamily="34" charset="0"/>
                </a:rPr>
                <a:t> E CONCLUSÃO</a:t>
              </a:r>
              <a:endParaRPr dirty="0">
                <a:solidFill>
                  <a:schemeClr val="bg1"/>
                </a:solidFill>
                <a:latin typeface="Arial" panose="020B0604020202020204" pitchFamily="34" charset="0"/>
                <a:cs typeface="Arial" panose="020B0604020202020204" pitchFamily="34" charset="0"/>
              </a:endParaRPr>
            </a:p>
          </p:txBody>
        </p:sp>
      </p:grpSp>
      <p:grpSp>
        <p:nvGrpSpPr>
          <p:cNvPr id="28" name="Retângulo 19">
            <a:extLst>
              <a:ext uri="{FF2B5EF4-FFF2-40B4-BE49-F238E27FC236}">
                <a16:creationId xmlns:a16="http://schemas.microsoft.com/office/drawing/2014/main" id="{8EDA9ABF-A9A3-3694-73B2-451FFF7B3187}"/>
              </a:ext>
            </a:extLst>
          </p:cNvPr>
          <p:cNvGrpSpPr/>
          <p:nvPr/>
        </p:nvGrpSpPr>
        <p:grpSpPr>
          <a:xfrm>
            <a:off x="2628000" y="5692839"/>
            <a:ext cx="2376001" cy="1517961"/>
            <a:chOff x="0" y="-42170"/>
            <a:chExt cx="2390918" cy="1302171"/>
          </a:xfrm>
        </p:grpSpPr>
        <p:sp>
          <p:nvSpPr>
            <p:cNvPr id="29" name="Retângulo">
              <a:extLst>
                <a:ext uri="{FF2B5EF4-FFF2-40B4-BE49-F238E27FC236}">
                  <a16:creationId xmlns:a16="http://schemas.microsoft.com/office/drawing/2014/main" id="{F0C69940-7806-D882-77BF-3D4FACB42172}"/>
                </a:ext>
              </a:extLst>
            </p:cNvPr>
            <p:cNvSpPr/>
            <p:nvPr/>
          </p:nvSpPr>
          <p:spPr>
            <a:xfrm>
              <a:off x="0" y="0"/>
              <a:ext cx="2390918" cy="1260001"/>
            </a:xfrm>
            <a:prstGeom prst="rect">
              <a:avLst/>
            </a:prstGeom>
            <a:solidFill>
              <a:srgbClr val="FFFFFF"/>
            </a:solidFill>
            <a:ln w="3175" cap="flat">
              <a:solidFill>
                <a:srgbClr val="D9D9D9"/>
              </a:solidFill>
              <a:prstDash val="solid"/>
              <a:round/>
            </a:ln>
            <a:effectLst/>
          </p:spPr>
          <p:txBody>
            <a:bodyPr wrap="square" lIns="54000" tIns="54000" rIns="54000" bIns="54000" numCol="1" anchor="t">
              <a:noAutofit/>
            </a:bodyP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30" name="Aqui vai o texto ...">
              <a:extLst>
                <a:ext uri="{FF2B5EF4-FFF2-40B4-BE49-F238E27FC236}">
                  <a16:creationId xmlns:a16="http://schemas.microsoft.com/office/drawing/2014/main" id="{E159B698-E4F2-CE1B-7F65-561044107DC9}"/>
                </a:ext>
              </a:extLst>
            </p:cNvPr>
            <p:cNvSpPr txBox="1"/>
            <p:nvPr/>
          </p:nvSpPr>
          <p:spPr>
            <a:xfrm>
              <a:off x="0" y="-42170"/>
              <a:ext cx="2390918" cy="243869"/>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000" tIns="54000" rIns="54000" bIns="54000" numCol="1" anchor="t">
              <a:noAutofit/>
            </a:bodyPr>
            <a:lstStyle>
              <a:lvl1pPr>
                <a:defRPr sz="600">
                  <a:solidFill>
                    <a:srgbClr val="404040"/>
                  </a:solidFill>
                  <a:latin typeface="Trebuchet MS"/>
                  <a:ea typeface="Trebuchet MS"/>
                  <a:cs typeface="Trebuchet MS"/>
                  <a:sym typeface="Trebuchet MS"/>
                </a:defRPr>
              </a:lvl1pPr>
            </a:lstStyle>
            <a:p>
              <a:r>
                <a:rPr lang="en-US"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The disease progression and surgical procedure lead to complications for the ocular surface with a challenging management. Although the biopsy excision of the eyelid lesion was essential for defining the etiology, </a:t>
              </a:r>
              <a:r>
                <a:rPr lang="en-US"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protecting the ocular surface is crucial and emphasizes the importance of a multidisciplinary assistance in managing heterogeneous challenging cases</a:t>
              </a:r>
              <a:r>
                <a:rPr lang="pt-BR"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t>
              </a:r>
              <a:r>
                <a:rPr lang="en-US"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Unveiling this case of LCH, we learned: the eyelid’s key </a:t>
              </a:r>
              <a:r>
                <a:rPr lang="en-US"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r</a:t>
              </a:r>
              <a:r>
                <a:rPr lang="en-US"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ole in ocular </a:t>
              </a:r>
              <a:r>
                <a:rPr lang="en-US"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s</a:t>
              </a:r>
              <a:r>
                <a:rPr lang="en-US"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urface </a:t>
              </a:r>
              <a:r>
                <a:rPr lang="en-US"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t</a:t>
              </a:r>
              <a:r>
                <a:rPr lang="en-US" sz="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riumph</a:t>
              </a:r>
              <a:r>
                <a:rPr lang="en-US"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t>
              </a:r>
              <a:r>
                <a:rPr lang="pt-BR" sz="8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Lastly</a:t>
              </a:r>
              <a:r>
                <a:rPr lang="pt-BR"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it </a:t>
              </a:r>
              <a:r>
                <a:rPr lang="pt-BR" sz="8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is</a:t>
              </a:r>
              <a:r>
                <a:rPr lang="pt-BR"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t>
              </a:r>
              <a:r>
                <a:rPr lang="pt-BR" sz="8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important</a:t>
              </a:r>
              <a:r>
                <a:rPr lang="pt-BR"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for </a:t>
              </a:r>
              <a:r>
                <a:rPr lang="pt-BR" sz="8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ophthalmologists</a:t>
              </a:r>
              <a:r>
                <a:rPr lang="pt-BR"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t>
              </a:r>
              <a:r>
                <a:rPr lang="pt-BR" sz="8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to</a:t>
              </a:r>
              <a:r>
                <a:rPr lang="pt-BR"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t>
              </a:r>
              <a:r>
                <a:rPr lang="pt-BR" sz="8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be</a:t>
              </a:r>
              <a:r>
                <a:rPr lang="pt-BR"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t>
              </a:r>
              <a:r>
                <a:rPr lang="pt-BR" sz="8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aware</a:t>
              </a:r>
              <a:r>
                <a:rPr lang="pt-BR"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t>
              </a:r>
              <a:r>
                <a:rPr lang="pt-BR" sz="8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of</a:t>
              </a:r>
              <a:r>
                <a:rPr lang="pt-BR"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t>
              </a:r>
              <a:r>
                <a:rPr lang="pt-BR" sz="8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the</a:t>
              </a:r>
              <a:r>
                <a:rPr lang="pt-BR"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t>
              </a:r>
              <a:r>
                <a:rPr lang="pt-BR" sz="8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presentation</a:t>
              </a:r>
              <a:r>
                <a:rPr lang="pt-BR"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t>
              </a:r>
              <a:r>
                <a:rPr lang="pt-BR" sz="8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and</a:t>
              </a:r>
              <a:r>
                <a:rPr lang="pt-BR"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management </a:t>
              </a:r>
              <a:r>
                <a:rPr lang="pt-BR" sz="8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of</a:t>
              </a:r>
              <a:r>
                <a:rPr lang="pt-BR"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LCH.</a:t>
              </a:r>
            </a:p>
          </p:txBody>
        </p:sp>
      </p:grpSp>
      <p:grpSp>
        <p:nvGrpSpPr>
          <p:cNvPr id="31" name="Retângulo 20">
            <a:extLst>
              <a:ext uri="{FF2B5EF4-FFF2-40B4-BE49-F238E27FC236}">
                <a16:creationId xmlns:a16="http://schemas.microsoft.com/office/drawing/2014/main" id="{C797E6D7-2AD7-2C31-8AAB-F1B802260B3E}"/>
              </a:ext>
            </a:extLst>
          </p:cNvPr>
          <p:cNvGrpSpPr/>
          <p:nvPr/>
        </p:nvGrpSpPr>
        <p:grpSpPr>
          <a:xfrm>
            <a:off x="2628000" y="7318800"/>
            <a:ext cx="2376001" cy="180000"/>
            <a:chOff x="0" y="0"/>
            <a:chExt cx="2390917" cy="224299"/>
          </a:xfrm>
          <a:solidFill>
            <a:srgbClr val="243A76"/>
          </a:solidFill>
        </p:grpSpPr>
        <p:sp>
          <p:nvSpPr>
            <p:cNvPr id="32" name="Retângulo">
              <a:extLst>
                <a:ext uri="{FF2B5EF4-FFF2-40B4-BE49-F238E27FC236}">
                  <a16:creationId xmlns:a16="http://schemas.microsoft.com/office/drawing/2014/main" id="{520CE3EC-E881-C13C-D925-E25F59E87E44}"/>
                </a:ext>
              </a:extLst>
            </p:cNvPr>
            <p:cNvSpPr/>
            <p:nvPr/>
          </p:nvSpPr>
          <p:spPr>
            <a:xfrm>
              <a:off x="0" y="17411"/>
              <a:ext cx="2390918" cy="189478"/>
            </a:xfrm>
            <a:prstGeom prst="rect">
              <a:avLst/>
            </a:prstGeom>
            <a:grpFill/>
            <a:ln w="3175" cap="flat">
              <a:solidFill>
                <a:srgbClr val="D9D9D9"/>
              </a:solidFill>
              <a:prstDash val="solid"/>
              <a:round/>
            </a:ln>
            <a:effectLst/>
          </p:spPr>
          <p:txBody>
            <a:bodyPr wrap="square" lIns="54000" tIns="15610" rIns="15610" bIns="15610" numCol="1" anchor="ctr">
              <a:noAutofit/>
            </a:bodyPr>
            <a:lstStyle/>
            <a:p>
              <a:pPr>
                <a:defRPr>
                  <a:solidFill>
                    <a:srgbClr val="FFFFFF"/>
                  </a:solidFill>
                </a:defRPr>
              </a:pPr>
              <a:endParaRPr>
                <a:solidFill>
                  <a:schemeClr val="bg1"/>
                </a:solidFill>
                <a:latin typeface="Arial" panose="020B0604020202020204" pitchFamily="34" charset="0"/>
                <a:cs typeface="Arial" panose="020B0604020202020204" pitchFamily="34" charset="0"/>
              </a:endParaRPr>
            </a:p>
          </p:txBody>
        </p:sp>
        <p:sp>
          <p:nvSpPr>
            <p:cNvPr id="33" name="REFERÊNCIAS BIBLIOGRÁFICAS">
              <a:extLst>
                <a:ext uri="{FF2B5EF4-FFF2-40B4-BE49-F238E27FC236}">
                  <a16:creationId xmlns:a16="http://schemas.microsoft.com/office/drawing/2014/main" id="{3F9F9C76-E383-8F6D-B97B-AA82E253F095}"/>
                </a:ext>
              </a:extLst>
            </p:cNvPr>
            <p:cNvSpPr txBox="1"/>
            <p:nvPr/>
          </p:nvSpPr>
          <p:spPr>
            <a:xfrm>
              <a:off x="0" y="0"/>
              <a:ext cx="2390918" cy="224300"/>
            </a:xfrm>
            <a:prstGeom prst="rect">
              <a:avLst/>
            </a:prstGeom>
            <a:grp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000" tIns="15610" rIns="15610" bIns="15610" numCol="1" anchor="ctr">
              <a:noAutofit/>
            </a:bodyPr>
            <a:lstStyle>
              <a:lvl1pPr>
                <a:defRPr sz="700" b="1">
                  <a:latin typeface="Trebuchet MS"/>
                  <a:ea typeface="Trebuchet MS"/>
                  <a:cs typeface="Trebuchet MS"/>
                  <a:sym typeface="Trebuchet MS"/>
                </a:defRPr>
              </a:lvl1pPr>
            </a:lstStyle>
            <a:p>
              <a:r>
                <a:rPr dirty="0">
                  <a:solidFill>
                    <a:schemeClr val="bg1"/>
                  </a:solidFill>
                  <a:latin typeface="Arial" panose="020B0604020202020204" pitchFamily="34" charset="0"/>
                  <a:cs typeface="Arial" panose="020B0604020202020204" pitchFamily="34" charset="0"/>
                </a:rPr>
                <a:t>REFERÊNCIAS BIBLIOGRÁFICAS</a:t>
              </a:r>
            </a:p>
          </p:txBody>
        </p:sp>
      </p:grpSp>
      <p:grpSp>
        <p:nvGrpSpPr>
          <p:cNvPr id="34" name="Retângulo 21">
            <a:extLst>
              <a:ext uri="{FF2B5EF4-FFF2-40B4-BE49-F238E27FC236}">
                <a16:creationId xmlns:a16="http://schemas.microsoft.com/office/drawing/2014/main" id="{DAF8E7F7-66D5-D0F5-E3F1-66D19EEAE99C}"/>
              </a:ext>
            </a:extLst>
          </p:cNvPr>
          <p:cNvGrpSpPr/>
          <p:nvPr/>
        </p:nvGrpSpPr>
        <p:grpSpPr>
          <a:xfrm>
            <a:off x="2628000" y="7498800"/>
            <a:ext cx="2376001" cy="1468800"/>
            <a:chOff x="0" y="0"/>
            <a:chExt cx="2390917" cy="1260000"/>
          </a:xfrm>
        </p:grpSpPr>
        <p:sp>
          <p:nvSpPr>
            <p:cNvPr id="35" name="Retângulo">
              <a:extLst>
                <a:ext uri="{FF2B5EF4-FFF2-40B4-BE49-F238E27FC236}">
                  <a16:creationId xmlns:a16="http://schemas.microsoft.com/office/drawing/2014/main" id="{E84CED11-9851-F0B2-130A-10A08E3A4610}"/>
                </a:ext>
              </a:extLst>
            </p:cNvPr>
            <p:cNvSpPr/>
            <p:nvPr/>
          </p:nvSpPr>
          <p:spPr>
            <a:xfrm>
              <a:off x="0" y="-1"/>
              <a:ext cx="2390918" cy="1260002"/>
            </a:xfrm>
            <a:prstGeom prst="rect">
              <a:avLst/>
            </a:prstGeom>
            <a:solidFill>
              <a:srgbClr val="FFFFFF"/>
            </a:solidFill>
            <a:ln w="3175" cap="flat">
              <a:solidFill>
                <a:srgbClr val="D9D9D9"/>
              </a:solidFill>
              <a:prstDash val="solid"/>
              <a:round/>
            </a:ln>
            <a:effectLst/>
          </p:spPr>
          <p:txBody>
            <a:bodyPr wrap="square" lIns="54000" tIns="54000" rIns="54000" bIns="54000" numCol="1" anchor="t">
              <a:noAutofit/>
            </a:bodyPr>
            <a:lstStyle/>
            <a:p>
              <a:pPr>
                <a:defRPr>
                  <a:solidFill>
                    <a:srgbClr val="FFFFFF"/>
                  </a:solidFill>
                </a:defRPr>
              </a:pPr>
              <a:endParaRPr/>
            </a:p>
          </p:txBody>
        </p:sp>
        <p:sp>
          <p:nvSpPr>
            <p:cNvPr id="36" name="Aqui vai o texto ...">
              <a:extLst>
                <a:ext uri="{FF2B5EF4-FFF2-40B4-BE49-F238E27FC236}">
                  <a16:creationId xmlns:a16="http://schemas.microsoft.com/office/drawing/2014/main" id="{6D72A50C-7363-0425-16F3-CF3D1C6DDD1B}"/>
                </a:ext>
              </a:extLst>
            </p:cNvPr>
            <p:cNvSpPr txBox="1"/>
            <p:nvPr/>
          </p:nvSpPr>
          <p:spPr>
            <a:xfrm>
              <a:off x="0" y="-1"/>
              <a:ext cx="2390918" cy="25033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000" tIns="54000" rIns="54000" bIns="54000" numCol="1" anchor="t">
              <a:noAutofit/>
            </a:bodyPr>
            <a:lstStyle>
              <a:lvl1pPr>
                <a:defRPr sz="600">
                  <a:solidFill>
                    <a:srgbClr val="404040"/>
                  </a:solidFill>
                  <a:latin typeface="Trebuchet MS"/>
                  <a:ea typeface="Trebuchet MS"/>
                  <a:cs typeface="Trebuchet MS"/>
                  <a:sym typeface="Trebuchet MS"/>
                </a:defRPr>
              </a:lvl1pPr>
            </a:lstStyle>
            <a:p>
              <a:r>
                <a:rPr lang="pt-BR" dirty="0">
                  <a:solidFill>
                    <a:schemeClr val="tx1"/>
                  </a:solidFill>
                  <a:latin typeface="Arial" panose="020B0604020202020204" pitchFamily="34" charset="0"/>
                  <a:cs typeface="Arial" panose="020B0604020202020204" pitchFamily="34" charset="0"/>
                </a:rPr>
                <a:t>1. Rodriguez-Galindo C, Allen CE. </a:t>
              </a:r>
              <a:r>
                <a:rPr lang="pt-BR" dirty="0" err="1">
                  <a:solidFill>
                    <a:schemeClr val="tx1"/>
                  </a:solidFill>
                  <a:latin typeface="Arial" panose="020B0604020202020204" pitchFamily="34" charset="0"/>
                  <a:cs typeface="Arial" panose="020B0604020202020204" pitchFamily="34" charset="0"/>
                </a:rPr>
                <a:t>Langerhans</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cell</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histiocytosis</a:t>
              </a:r>
              <a:r>
                <a:rPr lang="pt-BR"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Blood. 2020 Apr 16;135(16):1319-1331. </a:t>
              </a:r>
              <a:endParaRPr lang="pt-BR" dirty="0">
                <a:solidFill>
                  <a:schemeClr val="tx1"/>
                </a:solidFill>
                <a:latin typeface="Arial" panose="020B0604020202020204" pitchFamily="34" charset="0"/>
                <a:cs typeface="Arial" panose="020B0604020202020204" pitchFamily="34" charset="0"/>
              </a:endParaRPr>
            </a:p>
            <a:p>
              <a:pPr lvl="0">
                <a:lnSpc>
                  <a:spcPct val="115000"/>
                </a:lnSpc>
              </a:pPr>
              <a:r>
                <a:rPr lang="pt-BR" dirty="0">
                  <a:solidFill>
                    <a:schemeClr val="tx1"/>
                  </a:solidFill>
                  <a:latin typeface="Arial" panose="020B0604020202020204" pitchFamily="34" charset="0"/>
                  <a:cs typeface="Arial" panose="020B0604020202020204" pitchFamily="34" charset="0"/>
                </a:rPr>
                <a:t>2. </a:t>
              </a:r>
              <a:r>
                <a:rPr lang="pt-BR" dirty="0" err="1">
                  <a:solidFill>
                    <a:schemeClr val="tx1"/>
                  </a:solidFill>
                  <a:latin typeface="Arial" panose="020B0604020202020204" pitchFamily="34" charset="0"/>
                  <a:cs typeface="Arial" panose="020B0604020202020204" pitchFamily="34" charset="0"/>
                </a:rPr>
                <a:t>Lo</a:t>
              </a:r>
              <a:r>
                <a:rPr lang="pt-BR" dirty="0">
                  <a:solidFill>
                    <a:schemeClr val="tx1"/>
                  </a:solidFill>
                  <a:latin typeface="Arial" panose="020B0604020202020204" pitchFamily="34" charset="0"/>
                  <a:cs typeface="Arial" panose="020B0604020202020204" pitchFamily="34" charset="0"/>
                </a:rPr>
                <a:t> C, </a:t>
              </a:r>
              <a:r>
                <a:rPr lang="pt-BR" dirty="0" err="1">
                  <a:solidFill>
                    <a:schemeClr val="tx1"/>
                  </a:solidFill>
                  <a:latin typeface="Arial" panose="020B0604020202020204" pitchFamily="34" charset="0"/>
                  <a:cs typeface="Arial" panose="020B0604020202020204" pitchFamily="34" charset="0"/>
                </a:rPr>
                <a:t>Patel</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P</a:t>
              </a:r>
              <a:r>
                <a:rPr lang="pt-BR" dirty="0">
                  <a:solidFill>
                    <a:schemeClr val="tx1"/>
                  </a:solidFill>
                  <a:latin typeface="Arial" panose="020B0604020202020204" pitchFamily="34" charset="0"/>
                  <a:cs typeface="Arial" panose="020B0604020202020204" pitchFamily="34" charset="0"/>
                </a:rPr>
                <a:t>, Charles NC. </a:t>
              </a:r>
              <a:r>
                <a:rPr lang="en-US" dirty="0">
                  <a:solidFill>
                    <a:schemeClr val="tx1"/>
                  </a:solidFill>
                  <a:latin typeface="Arial" panose="020B0604020202020204" pitchFamily="34" charset="0"/>
                  <a:cs typeface="Arial" panose="020B0604020202020204" pitchFamily="34" charset="0"/>
                </a:rPr>
                <a:t>Langerhans Cell Histiocytosis Presenting as a </a:t>
              </a:r>
              <a:r>
                <a:rPr lang="en-US" dirty="0" err="1">
                  <a:solidFill>
                    <a:schemeClr val="tx1"/>
                  </a:solidFill>
                  <a:latin typeface="Arial" panose="020B0604020202020204" pitchFamily="34" charset="0"/>
                  <a:cs typeface="Arial" panose="020B0604020202020204" pitchFamily="34" charset="0"/>
                </a:rPr>
                <a:t>Nodulo</a:t>
              </a:r>
              <a:r>
                <a:rPr lang="en-US" dirty="0">
                  <a:solidFill>
                    <a:schemeClr val="tx1"/>
                  </a:solidFill>
                  <a:latin typeface="Arial" panose="020B0604020202020204" pitchFamily="34" charset="0"/>
                  <a:cs typeface="Arial" panose="020B0604020202020204" pitchFamily="34" charset="0"/>
                </a:rPr>
                <a:t>-Ulcerative Eyelid Lesion. Ophthalmic </a:t>
              </a:r>
              <a:r>
                <a:rPr lang="en-US" dirty="0" err="1">
                  <a:solidFill>
                    <a:schemeClr val="tx1"/>
                  </a:solidFill>
                  <a:latin typeface="Arial" panose="020B0604020202020204" pitchFamily="34" charset="0"/>
                  <a:cs typeface="Arial" panose="020B0604020202020204" pitchFamily="34" charset="0"/>
                </a:rPr>
                <a:t>Plast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Reconstr</a:t>
              </a:r>
              <a:r>
                <a:rPr lang="en-US" dirty="0">
                  <a:solidFill>
                    <a:schemeClr val="tx1"/>
                  </a:solidFill>
                  <a:latin typeface="Arial" panose="020B0604020202020204" pitchFamily="34" charset="0"/>
                  <a:cs typeface="Arial" panose="020B0604020202020204" pitchFamily="34" charset="0"/>
                </a:rPr>
                <a:t> Surg. 2017 May/Jun;33(3S Suppl 1):S51-S52. </a:t>
              </a:r>
            </a:p>
            <a:p>
              <a:pPr lvl="0">
                <a:lnSpc>
                  <a:spcPct val="115000"/>
                </a:lnSpc>
              </a:pPr>
              <a:r>
                <a:rPr lang="pt-BR" dirty="0">
                  <a:solidFill>
                    <a:schemeClr val="tx1"/>
                  </a:solidFill>
                  <a:latin typeface="Arial" panose="020B0604020202020204" pitchFamily="34" charset="0"/>
                  <a:cs typeface="Arial" panose="020B0604020202020204" pitchFamily="34" charset="0"/>
                </a:rPr>
                <a:t>3. Banks SA, </a:t>
              </a:r>
              <a:r>
                <a:rPr lang="pt-BR" dirty="0" err="1">
                  <a:solidFill>
                    <a:schemeClr val="tx1"/>
                  </a:solidFill>
                  <a:latin typeface="Arial" panose="020B0604020202020204" pitchFamily="34" charset="0"/>
                  <a:cs typeface="Arial" panose="020B0604020202020204" pitchFamily="34" charset="0"/>
                </a:rPr>
                <a:t>Bhatti</a:t>
              </a:r>
              <a:r>
                <a:rPr lang="pt-BR" dirty="0">
                  <a:solidFill>
                    <a:schemeClr val="tx1"/>
                  </a:solidFill>
                  <a:latin typeface="Arial" panose="020B0604020202020204" pitchFamily="34" charset="0"/>
                  <a:cs typeface="Arial" panose="020B0604020202020204" pitchFamily="34" charset="0"/>
                </a:rPr>
                <a:t> MT, Go RS, </a:t>
              </a:r>
              <a:r>
                <a:rPr lang="pt-BR" dirty="0" err="1">
                  <a:solidFill>
                    <a:schemeClr val="tx1"/>
                  </a:solidFill>
                  <a:latin typeface="Arial" panose="020B0604020202020204" pitchFamily="34" charset="0"/>
                  <a:cs typeface="Arial" panose="020B0604020202020204" pitchFamily="34" charset="0"/>
                </a:rPr>
                <a:t>Abeykoon</a:t>
              </a:r>
              <a:r>
                <a:rPr lang="pt-BR" dirty="0">
                  <a:solidFill>
                    <a:schemeClr val="tx1"/>
                  </a:solidFill>
                  <a:latin typeface="Arial" panose="020B0604020202020204" pitchFamily="34" charset="0"/>
                  <a:cs typeface="Arial" panose="020B0604020202020204" pitchFamily="34" charset="0"/>
                </a:rPr>
                <a:t> JP, </a:t>
              </a:r>
              <a:r>
                <a:rPr lang="pt-BR" dirty="0" err="1">
                  <a:solidFill>
                    <a:schemeClr val="tx1"/>
                  </a:solidFill>
                  <a:latin typeface="Arial" panose="020B0604020202020204" pitchFamily="34" charset="0"/>
                  <a:cs typeface="Arial" panose="020B0604020202020204" pitchFamily="34" charset="0"/>
                </a:rPr>
                <a:t>Acosta-Medina</a:t>
              </a:r>
              <a:r>
                <a:rPr lang="pt-BR" dirty="0">
                  <a:solidFill>
                    <a:schemeClr val="tx1"/>
                  </a:solidFill>
                  <a:latin typeface="Arial" panose="020B0604020202020204" pitchFamily="34" charset="0"/>
                  <a:cs typeface="Arial" panose="020B0604020202020204" pitchFamily="34" charset="0"/>
                </a:rPr>
                <a:t> AA, </a:t>
              </a:r>
              <a:r>
                <a:rPr lang="pt-BR" dirty="0" err="1">
                  <a:solidFill>
                    <a:schemeClr val="tx1"/>
                  </a:solidFill>
                  <a:latin typeface="Arial" panose="020B0604020202020204" pitchFamily="34" charset="0"/>
                  <a:cs typeface="Arial" panose="020B0604020202020204" pitchFamily="34" charset="0"/>
                </a:rPr>
                <a:t>Hazim</a:t>
              </a:r>
              <a:r>
                <a:rPr lang="pt-BR" dirty="0">
                  <a:solidFill>
                    <a:schemeClr val="tx1"/>
                  </a:solidFill>
                  <a:latin typeface="Arial" panose="020B0604020202020204" pitchFamily="34" charset="0"/>
                  <a:cs typeface="Arial" panose="020B0604020202020204" pitchFamily="34" charset="0"/>
                </a:rPr>
                <a:t> AZ, </a:t>
              </a:r>
              <a:r>
                <a:rPr lang="pt-BR" dirty="0" err="1">
                  <a:solidFill>
                    <a:schemeClr val="tx1"/>
                  </a:solidFill>
                  <a:latin typeface="Arial" panose="020B0604020202020204" pitchFamily="34" charset="0"/>
                  <a:cs typeface="Arial" panose="020B0604020202020204" pitchFamily="34" charset="0"/>
                </a:rPr>
                <a:t>Goyal</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G</a:t>
              </a:r>
              <a:r>
                <a:rPr lang="pt-BR" dirty="0">
                  <a:solidFill>
                    <a:schemeClr val="tx1"/>
                  </a:solidFill>
                  <a:latin typeface="Arial" panose="020B0604020202020204" pitchFamily="34" charset="0"/>
                  <a:cs typeface="Arial" panose="020B0604020202020204" pitchFamily="34" charset="0"/>
                </a:rPr>
                <a:t>, Young JR, Koster MJ, </a:t>
              </a:r>
              <a:r>
                <a:rPr lang="pt-BR" dirty="0" err="1">
                  <a:solidFill>
                    <a:schemeClr val="tx1"/>
                  </a:solidFill>
                  <a:latin typeface="Arial" panose="020B0604020202020204" pitchFamily="34" charset="0"/>
                  <a:cs typeface="Arial" panose="020B0604020202020204" pitchFamily="34" charset="0"/>
                </a:rPr>
                <a:t>Vassallo</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R</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Ryu</a:t>
              </a:r>
              <a:r>
                <a:rPr lang="pt-BR" dirty="0">
                  <a:solidFill>
                    <a:schemeClr val="tx1"/>
                  </a:solidFill>
                  <a:latin typeface="Arial" panose="020B0604020202020204" pitchFamily="34" charset="0"/>
                  <a:cs typeface="Arial" panose="020B0604020202020204" pitchFamily="34" charset="0"/>
                </a:rPr>
                <a:t> JH, </a:t>
              </a:r>
              <a:r>
                <a:rPr lang="pt-BR" dirty="0" err="1">
                  <a:solidFill>
                    <a:schemeClr val="tx1"/>
                  </a:solidFill>
                  <a:latin typeface="Arial" panose="020B0604020202020204" pitchFamily="34" charset="0"/>
                  <a:cs typeface="Arial" panose="020B0604020202020204" pitchFamily="34" charset="0"/>
                </a:rPr>
                <a:t>Davidge-Pitts</a:t>
              </a:r>
              <a:r>
                <a:rPr lang="pt-BR" dirty="0">
                  <a:solidFill>
                    <a:schemeClr val="tx1"/>
                  </a:solidFill>
                  <a:latin typeface="Arial" panose="020B0604020202020204" pitchFamily="34" charset="0"/>
                  <a:cs typeface="Arial" panose="020B0604020202020204" pitchFamily="34" charset="0"/>
                </a:rPr>
                <a:t> CJ, </a:t>
              </a:r>
              <a:r>
                <a:rPr lang="pt-BR" dirty="0" err="1">
                  <a:solidFill>
                    <a:schemeClr val="tx1"/>
                  </a:solidFill>
                  <a:latin typeface="Arial" panose="020B0604020202020204" pitchFamily="34" charset="0"/>
                  <a:cs typeface="Arial" panose="020B0604020202020204" pitchFamily="34" charset="0"/>
                </a:rPr>
                <a:t>Ravindran</a:t>
              </a:r>
              <a:r>
                <a:rPr lang="pt-BR" dirty="0">
                  <a:solidFill>
                    <a:schemeClr val="tx1"/>
                  </a:solidFill>
                  <a:latin typeface="Arial" panose="020B0604020202020204" pitchFamily="34" charset="0"/>
                  <a:cs typeface="Arial" panose="020B0604020202020204" pitchFamily="34" charset="0"/>
                </a:rPr>
                <a:t> A, Sartori </a:t>
              </a:r>
              <a:r>
                <a:rPr lang="pt-BR" dirty="0" err="1">
                  <a:solidFill>
                    <a:schemeClr val="tx1"/>
                  </a:solidFill>
                  <a:latin typeface="Arial" panose="020B0604020202020204" pitchFamily="34" charset="0"/>
                  <a:cs typeface="Arial" panose="020B0604020202020204" pitchFamily="34" charset="0"/>
                </a:rPr>
                <a:t>Valinotti</a:t>
              </a:r>
              <a:r>
                <a:rPr lang="pt-BR" dirty="0">
                  <a:solidFill>
                    <a:schemeClr val="tx1"/>
                  </a:solidFill>
                  <a:latin typeface="Arial" panose="020B0604020202020204" pitchFamily="34" charset="0"/>
                  <a:cs typeface="Arial" panose="020B0604020202020204" pitchFamily="34" charset="0"/>
                </a:rPr>
                <a:t> JC, </a:t>
              </a:r>
              <a:r>
                <a:rPr lang="pt-BR" dirty="0" err="1">
                  <a:solidFill>
                    <a:schemeClr val="tx1"/>
                  </a:solidFill>
                  <a:latin typeface="Arial" panose="020B0604020202020204" pitchFamily="34" charset="0"/>
                  <a:cs typeface="Arial" panose="020B0604020202020204" pitchFamily="34" charset="0"/>
                </a:rPr>
                <a:t>Bennani</a:t>
              </a:r>
              <a:r>
                <a:rPr lang="pt-BR" dirty="0">
                  <a:solidFill>
                    <a:schemeClr val="tx1"/>
                  </a:solidFill>
                  <a:latin typeface="Arial" panose="020B0604020202020204" pitchFamily="34" charset="0"/>
                  <a:cs typeface="Arial" panose="020B0604020202020204" pitchFamily="34" charset="0"/>
                </a:rPr>
                <a:t> NN, Shah MV, </a:t>
              </a:r>
              <a:r>
                <a:rPr lang="pt-BR" dirty="0" err="1">
                  <a:solidFill>
                    <a:schemeClr val="tx1"/>
                  </a:solidFill>
                  <a:latin typeface="Arial" panose="020B0604020202020204" pitchFamily="34" charset="0"/>
                  <a:cs typeface="Arial" panose="020B0604020202020204" pitchFamily="34" charset="0"/>
                </a:rPr>
                <a:t>Rech</a:t>
              </a:r>
              <a:r>
                <a:rPr lang="pt-BR" dirty="0">
                  <a:solidFill>
                    <a:schemeClr val="tx1"/>
                  </a:solidFill>
                  <a:latin typeface="Arial" panose="020B0604020202020204" pitchFamily="34" charset="0"/>
                  <a:cs typeface="Arial" panose="020B0604020202020204" pitchFamily="34" charset="0"/>
                </a:rPr>
                <a:t> KL, </a:t>
              </a:r>
              <a:r>
                <a:rPr lang="pt-BR" dirty="0" err="1">
                  <a:solidFill>
                    <a:schemeClr val="tx1"/>
                  </a:solidFill>
                  <a:latin typeface="Arial" panose="020B0604020202020204" pitchFamily="34" charset="0"/>
                  <a:cs typeface="Arial" panose="020B0604020202020204" pitchFamily="34" charset="0"/>
                </a:rPr>
                <a:t>Garrity</a:t>
              </a:r>
              <a:r>
                <a:rPr lang="pt-BR" dirty="0">
                  <a:solidFill>
                    <a:schemeClr val="tx1"/>
                  </a:solidFill>
                  <a:latin typeface="Arial" panose="020B0604020202020204" pitchFamily="34" charset="0"/>
                  <a:cs typeface="Arial" panose="020B0604020202020204" pitchFamily="34" charset="0"/>
                </a:rPr>
                <a:t> JA, Tobin WO; </a:t>
              </a:r>
              <a:r>
                <a:rPr lang="pt-BR" dirty="0" err="1">
                  <a:solidFill>
                    <a:schemeClr val="tx1"/>
                  </a:solidFill>
                  <a:latin typeface="Arial" panose="020B0604020202020204" pitchFamily="34" charset="0"/>
                  <a:cs typeface="Arial" panose="020B0604020202020204" pitchFamily="34" charset="0"/>
                </a:rPr>
                <a:t>Mayo</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Clinic-University</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of</a:t>
              </a:r>
              <a:r>
                <a:rPr lang="pt-BR" dirty="0">
                  <a:solidFill>
                    <a:schemeClr val="tx1"/>
                  </a:solidFill>
                  <a:latin typeface="Arial" panose="020B0604020202020204" pitchFamily="34" charset="0"/>
                  <a:cs typeface="Arial" panose="020B0604020202020204" pitchFamily="34" charset="0"/>
                </a:rPr>
                <a:t> Alabama </a:t>
              </a:r>
              <a:r>
                <a:rPr lang="pt-BR" dirty="0" err="1">
                  <a:solidFill>
                    <a:schemeClr val="tx1"/>
                  </a:solidFill>
                  <a:latin typeface="Arial" panose="020B0604020202020204" pitchFamily="34" charset="0"/>
                  <a:cs typeface="Arial" panose="020B0604020202020204" pitchFamily="34" charset="0"/>
                </a:rPr>
                <a:t>at</a:t>
              </a:r>
              <a:r>
                <a:rPr lang="pt-BR" dirty="0">
                  <a:solidFill>
                    <a:schemeClr val="tx1"/>
                  </a:solidFill>
                  <a:latin typeface="Arial" panose="020B0604020202020204" pitchFamily="34" charset="0"/>
                  <a:cs typeface="Arial" panose="020B0604020202020204" pitchFamily="34" charset="0"/>
                </a:rPr>
                <a:t> Birmingham </a:t>
              </a:r>
              <a:r>
                <a:rPr lang="pt-BR" dirty="0" err="1">
                  <a:solidFill>
                    <a:schemeClr val="tx1"/>
                  </a:solidFill>
                  <a:latin typeface="Arial" panose="020B0604020202020204" pitchFamily="34" charset="0"/>
                  <a:cs typeface="Arial" panose="020B0604020202020204" pitchFamily="34" charset="0"/>
                </a:rPr>
                <a:t>Histiocytosis</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Working</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Group</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Ophthalmologic</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Involvement</a:t>
              </a:r>
              <a:r>
                <a:rPr lang="pt-BR" dirty="0">
                  <a:solidFill>
                    <a:schemeClr val="tx1"/>
                  </a:solidFill>
                  <a:latin typeface="Arial" panose="020B0604020202020204" pitchFamily="34" charset="0"/>
                  <a:cs typeface="Arial" panose="020B0604020202020204" pitchFamily="34" charset="0"/>
                </a:rPr>
                <a:t> in </a:t>
              </a:r>
              <a:r>
                <a:rPr lang="pt-BR" dirty="0" err="1">
                  <a:solidFill>
                    <a:schemeClr val="tx1"/>
                  </a:solidFill>
                  <a:latin typeface="Arial" panose="020B0604020202020204" pitchFamily="34" charset="0"/>
                  <a:cs typeface="Arial" panose="020B0604020202020204" pitchFamily="34" charset="0"/>
                </a:rPr>
                <a:t>Adults</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with</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Histiocytic</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Disorders</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Clinical</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Presentation</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and</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Treatment</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Outcomes</a:t>
              </a:r>
              <a:r>
                <a:rPr lang="pt-BR" dirty="0">
                  <a:solidFill>
                    <a:schemeClr val="tx1"/>
                  </a:solidFill>
                  <a:latin typeface="Arial" panose="020B0604020202020204" pitchFamily="34" charset="0"/>
                  <a:cs typeface="Arial" panose="020B0604020202020204" pitchFamily="34" charset="0"/>
                </a:rPr>
                <a:t>. </a:t>
              </a:r>
              <a:r>
                <a:rPr lang="pt-BR" dirty="0" err="1">
                  <a:solidFill>
                    <a:schemeClr val="tx1"/>
                  </a:solidFill>
                  <a:latin typeface="Arial" panose="020B0604020202020204" pitchFamily="34" charset="0"/>
                  <a:cs typeface="Arial" panose="020B0604020202020204" pitchFamily="34" charset="0"/>
                </a:rPr>
                <a:t>Ophthalmology</a:t>
              </a:r>
              <a:r>
                <a:rPr lang="pt-BR" dirty="0">
                  <a:solidFill>
                    <a:schemeClr val="tx1"/>
                  </a:solidFill>
                  <a:latin typeface="Arial" panose="020B0604020202020204" pitchFamily="34" charset="0"/>
                  <a:cs typeface="Arial" panose="020B0604020202020204" pitchFamily="34" charset="0"/>
                </a:rPr>
                <a:t>. 2023 Jan;130(1):77-86. </a:t>
              </a:r>
            </a:p>
            <a:p>
              <a:endParaRPr lang="pt-BR" dirty="0">
                <a:latin typeface="Arial" panose="020B0604020202020204" pitchFamily="34" charset="0"/>
                <a:cs typeface="Arial" panose="020B0604020202020204" pitchFamily="34" charset="0"/>
              </a:endParaRPr>
            </a:p>
          </p:txBody>
        </p:sp>
      </p:grpSp>
      <p:pic>
        <p:nvPicPr>
          <p:cNvPr id="37" name="Google Shape;113;p1">
            <a:extLst>
              <a:ext uri="{FF2B5EF4-FFF2-40B4-BE49-F238E27FC236}">
                <a16:creationId xmlns:a16="http://schemas.microsoft.com/office/drawing/2014/main" id="{311E8B18-791A-B6D4-F640-A1FA6D392D81}"/>
              </a:ext>
            </a:extLst>
          </p:cNvPr>
          <p:cNvPicPr preferRelativeResize="0"/>
          <p:nvPr/>
        </p:nvPicPr>
        <p:blipFill rotWithShape="1">
          <a:blip r:embed="rId3">
            <a:alphaModFix/>
          </a:blip>
          <a:srcRect l="35987" t="18320" b="9803"/>
          <a:stretch/>
        </p:blipFill>
        <p:spPr>
          <a:xfrm>
            <a:off x="2659171" y="3518905"/>
            <a:ext cx="2306703" cy="941192"/>
          </a:xfrm>
          <a:prstGeom prst="rect">
            <a:avLst/>
          </a:prstGeom>
          <a:noFill/>
          <a:ln>
            <a:noFill/>
          </a:ln>
        </p:spPr>
      </p:pic>
      <p:pic>
        <p:nvPicPr>
          <p:cNvPr id="38" name="Google Shape;114;p1">
            <a:extLst>
              <a:ext uri="{FF2B5EF4-FFF2-40B4-BE49-F238E27FC236}">
                <a16:creationId xmlns:a16="http://schemas.microsoft.com/office/drawing/2014/main" id="{5A005192-2BEC-B719-833A-29593550BB31}"/>
              </a:ext>
            </a:extLst>
          </p:cNvPr>
          <p:cNvPicPr preferRelativeResize="0"/>
          <p:nvPr/>
        </p:nvPicPr>
        <p:blipFill rotWithShape="1">
          <a:blip r:embed="rId4">
            <a:alphaModFix/>
          </a:blip>
          <a:srcRect l="60608" t="22118" r="4081"/>
          <a:stretch/>
        </p:blipFill>
        <p:spPr>
          <a:xfrm>
            <a:off x="2660208" y="4733283"/>
            <a:ext cx="916877" cy="689594"/>
          </a:xfrm>
          <a:prstGeom prst="rect">
            <a:avLst/>
          </a:prstGeom>
          <a:noFill/>
          <a:ln>
            <a:noFill/>
          </a:ln>
        </p:spPr>
      </p:pic>
      <p:pic>
        <p:nvPicPr>
          <p:cNvPr id="39" name="Google Shape;115;p1">
            <a:extLst>
              <a:ext uri="{FF2B5EF4-FFF2-40B4-BE49-F238E27FC236}">
                <a16:creationId xmlns:a16="http://schemas.microsoft.com/office/drawing/2014/main" id="{A12417D2-AE5B-D8F6-E021-204FD6D1C4FE}"/>
              </a:ext>
            </a:extLst>
          </p:cNvPr>
          <p:cNvPicPr preferRelativeResize="0"/>
          <p:nvPr/>
        </p:nvPicPr>
        <p:blipFill rotWithShape="1">
          <a:blip r:embed="rId4">
            <a:alphaModFix/>
          </a:blip>
          <a:srcRect l="1501" t="22915" r="46349" b="9006"/>
          <a:stretch/>
        </p:blipFill>
        <p:spPr>
          <a:xfrm>
            <a:off x="3625297" y="4733283"/>
            <a:ext cx="1340577" cy="695716"/>
          </a:xfrm>
          <a:prstGeom prst="rect">
            <a:avLst/>
          </a:prstGeom>
          <a:noFill/>
          <a:ln>
            <a:noFill/>
          </a:ln>
        </p:spPr>
      </p:pic>
      <p:sp>
        <p:nvSpPr>
          <p:cNvPr id="40" name="CaixaDeTexto 39">
            <a:extLst>
              <a:ext uri="{FF2B5EF4-FFF2-40B4-BE49-F238E27FC236}">
                <a16:creationId xmlns:a16="http://schemas.microsoft.com/office/drawing/2014/main" id="{3AA03E98-1956-5E77-C969-6B111B56009C}"/>
              </a:ext>
            </a:extLst>
          </p:cNvPr>
          <p:cNvSpPr txBox="1"/>
          <p:nvPr/>
        </p:nvSpPr>
        <p:spPr>
          <a:xfrm>
            <a:off x="2574001" y="3109369"/>
            <a:ext cx="2430000" cy="437236"/>
          </a:xfrm>
          <a:prstGeom prst="rect">
            <a:avLst/>
          </a:prstGeom>
          <a:noFill/>
        </p:spPr>
        <p:txBody>
          <a:bodyPr wrap="square">
            <a:spAutoFit/>
          </a:bodyPr>
          <a:lstStyle/>
          <a:p>
            <a:pPr>
              <a:lnSpc>
                <a:spcPct val="115000"/>
              </a:lnSpc>
            </a:pPr>
            <a:r>
              <a:rPr lang="en-US" sz="800" b="1" dirty="0">
                <a:latin typeface="Arial" panose="020B0604020202020204" pitchFamily="34" charset="0"/>
                <a:cs typeface="Arial" panose="020B0604020202020204" pitchFamily="34" charset="0"/>
                <a:sym typeface="Trebuchet MS"/>
              </a:rPr>
              <a:t>Figure 2. </a:t>
            </a:r>
            <a:r>
              <a:rPr lang="en-US" sz="600" dirty="0">
                <a:latin typeface="Arial" panose="020B0604020202020204" pitchFamily="34" charset="0"/>
                <a:cs typeface="Arial" panose="020B0604020202020204" pitchFamily="34" charset="0"/>
                <a:sym typeface="Trebuchet MS"/>
              </a:rPr>
              <a:t>Tarsorrhaphy, incomplete ocular closure, paracentral leukoma with inferior neovascularization, and diffuse punctate keratitis on LE.</a:t>
            </a:r>
            <a:endParaRPr lang="pt-BR" sz="600" dirty="0">
              <a:latin typeface="Arial" panose="020B0604020202020204" pitchFamily="34" charset="0"/>
              <a:cs typeface="Arial" panose="020B0604020202020204" pitchFamily="34" charset="0"/>
              <a:sym typeface="Trebuchet MS"/>
            </a:endParaRPr>
          </a:p>
        </p:txBody>
      </p:sp>
      <p:pic>
        <p:nvPicPr>
          <p:cNvPr id="41" name="Imagem 40" descr="Comida em cima&#10;&#10;Descrição gerada automaticamente com confiança média">
            <a:extLst>
              <a:ext uri="{FF2B5EF4-FFF2-40B4-BE49-F238E27FC236}">
                <a16:creationId xmlns:a16="http://schemas.microsoft.com/office/drawing/2014/main" id="{AF10B12A-3E36-D6DA-795A-F3AD8085C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421" y="2555193"/>
            <a:ext cx="2311453" cy="579482"/>
          </a:xfrm>
          <a:prstGeom prst="rect">
            <a:avLst/>
          </a:prstGeom>
        </p:spPr>
      </p:pic>
      <p:sp>
        <p:nvSpPr>
          <p:cNvPr id="42" name="Retângulo 41">
            <a:extLst>
              <a:ext uri="{FF2B5EF4-FFF2-40B4-BE49-F238E27FC236}">
                <a16:creationId xmlns:a16="http://schemas.microsoft.com/office/drawing/2014/main" id="{7893B49A-3480-DD79-E008-A3F6884EA378}"/>
              </a:ext>
            </a:extLst>
          </p:cNvPr>
          <p:cNvSpPr/>
          <p:nvPr/>
        </p:nvSpPr>
        <p:spPr>
          <a:xfrm>
            <a:off x="3195143" y="2415301"/>
            <a:ext cx="314510" cy="369332"/>
          </a:xfrm>
          <a:prstGeom prst="rect">
            <a:avLst/>
          </a:prstGeom>
        </p:spPr>
        <p:txBody>
          <a:bodyPr wrap="none">
            <a:spAutoFit/>
          </a:bodyPr>
          <a:lstStyle/>
          <a:p>
            <a:r>
              <a:rPr lang="pt-BR" sz="800" dirty="0">
                <a:latin typeface="Arial" panose="020B0604020202020204" pitchFamily="34" charset="0"/>
                <a:cs typeface="Arial" panose="020B0604020202020204" pitchFamily="34" charset="0"/>
              </a:rPr>
              <a:t>A</a:t>
            </a:r>
            <a:r>
              <a:rPr lang="pt-BR" dirty="0"/>
              <a:t> </a:t>
            </a:r>
          </a:p>
        </p:txBody>
      </p:sp>
      <p:sp>
        <p:nvSpPr>
          <p:cNvPr id="43" name="Retângulo 42">
            <a:extLst>
              <a:ext uri="{FF2B5EF4-FFF2-40B4-BE49-F238E27FC236}">
                <a16:creationId xmlns:a16="http://schemas.microsoft.com/office/drawing/2014/main" id="{C8750AC6-F62A-14BB-A364-1E2E1AD50DD3}"/>
              </a:ext>
            </a:extLst>
          </p:cNvPr>
          <p:cNvSpPr/>
          <p:nvPr/>
        </p:nvSpPr>
        <p:spPr>
          <a:xfrm>
            <a:off x="4005889" y="2414799"/>
            <a:ext cx="306494" cy="369332"/>
          </a:xfrm>
          <a:prstGeom prst="rect">
            <a:avLst/>
          </a:prstGeom>
        </p:spPr>
        <p:txBody>
          <a:bodyPr wrap="none">
            <a:spAutoFit/>
          </a:bodyPr>
          <a:lstStyle/>
          <a:p>
            <a:r>
              <a:rPr lang="pt-BR" sz="800" dirty="0">
                <a:latin typeface="Arial" panose="020B0604020202020204" pitchFamily="34" charset="0"/>
                <a:cs typeface="Arial" panose="020B0604020202020204" pitchFamily="34" charset="0"/>
              </a:rPr>
              <a:t>B</a:t>
            </a:r>
            <a:r>
              <a:rPr lang="pt-BR" dirty="0"/>
              <a:t> </a:t>
            </a:r>
          </a:p>
        </p:txBody>
      </p:sp>
      <p:sp>
        <p:nvSpPr>
          <p:cNvPr id="44" name="Retângulo 43">
            <a:extLst>
              <a:ext uri="{FF2B5EF4-FFF2-40B4-BE49-F238E27FC236}">
                <a16:creationId xmlns:a16="http://schemas.microsoft.com/office/drawing/2014/main" id="{4202F601-03AC-76FA-D470-7CA9A669A1FE}"/>
              </a:ext>
            </a:extLst>
          </p:cNvPr>
          <p:cNvSpPr/>
          <p:nvPr/>
        </p:nvSpPr>
        <p:spPr>
          <a:xfrm>
            <a:off x="4753798" y="2410671"/>
            <a:ext cx="311304" cy="369332"/>
          </a:xfrm>
          <a:prstGeom prst="rect">
            <a:avLst/>
          </a:prstGeom>
        </p:spPr>
        <p:txBody>
          <a:bodyPr wrap="none">
            <a:spAutoFit/>
          </a:bodyPr>
          <a:lstStyle/>
          <a:p>
            <a:r>
              <a:rPr lang="pt-BR" sz="800" dirty="0">
                <a:latin typeface="Arial" panose="020B0604020202020204" pitchFamily="34" charset="0"/>
                <a:cs typeface="Arial" panose="020B0604020202020204" pitchFamily="34" charset="0"/>
              </a:rPr>
              <a:t>C</a:t>
            </a:r>
            <a:r>
              <a:rPr lang="pt-BR" dirty="0"/>
              <a:t> </a:t>
            </a:r>
          </a:p>
        </p:txBody>
      </p:sp>
      <p:sp>
        <p:nvSpPr>
          <p:cNvPr id="83" name="Título do Trabalho:…">
            <a:extLst>
              <a:ext uri="{FF2B5EF4-FFF2-40B4-BE49-F238E27FC236}">
                <a16:creationId xmlns:a16="http://schemas.microsoft.com/office/drawing/2014/main" id="{D346C5B0-80A9-FE2F-995E-12AA13AD1356}"/>
              </a:ext>
            </a:extLst>
          </p:cNvPr>
          <p:cNvSpPr txBox="1"/>
          <p:nvPr/>
        </p:nvSpPr>
        <p:spPr>
          <a:xfrm>
            <a:off x="144001" y="1115616"/>
            <a:ext cx="4860000" cy="828000"/>
          </a:xfrm>
          <a:prstGeom prst="rect">
            <a:avLst/>
          </a:prstGeom>
          <a:noFill/>
          <a:ln w="3175">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610" tIns="15610" rIns="15610" bIns="15610" anchor="ctr"/>
          <a:lstStyle/>
          <a:p>
            <a:pPr marL="0" marR="0" lvl="0" indent="0" algn="ctr" rtl="0">
              <a:spcBef>
                <a:spcPts val="0"/>
              </a:spcBef>
              <a:spcAft>
                <a:spcPts val="0"/>
              </a:spcAft>
              <a:buNone/>
            </a:pPr>
            <a:r>
              <a:rPr lang="en-US" sz="1200" b="1" dirty="0">
                <a:latin typeface="Arial" panose="020B0604020202020204" pitchFamily="34" charset="0"/>
                <a:cs typeface="Arial" panose="020B0604020202020204" pitchFamily="34" charset="0"/>
              </a:rPr>
              <a:t>Laura G. </a:t>
            </a:r>
            <a:r>
              <a:rPr lang="en-US" sz="1200" b="1" dirty="0" err="1">
                <a:latin typeface="Arial" panose="020B0604020202020204" pitchFamily="34" charset="0"/>
                <a:cs typeface="Arial" panose="020B0604020202020204" pitchFamily="34" charset="0"/>
              </a:rPr>
              <a:t>Cyrino</a:t>
            </a:r>
            <a:r>
              <a:rPr lang="en-US" sz="1200" b="1" dirty="0">
                <a:latin typeface="Arial" panose="020B0604020202020204" pitchFamily="34" charset="0"/>
                <a:cs typeface="Arial" panose="020B0604020202020204" pitchFamily="34" charset="0"/>
              </a:rPr>
              <a:t>; Andrea S. Cesar; Lia Z. Machado; Juliana M. Kato; Patricia </a:t>
            </a:r>
            <a:r>
              <a:rPr lang="en-US" sz="1200" b="1" dirty="0" err="1">
                <a:latin typeface="Arial" panose="020B0604020202020204" pitchFamily="34" charset="0"/>
                <a:cs typeface="Arial" panose="020B0604020202020204" pitchFamily="34" charset="0"/>
              </a:rPr>
              <a:t>Picciarelli</a:t>
            </a:r>
            <a:r>
              <a:rPr lang="en-US" sz="1200" b="1" dirty="0">
                <a:latin typeface="Arial" panose="020B0604020202020204" pitchFamily="34" charset="0"/>
                <a:cs typeface="Arial" panose="020B0604020202020204" pitchFamily="34" charset="0"/>
              </a:rPr>
              <a:t>; Ruth M. Santo</a:t>
            </a:r>
            <a:endParaRPr lang="pt-BR" sz="1200" b="1" dirty="0">
              <a:latin typeface="Arial" panose="020B0604020202020204" pitchFamily="34" charset="0"/>
              <a:cs typeface="Arial" panose="020B0604020202020204" pitchFamily="34" charset="0"/>
            </a:endParaRPr>
          </a:p>
          <a:p>
            <a:pPr marL="0" marR="0" lvl="0" indent="0" algn="ctr" rtl="0">
              <a:spcBef>
                <a:spcPts val="0"/>
              </a:spcBef>
              <a:spcAft>
                <a:spcPts val="0"/>
              </a:spcAft>
              <a:buClr>
                <a:srgbClr val="000000"/>
              </a:buClr>
              <a:buFont typeface="Arial"/>
              <a:buNone/>
            </a:pPr>
            <a:r>
              <a:rPr lang="en-US" sz="1200" dirty="0">
                <a:latin typeface="Arial" panose="020B0604020202020204" pitchFamily="34" charset="0"/>
                <a:cs typeface="Arial" panose="020B0604020202020204" pitchFamily="34" charset="0"/>
              </a:rPr>
              <a:t>Hospital das </a:t>
            </a:r>
            <a:r>
              <a:rPr lang="en-US" sz="1200" dirty="0" err="1">
                <a:latin typeface="Arial" panose="020B0604020202020204" pitchFamily="34" charset="0"/>
                <a:cs typeface="Arial" panose="020B0604020202020204" pitchFamily="34" charset="0"/>
              </a:rPr>
              <a:t>Clínicas</a:t>
            </a:r>
            <a:r>
              <a:rPr lang="en-US" sz="1200" dirty="0">
                <a:latin typeface="Arial" panose="020B0604020202020204" pitchFamily="34" charset="0"/>
                <a:cs typeface="Arial" panose="020B0604020202020204" pitchFamily="34" charset="0"/>
              </a:rPr>
              <a:t>, University of São Paulo</a:t>
            </a:r>
            <a:r>
              <a:rPr lang="pt-BR" sz="1200" dirty="0">
                <a:latin typeface="Arial" panose="020B0604020202020204" pitchFamily="34" charset="0"/>
                <a:cs typeface="Arial" panose="020B0604020202020204" pitchFamily="34" charset="0"/>
              </a:rPr>
              <a:t>; HC-FM-USP</a:t>
            </a:r>
            <a:endParaRPr sz="1200" dirty="0">
              <a:latin typeface="Arial" panose="020B0604020202020204" pitchFamily="34" charset="0"/>
              <a:cs typeface="Arial" panose="020B0604020202020204" pitchFamily="34" charset="0"/>
            </a:endParaRPr>
          </a:p>
        </p:txBody>
      </p:sp>
      <p:sp>
        <p:nvSpPr>
          <p:cNvPr id="84" name="CaixaDeTexto 83">
            <a:extLst>
              <a:ext uri="{FF2B5EF4-FFF2-40B4-BE49-F238E27FC236}">
                <a16:creationId xmlns:a16="http://schemas.microsoft.com/office/drawing/2014/main" id="{FDB10E8E-7C17-2F04-3DE6-C008959111AA}"/>
              </a:ext>
            </a:extLst>
          </p:cNvPr>
          <p:cNvSpPr txBox="1"/>
          <p:nvPr/>
        </p:nvSpPr>
        <p:spPr>
          <a:xfrm>
            <a:off x="139499" y="469285"/>
            <a:ext cx="5004000" cy="646331"/>
          </a:xfrm>
          <a:prstGeom prst="rect">
            <a:avLst/>
          </a:prstGeom>
          <a:noFill/>
        </p:spPr>
        <p:txBody>
          <a:bodyPr wrap="square" rtlCol="0">
            <a:spAutoFit/>
          </a:bodyPr>
          <a:lstStyle/>
          <a:p>
            <a:pPr algn="ctr"/>
            <a:r>
              <a:rPr lang="pt-BR" sz="1200" b="1" kern="100" dirty="0">
                <a:effectLst/>
                <a:latin typeface="Arial" panose="020B0604020202020204" pitchFamily="34" charset="0"/>
                <a:ea typeface="Calibri" panose="020F0502020204030204" pitchFamily="34" charset="0"/>
                <a:cs typeface="Arial" panose="020B0604020202020204" pitchFamily="34" charset="0"/>
              </a:rPr>
              <a:t> </a:t>
            </a:r>
            <a:endParaRPr lang="pt-BR" sz="12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1200" b="1" kern="100" dirty="0">
                <a:effectLst/>
                <a:latin typeface="Arial" panose="020B0604020202020204" pitchFamily="34" charset="0"/>
                <a:ea typeface="Calibri" panose="020F0502020204030204" pitchFamily="34" charset="0"/>
                <a:cs typeface="Arial" panose="020B0604020202020204" pitchFamily="34" charset="0"/>
              </a:rPr>
              <a:t>Guardians of the Ocular Surface: Lessons from a challenging case of Langerhans Cell Histiocytosis with eyelids involvement </a:t>
            </a:r>
            <a:endParaRPr lang="pt-BR" sz="12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85" name="CaixaDeTexto 84">
            <a:extLst>
              <a:ext uri="{FF2B5EF4-FFF2-40B4-BE49-F238E27FC236}">
                <a16:creationId xmlns:a16="http://schemas.microsoft.com/office/drawing/2014/main" id="{13579E7D-6A6A-F0A2-F2F1-9DC7A5E16FC0}"/>
              </a:ext>
            </a:extLst>
          </p:cNvPr>
          <p:cNvSpPr txBox="1"/>
          <p:nvPr/>
        </p:nvSpPr>
        <p:spPr>
          <a:xfrm>
            <a:off x="2574001" y="4432402"/>
            <a:ext cx="2498542" cy="469616"/>
          </a:xfrm>
          <a:prstGeom prst="rect">
            <a:avLst/>
          </a:prstGeom>
          <a:noFill/>
        </p:spPr>
        <p:txBody>
          <a:bodyPr wrap="square">
            <a:spAutoFit/>
          </a:bodyPr>
          <a:lstStyle/>
          <a:p>
            <a:pPr>
              <a:lnSpc>
                <a:spcPct val="115000"/>
              </a:lnSpc>
            </a:pPr>
            <a:r>
              <a:rPr lang="en-US" sz="800" b="1"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sym typeface="Trebuchet MS"/>
              </a:rPr>
              <a:t>Figure 3. </a:t>
            </a:r>
            <a:r>
              <a:rPr lang="en-US" sz="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sym typeface="Trebuchet MS"/>
              </a:rPr>
              <a:t>N</a:t>
            </a:r>
            <a:r>
              <a:rPr lang="en-US" sz="600" dirty="0">
                <a:effectLst/>
                <a:latin typeface="Arial" panose="020B0604020202020204" pitchFamily="34" charset="0"/>
                <a:ea typeface="Arial Unicode MS" panose="020B0604020202020204" pitchFamily="34" charset="-128"/>
                <a:cs typeface="Arial" panose="020B0604020202020204" pitchFamily="34" charset="0"/>
              </a:rPr>
              <a:t>odule in the </a:t>
            </a:r>
            <a:r>
              <a:rPr lang="en-US" sz="600" dirty="0" err="1">
                <a:effectLst/>
                <a:latin typeface="Arial" panose="020B0604020202020204" pitchFamily="34" charset="0"/>
                <a:ea typeface="Arial Unicode MS" panose="020B0604020202020204" pitchFamily="34" charset="-128"/>
                <a:cs typeface="Arial" panose="020B0604020202020204" pitchFamily="34" charset="0"/>
              </a:rPr>
              <a:t>epicantal</a:t>
            </a:r>
            <a:r>
              <a:rPr lang="en-US" sz="600" dirty="0">
                <a:effectLst/>
                <a:latin typeface="Arial" panose="020B0604020202020204" pitchFamily="34" charset="0"/>
                <a:ea typeface="Arial Unicode MS" panose="020B0604020202020204" pitchFamily="34" charset="-128"/>
                <a:cs typeface="Arial" panose="020B0604020202020204" pitchFamily="34" charset="0"/>
              </a:rPr>
              <a:t> region and multiple periocular nodules, dry periocular skin, significant ectropion</a:t>
            </a:r>
            <a:r>
              <a:rPr lang="en-US" sz="600" dirty="0">
                <a:latin typeface="Arial" panose="020B0604020202020204" pitchFamily="34" charset="0"/>
                <a:ea typeface="Arial Unicode MS" panose="020B0604020202020204" pitchFamily="34" charset="-128"/>
                <a:cs typeface="Arial" panose="020B0604020202020204" pitchFamily="34" charset="0"/>
              </a:rPr>
              <a:t> on RE.</a:t>
            </a:r>
            <a:endParaRPr lang="pt-BR" sz="600" dirty="0">
              <a:latin typeface="Arial" panose="020B0604020202020204" pitchFamily="34" charset="0"/>
              <a:cs typeface="Arial" panose="020B0604020202020204" pitchFamily="34" charset="0"/>
            </a:endParaRPr>
          </a:p>
          <a:p>
            <a:pPr algn="just">
              <a:lnSpc>
                <a:spcPct val="115000"/>
              </a:lnSpc>
            </a:pPr>
            <a:endParaRPr lang="pt-BR" sz="8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sym typeface="Trebuchet MS"/>
            </a:endParaRPr>
          </a:p>
        </p:txBody>
      </p:sp>
    </p:spTree>
    <p:extLst>
      <p:ext uri="{BB962C8B-B14F-4D97-AF65-F5344CB8AC3E}">
        <p14:creationId xmlns:p14="http://schemas.microsoft.com/office/powerpoint/2010/main" val="73409455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805</Words>
  <Application>Microsoft Macintosh PowerPoint</Application>
  <PresentationFormat>Apresentação na tela (16:9)</PresentationFormat>
  <Paragraphs>21</Paragraphs>
  <Slides>1</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Arial</vt:lpstr>
      <vt:lpstr>Calibri</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Goldfarb Cyrino, Laura</cp:lastModifiedBy>
  <cp:revision>14</cp:revision>
  <dcterms:created xsi:type="dcterms:W3CDTF">2024-01-09T13:58:08Z</dcterms:created>
  <dcterms:modified xsi:type="dcterms:W3CDTF">2024-01-10T15:58:08Z</dcterms:modified>
</cp:coreProperties>
</file>