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143500" cy="9144000" type="screen16x9"/>
  <p:notesSz cx="5143500" cy="914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6"/>
  </p:normalViewPr>
  <p:slideViewPr>
    <p:cSldViewPr>
      <p:cViewPr>
        <p:scale>
          <a:sx n="131" d="100"/>
          <a:sy n="131" d="100"/>
        </p:scale>
        <p:origin x="2192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5762" y="2834640"/>
            <a:ext cx="4371975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71525" y="5120640"/>
            <a:ext cx="360045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57175" y="2103120"/>
            <a:ext cx="2237422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648902" y="2103120"/>
            <a:ext cx="2237422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5143499" cy="5939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175" y="365760"/>
            <a:ext cx="462915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7175" y="2103120"/>
            <a:ext cx="462915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48790" y="8503920"/>
            <a:ext cx="1645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57175" y="8503920"/>
            <a:ext cx="1183005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03320" y="8503920"/>
            <a:ext cx="1183005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804" y="686181"/>
            <a:ext cx="4568825" cy="1040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0895" marR="30480" indent="-74993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Estrabismo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divergente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por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trauma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ocular </a:t>
            </a:r>
            <a:r>
              <a:rPr sz="1800" b="1" dirty="0">
                <a:latin typeface="Arial"/>
                <a:cs typeface="Arial"/>
              </a:rPr>
              <a:t>contuso: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um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relato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caso</a:t>
            </a:r>
            <a:endParaRPr sz="1800" dirty="0">
              <a:latin typeface="Arial"/>
              <a:cs typeface="Arial"/>
            </a:endParaRPr>
          </a:p>
          <a:p>
            <a:pPr marL="488950" marR="90805" indent="-451484">
              <a:lnSpc>
                <a:spcPct val="100000"/>
              </a:lnSpc>
              <a:spcBef>
                <a:spcPts val="785"/>
              </a:spcBef>
            </a:pPr>
            <a:r>
              <a:rPr sz="800" b="1" dirty="0">
                <a:latin typeface="Arial"/>
                <a:cs typeface="Arial"/>
              </a:rPr>
              <a:t>Paula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E</a:t>
            </a:r>
            <a:r>
              <a:rPr lang="pt-BR" sz="800" b="1" dirty="0">
                <a:latin typeface="Arial"/>
                <a:cs typeface="Arial"/>
              </a:rPr>
              <a:t>.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lang="pt-BR" sz="800" b="1" dirty="0">
                <a:latin typeface="Arial"/>
                <a:cs typeface="Arial"/>
              </a:rPr>
              <a:t>. 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Gomes</a:t>
            </a:r>
            <a:r>
              <a:rPr sz="800" dirty="0">
                <a:solidFill>
                  <a:srgbClr val="585858"/>
                </a:solidFill>
                <a:latin typeface="Arial MT"/>
                <a:cs typeface="Arial MT"/>
              </a:rPr>
              <a:t>¹</a:t>
            </a:r>
            <a:r>
              <a:rPr sz="800" b="1" dirty="0">
                <a:latin typeface="Arial"/>
                <a:cs typeface="Arial"/>
              </a:rPr>
              <a:t>,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Jaqueline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Azevedo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Leão</a:t>
            </a:r>
            <a:r>
              <a:rPr sz="800" dirty="0">
                <a:solidFill>
                  <a:srgbClr val="585858"/>
                </a:solidFill>
                <a:latin typeface="Arial MT"/>
                <a:cs typeface="Arial MT"/>
              </a:rPr>
              <a:t>¹</a:t>
            </a:r>
            <a:r>
              <a:rPr sz="800" b="1" dirty="0">
                <a:latin typeface="Arial"/>
                <a:cs typeface="Arial"/>
              </a:rPr>
              <a:t>,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Ana Beatriz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Silva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Mafaldo</a:t>
            </a:r>
            <a:r>
              <a:rPr sz="800" dirty="0">
                <a:solidFill>
                  <a:srgbClr val="585858"/>
                </a:solidFill>
                <a:latin typeface="Arial MT"/>
                <a:cs typeface="Arial MT"/>
              </a:rPr>
              <a:t>¹</a:t>
            </a:r>
            <a:r>
              <a:rPr sz="800" b="1" dirty="0">
                <a:latin typeface="Arial"/>
                <a:cs typeface="Arial"/>
              </a:rPr>
              <a:t>,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Nicolas </a:t>
            </a:r>
            <a:r>
              <a:rPr sz="800" b="1" dirty="0">
                <a:latin typeface="Arial"/>
                <a:cs typeface="Arial"/>
              </a:rPr>
              <a:t>Pedrosa</a:t>
            </a:r>
            <a:r>
              <a:rPr lang="pt-BR" sz="800" b="1" dirty="0">
                <a:latin typeface="Arial"/>
                <a:cs typeface="Arial"/>
              </a:rPr>
              <a:t> </a:t>
            </a:r>
            <a:r>
              <a:rPr lang="pt-BR" sz="800" b="1" dirty="0" err="1">
                <a:latin typeface="Arial"/>
                <a:cs typeface="Arial"/>
              </a:rPr>
              <a:t>Oleinik</a:t>
            </a:r>
            <a:r>
              <a:rPr sz="800" dirty="0">
                <a:solidFill>
                  <a:srgbClr val="585858"/>
                </a:solidFill>
                <a:latin typeface="Arial MT"/>
                <a:cs typeface="Arial MT"/>
              </a:rPr>
              <a:t>¹</a:t>
            </a:r>
            <a:r>
              <a:rPr sz="800" b="1" dirty="0">
                <a:latin typeface="Arial"/>
                <a:cs typeface="Arial"/>
              </a:rPr>
              <a:t>,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Vagner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Loduca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Lima</a:t>
            </a:r>
            <a:r>
              <a:rPr sz="800" dirty="0">
                <a:solidFill>
                  <a:srgbClr val="585858"/>
                </a:solidFill>
                <a:latin typeface="Arial MT"/>
                <a:cs typeface="Arial MT"/>
              </a:rPr>
              <a:t>¹</a:t>
            </a:r>
            <a:r>
              <a:rPr sz="8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800" b="1" dirty="0">
                <a:latin typeface="Arial"/>
                <a:cs typeface="Arial"/>
              </a:rPr>
              <a:t>,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Roberta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Regina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Ignacio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Gomes</a:t>
            </a:r>
            <a:r>
              <a:rPr sz="800" b="1" spc="-60" dirty="0">
                <a:latin typeface="Arial"/>
                <a:cs typeface="Arial"/>
              </a:rPr>
              <a:t> </a:t>
            </a:r>
            <a:r>
              <a:rPr sz="750" b="1" spc="-75" baseline="27777" dirty="0">
                <a:solidFill>
                  <a:srgbClr val="1F2023"/>
                </a:solidFill>
                <a:latin typeface="Arial"/>
                <a:cs typeface="Arial"/>
              </a:rPr>
              <a:t>2</a:t>
            </a:r>
            <a:endParaRPr sz="750" baseline="27777" dirty="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</a:pPr>
            <a:r>
              <a:rPr sz="800" dirty="0">
                <a:latin typeface="Arial MT"/>
                <a:cs typeface="Arial MT"/>
              </a:rPr>
              <a:t>1.</a:t>
            </a:r>
            <a:r>
              <a:rPr sz="800" spc="-10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Faculdade</a:t>
            </a:r>
            <a:r>
              <a:rPr sz="800" spc="-10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de</a:t>
            </a:r>
            <a:r>
              <a:rPr sz="800" spc="-5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Medicina</a:t>
            </a:r>
            <a:r>
              <a:rPr sz="800" spc="-10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do</a:t>
            </a:r>
            <a:r>
              <a:rPr sz="800" spc="-10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ABC;</a:t>
            </a:r>
            <a:r>
              <a:rPr sz="800" spc="-15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2.</a:t>
            </a:r>
            <a:r>
              <a:rPr sz="800" spc="-10" dirty="0">
                <a:latin typeface="Arial MT"/>
                <a:cs typeface="Arial MT"/>
              </a:rPr>
              <a:t> Universidade</a:t>
            </a:r>
            <a:r>
              <a:rPr sz="800" spc="-5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do</a:t>
            </a:r>
            <a:r>
              <a:rPr sz="800" spc="-5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Oeste</a:t>
            </a:r>
            <a:r>
              <a:rPr sz="800" spc="-15" dirty="0">
                <a:latin typeface="Arial MT"/>
                <a:cs typeface="Arial MT"/>
              </a:rPr>
              <a:t> </a:t>
            </a:r>
            <a:r>
              <a:rPr sz="800" spc="-10" dirty="0">
                <a:latin typeface="Arial MT"/>
                <a:cs typeface="Arial MT"/>
              </a:rPr>
              <a:t>Paulista</a:t>
            </a:r>
            <a:endParaRPr sz="800" dirty="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11937" y="9078721"/>
            <a:ext cx="5168900" cy="78740"/>
            <a:chOff x="-11937" y="9078721"/>
            <a:chExt cx="5168900" cy="78740"/>
          </a:xfrm>
        </p:grpSpPr>
        <p:sp>
          <p:nvSpPr>
            <p:cNvPr id="4" name="object 4"/>
            <p:cNvSpPr/>
            <p:nvPr/>
          </p:nvSpPr>
          <p:spPr>
            <a:xfrm>
              <a:off x="762" y="9091421"/>
              <a:ext cx="5143500" cy="53340"/>
            </a:xfrm>
            <a:custGeom>
              <a:avLst/>
              <a:gdLst/>
              <a:ahLst/>
              <a:cxnLst/>
              <a:rect l="l" t="t" r="r" b="b"/>
              <a:pathLst>
                <a:path w="5143500" h="53340">
                  <a:moveTo>
                    <a:pt x="5143500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5143500" y="53340"/>
                  </a:lnTo>
                  <a:lnTo>
                    <a:pt x="5143500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2" y="9091421"/>
              <a:ext cx="5143500" cy="53340"/>
            </a:xfrm>
            <a:custGeom>
              <a:avLst/>
              <a:gdLst/>
              <a:ahLst/>
              <a:cxnLst/>
              <a:rect l="l" t="t" r="r" b="b"/>
              <a:pathLst>
                <a:path w="5143500" h="53340">
                  <a:moveTo>
                    <a:pt x="0" y="53340"/>
                  </a:moveTo>
                  <a:lnTo>
                    <a:pt x="5143500" y="53340"/>
                  </a:lnTo>
                  <a:lnTo>
                    <a:pt x="5143500" y="0"/>
                  </a:lnTo>
                  <a:lnTo>
                    <a:pt x="0" y="0"/>
                  </a:lnTo>
                  <a:lnTo>
                    <a:pt x="0" y="53340"/>
                  </a:lnTo>
                  <a:close/>
                </a:path>
              </a:pathLst>
            </a:custGeom>
            <a:ln w="25400">
              <a:solidFill>
                <a:srgbClr val="FF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727984"/>
              </p:ext>
            </p:extLst>
          </p:nvPr>
        </p:nvGraphicFramePr>
        <p:xfrm>
          <a:off x="86804" y="1882076"/>
          <a:ext cx="2360930" cy="7171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735">
                <a:tc>
                  <a:txBody>
                    <a:bodyPr/>
                    <a:lstStyle/>
                    <a:p>
                      <a:pPr marL="59690" algn="ctr">
                        <a:lnSpc>
                          <a:spcPts val="121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INTRODUÇÃO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3175">
                      <a:solidFill>
                        <a:srgbClr val="1C334E"/>
                      </a:solidFill>
                      <a:prstDash val="solid"/>
                    </a:lnB>
                    <a:solidFill>
                      <a:srgbClr val="2339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940">
                <a:tc>
                  <a:txBody>
                    <a:bodyPr/>
                    <a:lstStyle/>
                    <a:p>
                      <a:pPr marL="91440" marR="62865" algn="just">
                        <a:lnSpc>
                          <a:spcPct val="104000"/>
                        </a:lnSpc>
                        <a:spcBef>
                          <a:spcPts val="56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violência</a:t>
                      </a:r>
                      <a:r>
                        <a:rPr sz="750" spc="20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doméstica</a:t>
                      </a:r>
                      <a:r>
                        <a:rPr sz="750" spc="20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75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Brasil</a:t>
                      </a:r>
                      <a:r>
                        <a:rPr sz="750" spc="2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é</a:t>
                      </a:r>
                      <a:r>
                        <a:rPr sz="750" spc="2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uma</a:t>
                      </a:r>
                      <a:r>
                        <a:rPr sz="750" spc="20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temática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que</a:t>
                      </a:r>
                      <a:r>
                        <a:rPr sz="750" spc="22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afeta</a:t>
                      </a:r>
                      <a:r>
                        <a:rPr sz="750" spc="22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as</a:t>
                      </a:r>
                      <a:r>
                        <a:rPr sz="750" spc="22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mais</a:t>
                      </a:r>
                      <a:r>
                        <a:rPr sz="750" spc="229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diversas</a:t>
                      </a:r>
                      <a:r>
                        <a:rPr sz="750" spc="22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áreas</a:t>
                      </a:r>
                      <a:r>
                        <a:rPr sz="750" spc="229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50" spc="22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na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oftalmologia</a:t>
                      </a:r>
                      <a:r>
                        <a:rPr sz="750" spc="38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não</a:t>
                      </a:r>
                      <a:r>
                        <a:rPr sz="750" spc="39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é</a:t>
                      </a:r>
                      <a:r>
                        <a:rPr sz="750" spc="38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diferente.</a:t>
                      </a:r>
                      <a:r>
                        <a:rPr sz="750" spc="38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As</a:t>
                      </a:r>
                      <a:r>
                        <a:rPr sz="750" spc="38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suas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consequências</a:t>
                      </a:r>
                      <a:r>
                        <a:rPr sz="75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à</a:t>
                      </a:r>
                      <a:r>
                        <a:rPr sz="750" spc="1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saúde</a:t>
                      </a:r>
                      <a:r>
                        <a:rPr sz="750" spc="1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física</a:t>
                      </a:r>
                      <a:r>
                        <a:rPr sz="750" spc="1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50" spc="1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mental</a:t>
                      </a:r>
                      <a:r>
                        <a:rPr sz="750" spc="1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50" spc="1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vítima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são</a:t>
                      </a:r>
                      <a:r>
                        <a:rPr sz="75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uma</a:t>
                      </a:r>
                      <a:r>
                        <a:rPr sz="75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preocupação</a:t>
                      </a:r>
                      <a:r>
                        <a:rPr sz="75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crescente</a:t>
                      </a:r>
                      <a:r>
                        <a:rPr sz="75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5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podem</a:t>
                      </a:r>
                      <a:r>
                        <a:rPr sz="750" spc="20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levar,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dentre</a:t>
                      </a:r>
                      <a:r>
                        <a:rPr sz="750" spc="3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outras</a:t>
                      </a:r>
                      <a:r>
                        <a:rPr sz="750" spc="3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coisas,</a:t>
                      </a:r>
                      <a:r>
                        <a:rPr sz="750" spc="3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3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complicações</a:t>
                      </a:r>
                      <a:r>
                        <a:rPr sz="750" spc="3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oculares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agudas</a:t>
                      </a:r>
                      <a:r>
                        <a:rPr sz="750" spc="2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ou</a:t>
                      </a:r>
                      <a:r>
                        <a:rPr sz="750" spc="2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2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longo</a:t>
                      </a:r>
                      <a:r>
                        <a:rPr sz="750" spc="2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prazo.</a:t>
                      </a:r>
                      <a:r>
                        <a:rPr sz="750" spc="2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750" spc="2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relato</a:t>
                      </a:r>
                      <a:r>
                        <a:rPr sz="750" spc="2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2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caso</a:t>
                      </a:r>
                      <a:r>
                        <a:rPr sz="750" spc="2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seguir,</a:t>
                      </a:r>
                      <a:r>
                        <a:rPr sz="750" spc="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trata</a:t>
                      </a:r>
                      <a:r>
                        <a:rPr sz="750" spc="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um</a:t>
                      </a:r>
                      <a:r>
                        <a:rPr sz="750" spc="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desvio</a:t>
                      </a:r>
                      <a:r>
                        <a:rPr sz="750" spc="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divergente</a:t>
                      </a:r>
                      <a:r>
                        <a:rPr sz="750" spc="2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imediato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secundário</a:t>
                      </a:r>
                      <a:r>
                        <a:rPr sz="750" spc="3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3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uma</a:t>
                      </a:r>
                      <a:r>
                        <a:rPr sz="750" spc="3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lesão</a:t>
                      </a:r>
                      <a:r>
                        <a:rPr sz="750" spc="3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muscular</a:t>
                      </a:r>
                      <a:r>
                        <a:rPr sz="750" spc="3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por</a:t>
                      </a:r>
                      <a:r>
                        <a:rPr sz="750" spc="3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trauma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contuso</a:t>
                      </a:r>
                      <a:r>
                        <a:rPr sz="750" spc="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decorrente</a:t>
                      </a:r>
                      <a:r>
                        <a:rPr sz="750" spc="11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1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uma</a:t>
                      </a:r>
                      <a:r>
                        <a:rPr sz="7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agressão</a:t>
                      </a:r>
                      <a:r>
                        <a:rPr sz="750" spc="1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física.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71755" marB="0">
                    <a:lnL w="3175">
                      <a:solidFill>
                        <a:srgbClr val="1C334E"/>
                      </a:solidFill>
                      <a:prstDash val="solid"/>
                    </a:lnL>
                    <a:lnR w="3175">
                      <a:solidFill>
                        <a:srgbClr val="1C334E"/>
                      </a:solidFill>
                      <a:prstDash val="solid"/>
                    </a:lnR>
                    <a:lnT w="3175">
                      <a:solidFill>
                        <a:srgbClr val="1C334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55244" algn="ctr">
                        <a:lnSpc>
                          <a:spcPts val="1185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RELATO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CASO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3175">
                      <a:solidFill>
                        <a:srgbClr val="1C334E"/>
                      </a:solidFill>
                      <a:prstDash val="solid"/>
                    </a:lnB>
                    <a:solidFill>
                      <a:srgbClr val="2339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5455"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4000"/>
                        </a:lnSpc>
                        <a:spcBef>
                          <a:spcPts val="330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Paciente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feminina,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39</a:t>
                      </a:r>
                      <a:r>
                        <a:rPr sz="750" spc="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anos,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procedente</a:t>
                      </a:r>
                      <a:r>
                        <a:rPr sz="7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Santo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André,</a:t>
                      </a:r>
                      <a:r>
                        <a:rPr sz="750" spc="29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admitida</a:t>
                      </a:r>
                      <a:r>
                        <a:rPr sz="750" spc="3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750" spc="29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pronto</a:t>
                      </a:r>
                      <a:r>
                        <a:rPr sz="750" spc="3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socorro</a:t>
                      </a:r>
                      <a:r>
                        <a:rPr sz="750" spc="3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(PS)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oftalmológico</a:t>
                      </a:r>
                      <a:r>
                        <a:rPr sz="750" spc="3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devido</a:t>
                      </a:r>
                      <a:r>
                        <a:rPr sz="750" spc="3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quadro</a:t>
                      </a:r>
                      <a:r>
                        <a:rPr sz="750" spc="3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agudo</a:t>
                      </a:r>
                      <a:r>
                        <a:rPr sz="750" spc="3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3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desvio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divergente</a:t>
                      </a:r>
                      <a:r>
                        <a:rPr sz="750" spc="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50" spc="2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olho</a:t>
                      </a:r>
                      <a:r>
                        <a:rPr sz="750" spc="22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direito</a:t>
                      </a:r>
                      <a:r>
                        <a:rPr sz="750" spc="2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após</a:t>
                      </a:r>
                      <a:r>
                        <a:rPr sz="750" spc="22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trauma</a:t>
                      </a:r>
                      <a:r>
                        <a:rPr sz="750" spc="2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contuso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(soco)</a:t>
                      </a:r>
                      <a:r>
                        <a:rPr sz="75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há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um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dia,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queixando-se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dor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ocular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à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movimentação</a:t>
                      </a:r>
                      <a:r>
                        <a:rPr sz="750" spc="11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passiva</a:t>
                      </a:r>
                      <a:r>
                        <a:rPr sz="750" spc="11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750" spc="1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olho</a:t>
                      </a:r>
                      <a:r>
                        <a:rPr sz="750" spc="11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direito</a:t>
                      </a:r>
                      <a:r>
                        <a:rPr sz="750" spc="11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associada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4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diplopia.</a:t>
                      </a:r>
                      <a:r>
                        <a:rPr sz="750" spc="4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Ao</a:t>
                      </a:r>
                      <a:r>
                        <a:rPr sz="750" spc="4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exame</a:t>
                      </a:r>
                      <a:r>
                        <a:rPr sz="750" spc="4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oftalmológico</a:t>
                      </a:r>
                      <a:r>
                        <a:rPr sz="750" spc="4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acuidade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visual</a:t>
                      </a:r>
                      <a:r>
                        <a:rPr sz="750" spc="3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50" spc="3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melhor</a:t>
                      </a:r>
                      <a:r>
                        <a:rPr sz="750" spc="3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correção</a:t>
                      </a:r>
                      <a:r>
                        <a:rPr sz="750" spc="3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olho</a:t>
                      </a:r>
                      <a:r>
                        <a:rPr sz="750" spc="3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direito</a:t>
                      </a:r>
                      <a:r>
                        <a:rPr sz="750" spc="3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(OD):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20/30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50" spc="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olho</a:t>
                      </a:r>
                      <a:r>
                        <a:rPr sz="750" spc="1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esquerdo</a:t>
                      </a:r>
                      <a:r>
                        <a:rPr sz="750" spc="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(OE):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20/20.</a:t>
                      </a:r>
                      <a:r>
                        <a:rPr sz="750" spc="1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À</a:t>
                      </a:r>
                      <a:r>
                        <a:rPr sz="750" spc="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ectoscopia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(imagem</a:t>
                      </a:r>
                      <a:r>
                        <a:rPr sz="75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1)</a:t>
                      </a:r>
                      <a:r>
                        <a:rPr sz="750" spc="23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observa-se</a:t>
                      </a:r>
                      <a:r>
                        <a:rPr sz="750" spc="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presença</a:t>
                      </a:r>
                      <a:r>
                        <a:rPr sz="750" spc="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22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exotropia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manifesta</a:t>
                      </a:r>
                      <a:r>
                        <a:rPr sz="75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75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olho</a:t>
                      </a:r>
                      <a:r>
                        <a:rPr sz="75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direito</a:t>
                      </a:r>
                      <a:r>
                        <a:rPr sz="750" spc="1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bem</a:t>
                      </a:r>
                      <a:r>
                        <a:rPr sz="75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como</a:t>
                      </a:r>
                      <a:r>
                        <a:rPr sz="750" spc="1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hematoma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periorbitário</a:t>
                      </a:r>
                      <a:r>
                        <a:rPr sz="750" spc="2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750" spc="2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pálpebra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superior</a:t>
                      </a:r>
                      <a:r>
                        <a:rPr sz="750" spc="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inferior</a:t>
                      </a:r>
                      <a:r>
                        <a:rPr sz="750" spc="2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de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  <a:p>
                      <a:pPr marL="91440" marR="82550" algn="just">
                        <a:lnSpc>
                          <a:spcPct val="104000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+2/+4.</a:t>
                      </a:r>
                      <a:r>
                        <a:rPr sz="750" spc="4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Ao</a:t>
                      </a:r>
                      <a:r>
                        <a:rPr sz="750" spc="4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exame</a:t>
                      </a:r>
                      <a:r>
                        <a:rPr sz="750" spc="4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50" spc="4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versões</a:t>
                      </a:r>
                      <a:r>
                        <a:rPr sz="750" spc="4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presença</a:t>
                      </a:r>
                      <a:r>
                        <a:rPr sz="750" spc="4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limitação</a:t>
                      </a:r>
                      <a:r>
                        <a:rPr sz="7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 err="1">
                          <a:latin typeface="Arial MT"/>
                          <a:cs typeface="Arial MT"/>
                        </a:rPr>
                        <a:t>adução</a:t>
                      </a:r>
                      <a:r>
                        <a:rPr sz="7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 err="1">
                          <a:latin typeface="Arial MT"/>
                          <a:cs typeface="Arial MT"/>
                        </a:rPr>
                        <a:t>na</a:t>
                      </a:r>
                      <a:r>
                        <a:rPr sz="7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levoversão.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  <a:p>
                      <a:pPr marL="91440" algn="just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Ao</a:t>
                      </a:r>
                      <a:r>
                        <a:rPr sz="750" spc="1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exame</a:t>
                      </a:r>
                      <a:r>
                        <a:rPr sz="750" spc="11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1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biomicroscopia</a:t>
                      </a:r>
                      <a:r>
                        <a:rPr sz="750" spc="1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50" spc="1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OD</a:t>
                      </a:r>
                      <a:r>
                        <a:rPr sz="750" spc="11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observou-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se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  <a:p>
                      <a:pPr marL="91440" marR="82550" algn="just">
                        <a:lnSpc>
                          <a:spcPct val="104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hiposfagma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360º</a:t>
                      </a:r>
                      <a:r>
                        <a:rPr sz="750" spc="27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graus</a:t>
                      </a:r>
                      <a:r>
                        <a:rPr sz="750" spc="27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subluxação</a:t>
                      </a:r>
                      <a:r>
                        <a:rPr sz="750" spc="27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cristalino</a:t>
                      </a:r>
                      <a:r>
                        <a:rPr sz="750" spc="4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nasal</a:t>
                      </a:r>
                      <a:r>
                        <a:rPr sz="750" spc="4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superior</a:t>
                      </a:r>
                      <a:r>
                        <a:rPr sz="750" spc="45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50" spc="4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desinserção</a:t>
                      </a:r>
                      <a:r>
                        <a:rPr sz="750" spc="4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fibras</a:t>
                      </a:r>
                      <a:r>
                        <a:rPr sz="750" spc="2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zonulares</a:t>
                      </a:r>
                      <a:r>
                        <a:rPr sz="750" spc="22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50" spc="2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05</a:t>
                      </a:r>
                      <a:r>
                        <a:rPr sz="750" spc="2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horas</a:t>
                      </a:r>
                      <a:r>
                        <a:rPr sz="750" spc="2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até</a:t>
                      </a:r>
                      <a:r>
                        <a:rPr sz="750" spc="2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as</a:t>
                      </a:r>
                      <a:r>
                        <a:rPr sz="750" spc="22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12</a:t>
                      </a:r>
                      <a:r>
                        <a:rPr sz="750" spc="22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horas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(imagem</a:t>
                      </a:r>
                      <a:r>
                        <a:rPr sz="750" spc="2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2),</a:t>
                      </a:r>
                      <a:r>
                        <a:rPr sz="75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OE</a:t>
                      </a:r>
                      <a:r>
                        <a:rPr sz="750" spc="25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sem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alterações.</a:t>
                      </a:r>
                      <a:r>
                        <a:rPr sz="75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À</a:t>
                      </a:r>
                      <a:r>
                        <a:rPr sz="750" spc="25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medida</a:t>
                      </a:r>
                      <a:r>
                        <a:rPr sz="75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pressão</a:t>
                      </a:r>
                      <a:r>
                        <a:rPr sz="750" spc="330" dirty="0">
                          <a:latin typeface="Arial MT"/>
                          <a:cs typeface="Arial MT"/>
                        </a:rPr>
                        <a:t> 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intraocular</a:t>
                      </a:r>
                      <a:r>
                        <a:rPr sz="750" spc="335" dirty="0">
                          <a:latin typeface="Arial MT"/>
                          <a:cs typeface="Arial MT"/>
                        </a:rPr>
                        <a:t> 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bidigital</a:t>
                      </a:r>
                      <a:r>
                        <a:rPr sz="750" spc="340" dirty="0">
                          <a:latin typeface="Arial MT"/>
                          <a:cs typeface="Arial MT"/>
                        </a:rPr>
                        <a:t> 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revelou-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se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normotônico</a:t>
                      </a:r>
                      <a:r>
                        <a:rPr sz="750" spc="23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bilateralmente.</a:t>
                      </a:r>
                      <a:r>
                        <a:rPr sz="750" spc="2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Fu</a:t>
                      </a:r>
                      <a:r>
                        <a:rPr lang="pt-BR" sz="750" dirty="0" err="1">
                          <a:latin typeface="Arial MT"/>
                          <a:cs typeface="Arial MT"/>
                        </a:rPr>
                        <a:t>n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lang="pt-BR" sz="750" dirty="0" err="1">
                          <a:latin typeface="Arial MT"/>
                          <a:cs typeface="Arial MT"/>
                        </a:rPr>
                        <a:t>s</a:t>
                      </a:r>
                      <a:r>
                        <a:rPr sz="750" dirty="0" err="1">
                          <a:latin typeface="Arial MT"/>
                          <a:cs typeface="Arial MT"/>
                        </a:rPr>
                        <a:t>copia</a:t>
                      </a:r>
                      <a:r>
                        <a:rPr sz="750" spc="24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sem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alterações</a:t>
                      </a:r>
                      <a:r>
                        <a:rPr sz="750" spc="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7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ambos</a:t>
                      </a:r>
                      <a:r>
                        <a:rPr sz="7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os</a:t>
                      </a:r>
                      <a:r>
                        <a:rPr sz="75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olhos.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  <a:p>
                      <a:pPr marL="91440" marR="82550" algn="just">
                        <a:lnSpc>
                          <a:spcPct val="104000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33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paciente</a:t>
                      </a:r>
                      <a:r>
                        <a:rPr sz="750" spc="33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foi</a:t>
                      </a:r>
                      <a:r>
                        <a:rPr sz="750" spc="33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submetida</a:t>
                      </a:r>
                      <a:r>
                        <a:rPr sz="750" spc="34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33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tomografia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computadorizada</a:t>
                      </a:r>
                      <a:r>
                        <a:rPr sz="750" spc="254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(TC)</a:t>
                      </a:r>
                      <a:r>
                        <a:rPr sz="750" spc="26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26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órbitas,</a:t>
                      </a:r>
                      <a:r>
                        <a:rPr sz="750" spc="26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254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qual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evidenciou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discreto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espessamento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partes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moles</a:t>
                      </a:r>
                      <a:r>
                        <a:rPr sz="75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periorbitárias</a:t>
                      </a:r>
                      <a:r>
                        <a:rPr sz="750" spc="1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à</a:t>
                      </a:r>
                      <a:r>
                        <a:rPr sz="750" spc="1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direita</a:t>
                      </a:r>
                      <a:r>
                        <a:rPr sz="75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50" spc="1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focos</a:t>
                      </a:r>
                      <a:r>
                        <a:rPr sz="75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gasosos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3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permeio</a:t>
                      </a:r>
                      <a:r>
                        <a:rPr sz="750" spc="30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associado</a:t>
                      </a:r>
                      <a:r>
                        <a:rPr sz="750" spc="31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3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focos</a:t>
                      </a:r>
                      <a:r>
                        <a:rPr sz="750" spc="31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gasosos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intraconais</a:t>
                      </a:r>
                      <a:r>
                        <a:rPr sz="750" spc="3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à</a:t>
                      </a:r>
                      <a:r>
                        <a:rPr sz="750" spc="3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direita</a:t>
                      </a:r>
                      <a:r>
                        <a:rPr sz="750" spc="3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(imagem</a:t>
                      </a:r>
                      <a:r>
                        <a:rPr sz="750" spc="3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3),</a:t>
                      </a:r>
                      <a:r>
                        <a:rPr sz="750" spc="3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ausência</a:t>
                      </a:r>
                      <a:r>
                        <a:rPr sz="750" spc="3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fraturas</a:t>
                      </a:r>
                      <a:r>
                        <a:rPr sz="750" spc="1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orbitárias</a:t>
                      </a:r>
                      <a:r>
                        <a:rPr sz="750" spc="1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50" spc="1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lacerações</a:t>
                      </a:r>
                      <a:r>
                        <a:rPr sz="750" spc="1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musculares.</a:t>
                      </a:r>
                      <a:r>
                        <a:rPr sz="750" spc="1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a</a:t>
                      </a:r>
                      <a:r>
                        <a:rPr sz="750" spc="2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condução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caso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foi</a:t>
                      </a:r>
                      <a:r>
                        <a:rPr sz="750" spc="2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adotada</a:t>
                      </a:r>
                      <a:r>
                        <a:rPr sz="750" spc="2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uma</a:t>
                      </a:r>
                      <a:r>
                        <a:rPr sz="75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conduta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conservadora,</a:t>
                      </a:r>
                      <a:r>
                        <a:rPr sz="750" spc="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50" spc="4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ponto</a:t>
                      </a:r>
                      <a:r>
                        <a:rPr sz="750" spc="4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vista</a:t>
                      </a:r>
                      <a:r>
                        <a:rPr sz="750" spc="4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cirúrgico,</a:t>
                      </a:r>
                      <a:r>
                        <a:rPr sz="750" spc="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iniciadas</a:t>
                      </a:r>
                      <a:r>
                        <a:rPr sz="750" spc="45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medidas</a:t>
                      </a:r>
                      <a:r>
                        <a:rPr sz="750" spc="4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clínicas,</a:t>
                      </a:r>
                      <a:r>
                        <a:rPr sz="750" spc="4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50" spc="4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750" spc="4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intuito</a:t>
                      </a:r>
                      <a:r>
                        <a:rPr sz="750" spc="4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regredir</a:t>
                      </a:r>
                      <a:r>
                        <a:rPr sz="750" spc="3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750" spc="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processo</a:t>
                      </a:r>
                      <a:r>
                        <a:rPr sz="750" spc="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inflamatório</a:t>
                      </a:r>
                      <a:r>
                        <a:rPr sz="750" spc="3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associado</a:t>
                      </a:r>
                      <a:r>
                        <a:rPr sz="750" spc="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ao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trauma</a:t>
                      </a:r>
                      <a:r>
                        <a:rPr sz="75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ocular.</a:t>
                      </a:r>
                      <a:r>
                        <a:rPr sz="75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Foi</a:t>
                      </a:r>
                      <a:r>
                        <a:rPr sz="75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prescrita</a:t>
                      </a:r>
                      <a:r>
                        <a:rPr sz="75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antibioticoterapia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amplo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espectro</a:t>
                      </a:r>
                      <a:r>
                        <a:rPr sz="750" spc="26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devido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presença</a:t>
                      </a:r>
                      <a:r>
                        <a:rPr sz="750" spc="254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enfisema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peribulbar</a:t>
                      </a:r>
                      <a:r>
                        <a:rPr sz="750" spc="3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evidenciado</a:t>
                      </a:r>
                      <a:r>
                        <a:rPr sz="750" spc="3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750" spc="3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TC,</a:t>
                      </a:r>
                      <a:r>
                        <a:rPr sz="750" spc="3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corticóide</a:t>
                      </a:r>
                      <a:r>
                        <a:rPr sz="750" spc="3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regressão</a:t>
                      </a:r>
                      <a:r>
                        <a:rPr sz="75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5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edema</a:t>
                      </a:r>
                      <a:r>
                        <a:rPr sz="75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5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controle</a:t>
                      </a:r>
                      <a:r>
                        <a:rPr sz="75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5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inflamação,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além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seguimento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ambulatorial</a:t>
                      </a:r>
                      <a:r>
                        <a:rPr sz="750" spc="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equipe</a:t>
                      </a:r>
                      <a:r>
                        <a:rPr sz="750" spc="1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estrabismo.</a:t>
                      </a:r>
                      <a:r>
                        <a:rPr sz="750" spc="229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Após</a:t>
                      </a:r>
                      <a:r>
                        <a:rPr sz="750" spc="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três</a:t>
                      </a:r>
                      <a:r>
                        <a:rPr sz="750" spc="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semanas</a:t>
                      </a:r>
                      <a:r>
                        <a:rPr sz="750" spc="2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50" spc="2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tratamento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instituído</a:t>
                      </a:r>
                      <a:r>
                        <a:rPr sz="750" spc="11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paciente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foi</a:t>
                      </a:r>
                      <a:r>
                        <a:rPr sz="750" spc="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submetida</a:t>
                      </a:r>
                      <a:r>
                        <a:rPr sz="750" spc="1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novo</a:t>
                      </a:r>
                      <a:r>
                        <a:rPr sz="750" spc="1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exame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oftalmológico,</a:t>
                      </a:r>
                      <a:r>
                        <a:rPr sz="750" spc="3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tendo</a:t>
                      </a:r>
                      <a:r>
                        <a:rPr sz="750" spc="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recuperado</a:t>
                      </a:r>
                      <a:r>
                        <a:rPr sz="750" spc="3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750" spc="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movimento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1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>
                          <a:latin typeface="Arial MT"/>
                          <a:cs typeface="Arial MT"/>
                        </a:rPr>
                        <a:t>adução</a:t>
                      </a:r>
                      <a:r>
                        <a:rPr sz="750" spc="1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50" spc="1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olho</a:t>
                      </a:r>
                      <a:r>
                        <a:rPr sz="750" spc="1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direito,</a:t>
                      </a:r>
                      <a:r>
                        <a:rPr sz="750" spc="11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apesar</a:t>
                      </a:r>
                      <a:r>
                        <a:rPr sz="750" spc="1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1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mantido</a:t>
                      </a:r>
                      <a:r>
                        <a:rPr sz="750" spc="1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estrabismo</a:t>
                      </a:r>
                      <a:r>
                        <a:rPr sz="750" spc="3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divergente</a:t>
                      </a:r>
                      <a:r>
                        <a:rPr sz="750" spc="3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750" spc="3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posição</a:t>
                      </a:r>
                      <a:r>
                        <a:rPr sz="750" spc="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primária</a:t>
                      </a:r>
                      <a:r>
                        <a:rPr sz="750" spc="3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olhar.</a:t>
                      </a:r>
                      <a:r>
                        <a:rPr sz="75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Optado</a:t>
                      </a:r>
                      <a:r>
                        <a:rPr sz="750" spc="25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por</a:t>
                      </a:r>
                      <a:r>
                        <a:rPr sz="75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correção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50" spc="2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estrabismo</a:t>
                      </a:r>
                      <a:r>
                        <a:rPr sz="750" spc="25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fins</a:t>
                      </a:r>
                      <a:r>
                        <a:rPr sz="7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estéticos</a:t>
                      </a:r>
                      <a:r>
                        <a:rPr sz="7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7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segundo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momento.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3175">
                      <a:solidFill>
                        <a:srgbClr val="1C334E"/>
                      </a:solidFill>
                      <a:prstDash val="solid"/>
                    </a:lnL>
                    <a:lnR w="3175">
                      <a:solidFill>
                        <a:srgbClr val="1C334E"/>
                      </a:solidFill>
                      <a:prstDash val="solid"/>
                    </a:lnR>
                    <a:lnT w="3175">
                      <a:solidFill>
                        <a:srgbClr val="1C334E"/>
                      </a:solidFill>
                      <a:prstDash val="solid"/>
                    </a:lnT>
                    <a:lnB w="3175">
                      <a:solidFill>
                        <a:srgbClr val="1C334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85605"/>
              </p:ext>
            </p:extLst>
          </p:nvPr>
        </p:nvGraphicFramePr>
        <p:xfrm>
          <a:off x="2583878" y="1882076"/>
          <a:ext cx="2359660" cy="7171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9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marL="29209" algn="ctr">
                        <a:lnSpc>
                          <a:spcPts val="122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FIGURAS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3175">
                      <a:solidFill>
                        <a:srgbClr val="1C334E"/>
                      </a:solidFill>
                      <a:prstDash val="solid"/>
                    </a:lnB>
                    <a:solidFill>
                      <a:srgbClr val="2339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8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Arial MT"/>
                          <a:cs typeface="Arial MT"/>
                        </a:rPr>
                        <a:t>Imagem</a:t>
                      </a:r>
                      <a:r>
                        <a:rPr sz="6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1:</a:t>
                      </a:r>
                      <a:r>
                        <a:rPr sz="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paciente</a:t>
                      </a:r>
                      <a:r>
                        <a:rPr sz="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6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posição</a:t>
                      </a:r>
                      <a:r>
                        <a:rPr sz="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primária</a:t>
                      </a:r>
                      <a:r>
                        <a:rPr sz="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olhar</a:t>
                      </a:r>
                      <a:r>
                        <a:rPr sz="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6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spc="-10" dirty="0">
                          <a:latin typeface="Arial MT"/>
                          <a:cs typeface="Arial MT"/>
                        </a:rPr>
                        <a:t>evidência</a:t>
                      </a:r>
                      <a:endParaRPr sz="600" dirty="0">
                        <a:latin typeface="Arial MT"/>
                        <a:cs typeface="Arial MT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6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exotropia</a:t>
                      </a:r>
                      <a:r>
                        <a:rPr sz="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à</a:t>
                      </a:r>
                      <a:r>
                        <a:rPr sz="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direita.</a:t>
                      </a:r>
                      <a:r>
                        <a:rPr sz="6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Presença</a:t>
                      </a:r>
                      <a:r>
                        <a:rPr sz="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spc="-10" dirty="0">
                          <a:latin typeface="Arial MT"/>
                          <a:cs typeface="Arial MT"/>
                        </a:rPr>
                        <a:t>reflexo</a:t>
                      </a:r>
                      <a:r>
                        <a:rPr sz="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centrado</a:t>
                      </a:r>
                      <a:r>
                        <a:rPr sz="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600" spc="-25" dirty="0">
                          <a:latin typeface="Arial MT"/>
                          <a:cs typeface="Arial MT"/>
                        </a:rPr>
                        <a:t> OE.</a:t>
                      </a:r>
                      <a:endParaRPr sz="600" dirty="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78105" marR="8890" algn="just">
                        <a:lnSpc>
                          <a:spcPct val="100000"/>
                        </a:lnSpc>
                      </a:pPr>
                      <a:r>
                        <a:rPr sz="600" dirty="0">
                          <a:latin typeface="Arial MT"/>
                          <a:cs typeface="Arial MT"/>
                        </a:rPr>
                        <a:t>Imagem</a:t>
                      </a:r>
                      <a:r>
                        <a:rPr sz="600" spc="29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2:</a:t>
                      </a:r>
                      <a:r>
                        <a:rPr sz="600" spc="3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subluxação</a:t>
                      </a:r>
                      <a:r>
                        <a:rPr sz="600" spc="3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600" spc="47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Imagem</a:t>
                      </a:r>
                      <a:r>
                        <a:rPr sz="60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3:</a:t>
                      </a:r>
                      <a:r>
                        <a:rPr sz="600" spc="20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TC</a:t>
                      </a:r>
                      <a:r>
                        <a:rPr sz="60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60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spc="-10" dirty="0">
                          <a:latin typeface="Arial MT"/>
                          <a:cs typeface="Arial MT"/>
                        </a:rPr>
                        <a:t>órbita</a:t>
                      </a:r>
                      <a:r>
                        <a:rPr sz="60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cristalino</a:t>
                      </a:r>
                      <a:r>
                        <a:rPr sz="600" spc="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600" spc="4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desinserção</a:t>
                      </a:r>
                      <a:r>
                        <a:rPr sz="600" spc="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600" spc="459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600" spc="39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focos</a:t>
                      </a:r>
                      <a:r>
                        <a:rPr sz="600" spc="40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600" spc="-10" dirty="0">
                          <a:latin typeface="Arial MT"/>
                          <a:cs typeface="Arial MT"/>
                        </a:rPr>
                        <a:t>gasosos</a:t>
                      </a:r>
                      <a:r>
                        <a:rPr sz="60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fibras</a:t>
                      </a:r>
                      <a:r>
                        <a:rPr sz="6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zonulares</a:t>
                      </a:r>
                      <a:r>
                        <a:rPr sz="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 err="1">
                          <a:latin typeface="Arial MT"/>
                          <a:cs typeface="Arial MT"/>
                        </a:rPr>
                        <a:t>à</a:t>
                      </a:r>
                      <a:r>
                        <a:rPr sz="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 err="1">
                          <a:latin typeface="Arial MT"/>
                          <a:cs typeface="Arial MT"/>
                        </a:rPr>
                        <a:t>biomicroscopia</a:t>
                      </a:r>
                      <a:r>
                        <a:rPr lang="pt-BR" sz="600" dirty="0">
                          <a:latin typeface="Arial MT"/>
                          <a:cs typeface="Arial MT"/>
                        </a:rPr>
                        <a:t>.</a:t>
                      </a:r>
                      <a:r>
                        <a:rPr sz="600" spc="345" dirty="0">
                          <a:latin typeface="Arial MT"/>
                          <a:cs typeface="Arial MT"/>
                        </a:rPr>
                        <a:t>  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intraconais,</a:t>
                      </a:r>
                      <a:r>
                        <a:rPr sz="6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latin typeface="Arial MT"/>
                          <a:cs typeface="Arial MT"/>
                        </a:rPr>
                        <a:t>sem</a:t>
                      </a:r>
                      <a:r>
                        <a:rPr sz="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spc="-10" dirty="0">
                          <a:latin typeface="Arial MT"/>
                          <a:cs typeface="Arial MT"/>
                        </a:rPr>
                        <a:t>evidência</a:t>
                      </a:r>
                      <a:endParaRPr sz="600" dirty="0">
                        <a:latin typeface="Arial MT"/>
                        <a:cs typeface="Arial MT"/>
                      </a:endParaRPr>
                    </a:p>
                    <a:p>
                      <a:pPr marL="142875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spc="-10" dirty="0">
                          <a:latin typeface="Arial MT"/>
                          <a:cs typeface="Arial MT"/>
                        </a:rPr>
                        <a:t>laceração,</a:t>
                      </a:r>
                      <a:r>
                        <a:rPr sz="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 err="1">
                          <a:latin typeface="Arial MT"/>
                          <a:cs typeface="Arial MT"/>
                        </a:rPr>
                        <a:t>em</a:t>
                      </a:r>
                      <a:r>
                        <a:rPr sz="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spc="-25" dirty="0">
                          <a:latin typeface="Arial MT"/>
                          <a:cs typeface="Arial MT"/>
                        </a:rPr>
                        <a:t>OD</a:t>
                      </a:r>
                      <a:r>
                        <a:rPr lang="pt-BR" sz="600" spc="-25" dirty="0">
                          <a:latin typeface="Arial MT"/>
                          <a:cs typeface="Arial MT"/>
                        </a:rPr>
                        <a:t>.</a:t>
                      </a:r>
                      <a:endParaRPr sz="60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1C334E"/>
                      </a:solidFill>
                      <a:prstDash val="solid"/>
                    </a:lnL>
                    <a:lnR w="3175">
                      <a:solidFill>
                        <a:srgbClr val="1C334E"/>
                      </a:solidFill>
                      <a:prstDash val="solid"/>
                    </a:lnR>
                    <a:lnT w="3175">
                      <a:solidFill>
                        <a:srgbClr val="1C334E"/>
                      </a:solidFill>
                      <a:prstDash val="solid"/>
                    </a:lnT>
                    <a:lnB w="3175">
                      <a:solidFill>
                        <a:srgbClr val="1C334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marL="43180" algn="ctr">
                        <a:lnSpc>
                          <a:spcPts val="121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DISCUSSÃO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5">
                      <a:solidFill>
                        <a:srgbClr val="1C334E"/>
                      </a:solidFill>
                      <a:prstDash val="solid"/>
                    </a:lnT>
                    <a:lnB w="3175">
                      <a:solidFill>
                        <a:srgbClr val="1C334E"/>
                      </a:solidFill>
                      <a:prstDash val="solid"/>
                    </a:lnB>
                    <a:solidFill>
                      <a:srgbClr val="2339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9935">
                <a:tc>
                  <a:txBody>
                    <a:bodyPr/>
                    <a:lstStyle/>
                    <a:p>
                      <a:pPr marL="76200" marR="75565" algn="just">
                        <a:lnSpc>
                          <a:spcPct val="104000"/>
                        </a:lnSpc>
                        <a:spcBef>
                          <a:spcPts val="215"/>
                        </a:spcBef>
                        <a:tabLst>
                          <a:tab pos="882650" algn="l"/>
                          <a:tab pos="1762125" algn="l"/>
                        </a:tabLst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750" spc="254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relato</a:t>
                      </a:r>
                      <a:r>
                        <a:rPr sz="750" spc="254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exposto</a:t>
                      </a:r>
                      <a:r>
                        <a:rPr sz="750" spc="254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evidencia</a:t>
                      </a:r>
                      <a:r>
                        <a:rPr sz="750" spc="254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um</a:t>
                      </a:r>
                      <a:r>
                        <a:rPr sz="750" spc="25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caso</a:t>
                      </a:r>
                      <a:r>
                        <a:rPr sz="750" spc="254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estrabismo</a:t>
                      </a:r>
                      <a:r>
                        <a:rPr sz="750" spc="4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agudo</a:t>
                      </a:r>
                      <a:r>
                        <a:rPr sz="750" spc="4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provocado</a:t>
                      </a:r>
                      <a:r>
                        <a:rPr sz="750" spc="4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por</a:t>
                      </a:r>
                      <a:r>
                        <a:rPr sz="750" spc="4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um</a:t>
                      </a:r>
                      <a:r>
                        <a:rPr sz="750" spc="48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trauma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contuso.</a:t>
                      </a:r>
                      <a:r>
                        <a:rPr sz="750" spc="3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Lesões</a:t>
                      </a:r>
                      <a:r>
                        <a:rPr sz="750" spc="3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musculares</a:t>
                      </a:r>
                      <a:r>
                        <a:rPr sz="750" spc="3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sem</a:t>
                      </a:r>
                      <a:r>
                        <a:rPr sz="750" spc="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envolvimento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5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globo</a:t>
                      </a:r>
                      <a:r>
                        <a:rPr sz="75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ocular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podem</a:t>
                      </a:r>
                      <a:r>
                        <a:rPr sz="75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ocorrer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forma</a:t>
                      </a:r>
                      <a:r>
                        <a:rPr sz="750" spc="1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isolada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ou</a:t>
                      </a:r>
                      <a:r>
                        <a:rPr sz="75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associadas</a:t>
                      </a:r>
                      <a:r>
                        <a:rPr sz="750" spc="2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fraturas</a:t>
                      </a:r>
                      <a:r>
                        <a:rPr sz="75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orbitárias.</a:t>
                      </a:r>
                      <a:r>
                        <a:rPr sz="75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Existem</a:t>
                      </a:r>
                      <a:r>
                        <a:rPr sz="75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três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mecanismos</a:t>
                      </a:r>
                      <a:r>
                        <a:rPr sz="750" spc="14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básicos</a:t>
                      </a:r>
                      <a:r>
                        <a:rPr sz="750" spc="4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48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 err="1">
                          <a:latin typeface="Arial MT"/>
                          <a:cs typeface="Arial MT"/>
                        </a:rPr>
                        <a:t>envolvimento</a:t>
                      </a:r>
                      <a:r>
                        <a:rPr lang="pt-BR" sz="750" spc="4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 err="1">
                          <a:latin typeface="Arial MT"/>
                          <a:cs typeface="Arial MT"/>
                        </a:rPr>
                        <a:t>desses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 err="1">
                          <a:latin typeface="Arial MT"/>
                          <a:cs typeface="Arial MT"/>
                        </a:rPr>
                        <a:t>músculos</a:t>
                      </a:r>
                      <a:r>
                        <a:rPr lang="pt-BR"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 err="1">
                          <a:latin typeface="Arial MT"/>
                          <a:cs typeface="Arial MT"/>
                        </a:rPr>
                        <a:t>provocando</a:t>
                      </a:r>
                      <a:r>
                        <a:rPr lang="pt-BR"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 err="1">
                          <a:latin typeface="Arial MT"/>
                          <a:cs typeface="Arial MT"/>
                        </a:rPr>
                        <a:t>estrabismo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: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encarceramento</a:t>
                      </a:r>
                      <a:r>
                        <a:rPr sz="75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muscular</a:t>
                      </a:r>
                      <a:r>
                        <a:rPr sz="75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75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fraturas</a:t>
                      </a:r>
                      <a:r>
                        <a:rPr sz="750" spc="1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parede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orbitária,</a:t>
                      </a:r>
                      <a:r>
                        <a:rPr sz="750" spc="24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contusão</a:t>
                      </a:r>
                      <a:r>
                        <a:rPr sz="750" spc="24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muscular</a:t>
                      </a:r>
                      <a:r>
                        <a:rPr sz="750" spc="25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50" spc="24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desinserção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traumática</a:t>
                      </a:r>
                      <a:r>
                        <a:rPr sz="750" spc="45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ou</a:t>
                      </a:r>
                      <a:r>
                        <a:rPr sz="750" spc="45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ainda</a:t>
                      </a:r>
                      <a:r>
                        <a:rPr sz="750" spc="45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laceração</a:t>
                      </a:r>
                      <a:r>
                        <a:rPr sz="750" spc="45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muscular</a:t>
                      </a:r>
                      <a:r>
                        <a:rPr sz="750" spc="4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ruptura</a:t>
                      </a:r>
                      <a:r>
                        <a:rPr sz="750" spc="1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fibras.</a:t>
                      </a:r>
                      <a:r>
                        <a:rPr sz="750" spc="3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75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caso</a:t>
                      </a:r>
                      <a:r>
                        <a:rPr sz="750" spc="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questão</a:t>
                      </a:r>
                      <a:r>
                        <a:rPr sz="75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TC</a:t>
                      </a:r>
                      <a:r>
                        <a:rPr sz="750" spc="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não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evidenciava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fraturas</a:t>
                      </a:r>
                      <a:r>
                        <a:rPr sz="750" spc="2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ou</a:t>
                      </a:r>
                      <a:r>
                        <a:rPr sz="750" spc="2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lacerações,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levando-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nos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ao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mecanismo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contusão</a:t>
                      </a:r>
                      <a:r>
                        <a:rPr sz="750" spc="16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muscular.</a:t>
                      </a:r>
                      <a:r>
                        <a:rPr sz="750" spc="290" dirty="0">
                          <a:latin typeface="Arial MT"/>
                          <a:cs typeface="Arial MT"/>
                        </a:rPr>
                        <a:t>  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Os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estrabismos</a:t>
                      </a:r>
                      <a:r>
                        <a:rPr sz="75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grande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ângulo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pós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contusão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são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uma</a:t>
                      </a:r>
                      <a:r>
                        <a:rPr sz="750" spc="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entidade</a:t>
                      </a:r>
                      <a:r>
                        <a:rPr sz="75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rara</a:t>
                      </a:r>
                      <a:r>
                        <a:rPr sz="75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e,</a:t>
                      </a:r>
                      <a:r>
                        <a:rPr sz="750" spc="25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quando</a:t>
                      </a:r>
                      <a:r>
                        <a:rPr sz="750" spc="2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vistos,</a:t>
                      </a:r>
                      <a:r>
                        <a:rPr sz="75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acometem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habitualmente</a:t>
                      </a:r>
                      <a:r>
                        <a:rPr sz="750" spc="4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músculo</a:t>
                      </a:r>
                      <a:r>
                        <a:rPr sz="750" spc="4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reto</a:t>
                      </a:r>
                      <a:r>
                        <a:rPr sz="750" spc="4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inferior</a:t>
                      </a:r>
                      <a:r>
                        <a:rPr sz="750" spc="40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devido</a:t>
                      </a:r>
                      <a:r>
                        <a:rPr sz="750" spc="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ao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fenômeno</a:t>
                      </a:r>
                      <a:r>
                        <a:rPr sz="750" spc="1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1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Bell</a:t>
                      </a:r>
                      <a:r>
                        <a:rPr sz="75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que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ocorre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durante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750" spc="1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episódio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traumático.</a:t>
                      </a:r>
                      <a:r>
                        <a:rPr sz="750" spc="1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caso</a:t>
                      </a:r>
                      <a:r>
                        <a:rPr sz="750" spc="1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descrito,</a:t>
                      </a:r>
                      <a:r>
                        <a:rPr sz="750" spc="1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lesão</a:t>
                      </a:r>
                      <a:r>
                        <a:rPr sz="750" spc="1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acometeu</a:t>
                      </a:r>
                      <a:r>
                        <a:rPr sz="750" spc="1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músculo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reto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medial</a:t>
                      </a:r>
                      <a:r>
                        <a:rPr sz="750" spc="2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à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direita,</a:t>
                      </a:r>
                      <a:r>
                        <a:rPr sz="750" spc="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provocando</a:t>
                      </a:r>
                      <a:r>
                        <a:rPr sz="750" spc="2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uma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exotropia</a:t>
                      </a:r>
                      <a:r>
                        <a:rPr sz="75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5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limitação</a:t>
                      </a:r>
                      <a:r>
                        <a:rPr sz="75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5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adução.</a:t>
                      </a:r>
                      <a:r>
                        <a:rPr sz="75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escolha</a:t>
                      </a:r>
                      <a:r>
                        <a:rPr sz="75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pelo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tratamento</a:t>
                      </a:r>
                      <a:r>
                        <a:rPr sz="750" spc="3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conservador,</a:t>
                      </a:r>
                      <a:r>
                        <a:rPr sz="750" spc="3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50" spc="3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corticoterapia,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nesses</a:t>
                      </a:r>
                      <a:r>
                        <a:rPr sz="750" spc="22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casos</a:t>
                      </a:r>
                      <a:r>
                        <a:rPr sz="750" spc="22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pode</a:t>
                      </a:r>
                      <a:r>
                        <a:rPr sz="750" spc="22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ser</a:t>
                      </a:r>
                      <a:r>
                        <a:rPr sz="750" spc="22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suficiente</a:t>
                      </a:r>
                      <a:r>
                        <a:rPr sz="750" spc="22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50" spc="22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recuperação</a:t>
                      </a:r>
                      <a:r>
                        <a:rPr sz="750" spc="35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50" spc="35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movimentação</a:t>
                      </a:r>
                      <a:r>
                        <a:rPr sz="750" spc="35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ocular</a:t>
                      </a:r>
                      <a:r>
                        <a:rPr sz="750" spc="35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paciente</a:t>
                      </a:r>
                      <a:r>
                        <a:rPr sz="750" spc="3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pela</a:t>
                      </a:r>
                      <a:r>
                        <a:rPr sz="750" spc="3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regressão</a:t>
                      </a:r>
                      <a:r>
                        <a:rPr sz="750" spc="3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50" spc="3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edema.</a:t>
                      </a:r>
                      <a:r>
                        <a:rPr sz="750" spc="3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Tal</a:t>
                      </a:r>
                      <a:r>
                        <a:rPr sz="750" spc="3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relato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mostra,</a:t>
                      </a:r>
                      <a:r>
                        <a:rPr sz="750" spc="2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portanto,</a:t>
                      </a:r>
                      <a:r>
                        <a:rPr sz="750" spc="2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50" spc="2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importância</a:t>
                      </a:r>
                      <a:r>
                        <a:rPr sz="750" spc="2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50" spc="200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manejo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adequado</a:t>
                      </a:r>
                      <a:r>
                        <a:rPr sz="750" spc="1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dos</a:t>
                      </a:r>
                      <a:r>
                        <a:rPr sz="75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estrabismos</a:t>
                      </a:r>
                      <a:r>
                        <a:rPr sz="750" spc="1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traumáticos</a:t>
                      </a:r>
                      <a:r>
                        <a:rPr sz="7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onde</a:t>
                      </a:r>
                      <a:r>
                        <a:rPr sz="750" spc="1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não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são</a:t>
                      </a:r>
                      <a:r>
                        <a:rPr sz="7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vistas</a:t>
                      </a:r>
                      <a:r>
                        <a:rPr sz="7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alterações</a:t>
                      </a:r>
                      <a:r>
                        <a:rPr sz="7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aos</a:t>
                      </a:r>
                      <a:r>
                        <a:rPr sz="7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exames</a:t>
                      </a:r>
                      <a:r>
                        <a:rPr sz="7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imagem.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</a:txBody>
                  <a:tcPr marL="0" marR="0" marT="27305" marB="0">
                    <a:lnL w="3175">
                      <a:solidFill>
                        <a:srgbClr val="1C334E"/>
                      </a:solidFill>
                      <a:prstDash val="solid"/>
                    </a:lnL>
                    <a:lnR w="3175">
                      <a:solidFill>
                        <a:srgbClr val="1C334E"/>
                      </a:solidFill>
                      <a:prstDash val="solid"/>
                    </a:lnR>
                    <a:lnT w="3175">
                      <a:solidFill>
                        <a:srgbClr val="1C334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REFERÊNCIAS</a:t>
                      </a:r>
                      <a:r>
                        <a:rPr sz="7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BIBLIOGRÁFICAS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B w="3175">
                      <a:solidFill>
                        <a:srgbClr val="1C334E"/>
                      </a:solidFill>
                      <a:prstDash val="solid"/>
                    </a:lnB>
                    <a:solidFill>
                      <a:srgbClr val="2339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9640">
                <a:tc>
                  <a:txBody>
                    <a:bodyPr/>
                    <a:lstStyle/>
                    <a:p>
                      <a:pPr marL="254000" marR="146050" indent="-223520" algn="just">
                        <a:lnSpc>
                          <a:spcPct val="100000"/>
                        </a:lnSpc>
                        <a:spcBef>
                          <a:spcPts val="250"/>
                        </a:spcBef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Endriss,</a:t>
                      </a:r>
                      <a:r>
                        <a:rPr sz="600" spc="47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Daniela,</a:t>
                      </a:r>
                      <a:r>
                        <a:rPr sz="600" spc="48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et</a:t>
                      </a:r>
                      <a:r>
                        <a:rPr sz="600" spc="47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al.</a:t>
                      </a:r>
                      <a:r>
                        <a:rPr sz="600" spc="46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"Diplopia</a:t>
                      </a:r>
                      <a:r>
                        <a:rPr sz="600" spc="47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binocular</a:t>
                      </a:r>
                      <a:r>
                        <a:rPr sz="600" spc="484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spc="-2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em</a:t>
                      </a:r>
                      <a:r>
                        <a:rPr sz="600" spc="5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	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estrabismo</a:t>
                      </a:r>
                      <a:r>
                        <a:rPr sz="600" spc="1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adquirido</a:t>
                      </a:r>
                      <a:r>
                        <a:rPr sz="600" spc="10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na</a:t>
                      </a:r>
                      <a:r>
                        <a:rPr sz="600" spc="1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população</a:t>
                      </a:r>
                      <a:r>
                        <a:rPr sz="600" spc="1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adulta."</a:t>
                      </a:r>
                      <a:r>
                        <a:rPr sz="600" spc="9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i="1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Rev.</a:t>
                      </a:r>
                      <a:r>
                        <a:rPr sz="600" i="1" spc="1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i="1" spc="-2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bras.</a:t>
                      </a:r>
                      <a:r>
                        <a:rPr sz="600" i="1" spc="5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	</a:t>
                      </a:r>
                      <a:r>
                        <a:rPr sz="600" i="1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oftalmol</a:t>
                      </a:r>
                      <a:r>
                        <a:rPr sz="600" i="1" spc="1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1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(2000): 342-</a:t>
                      </a:r>
                      <a:r>
                        <a:rPr sz="600" spc="-2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348.</a:t>
                      </a:r>
                      <a:endParaRPr sz="600" dirty="0">
                        <a:latin typeface="Arial MT"/>
                        <a:cs typeface="Arial MT"/>
                      </a:endParaRPr>
                    </a:p>
                    <a:p>
                      <a:pPr marL="259079" marR="147320" indent="-228600">
                        <a:lnSpc>
                          <a:spcPct val="100000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Andrea</a:t>
                      </a:r>
                      <a:r>
                        <a:rPr sz="600" spc="27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DM.</a:t>
                      </a:r>
                      <a:r>
                        <a:rPr sz="600" spc="27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Strabismus</a:t>
                      </a:r>
                      <a:r>
                        <a:rPr sz="600" spc="27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Following</a:t>
                      </a:r>
                      <a:r>
                        <a:rPr sz="600" spc="27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 </a:t>
                      </a:r>
                      <a:r>
                        <a:rPr sz="600" spc="-1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extraocular</a:t>
                      </a:r>
                      <a:r>
                        <a:rPr sz="600" spc="5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spc="-1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muscleTrauma.</a:t>
                      </a:r>
                      <a:r>
                        <a:rPr sz="600" spc="5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spc="-1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AmericanAcademyOphthalmology,2018May</a:t>
                      </a:r>
                      <a:endParaRPr sz="600" dirty="0">
                        <a:latin typeface="Arial MT"/>
                        <a:cs typeface="Arial MT"/>
                      </a:endParaRPr>
                    </a:p>
                    <a:p>
                      <a:pPr marL="254000" marR="146685" indent="-223520" algn="just">
                        <a:lnSpc>
                          <a:spcPct val="100000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Wang,</a:t>
                      </a:r>
                      <a:r>
                        <a:rPr sz="600" spc="-3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JC</a:t>
                      </a:r>
                      <a:r>
                        <a:rPr sz="600" spc="-2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r>
                        <a:rPr sz="600" spc="-2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Elliott,</a:t>
                      </a:r>
                      <a:r>
                        <a:rPr sz="600" spc="-2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AT</a:t>
                      </a:r>
                      <a:r>
                        <a:rPr sz="600" spc="-3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(2018).</a:t>
                      </a:r>
                      <a:r>
                        <a:rPr sz="600" spc="-2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Exotropia</a:t>
                      </a:r>
                      <a:r>
                        <a:rPr sz="600" spc="-1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aguda</a:t>
                      </a:r>
                      <a:r>
                        <a:rPr sz="600" spc="-2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spc="-1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transitória</a:t>
                      </a:r>
                      <a:r>
                        <a:rPr sz="600" spc="5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	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de</a:t>
                      </a:r>
                      <a:r>
                        <a:rPr sz="600" spc="4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grande</a:t>
                      </a:r>
                      <a:r>
                        <a:rPr sz="600" spc="40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ângulo</a:t>
                      </a:r>
                      <a:r>
                        <a:rPr sz="600" spc="40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causada</a:t>
                      </a:r>
                      <a:r>
                        <a:rPr sz="600" spc="409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por</a:t>
                      </a:r>
                      <a:r>
                        <a:rPr sz="600" spc="4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contusão</a:t>
                      </a:r>
                      <a:r>
                        <a:rPr sz="600" spc="40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spc="-1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orbital</a:t>
                      </a:r>
                      <a:r>
                        <a:rPr sz="600" spc="5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	</a:t>
                      </a:r>
                      <a:r>
                        <a:rPr sz="600" spc="-1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traumática.</a:t>
                      </a:r>
                      <a:r>
                        <a:rPr sz="600" spc="-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i="1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Órbita</a:t>
                      </a:r>
                      <a:r>
                        <a:rPr sz="600" i="1" spc="1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,</a:t>
                      </a:r>
                      <a:r>
                        <a:rPr sz="600" spc="5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i="1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37 </a:t>
                      </a:r>
                      <a:r>
                        <a:rPr sz="60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(6), </a:t>
                      </a:r>
                      <a:r>
                        <a:rPr sz="600" spc="-1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454-</a:t>
                      </a:r>
                      <a:r>
                        <a:rPr sz="600" spc="-20" dirty="0">
                          <a:solidFill>
                            <a:srgbClr val="212121"/>
                          </a:solidFill>
                          <a:latin typeface="Arial MT"/>
                          <a:cs typeface="Arial MT"/>
                        </a:rPr>
                        <a:t>456.</a:t>
                      </a:r>
                      <a:endParaRPr sz="600" dirty="0">
                        <a:latin typeface="Arial MT"/>
                        <a:cs typeface="Arial MT"/>
                      </a:endParaRPr>
                    </a:p>
                  </a:txBody>
                  <a:tcPr marL="0" marR="0" marT="31750" marB="0">
                    <a:lnL w="3175">
                      <a:solidFill>
                        <a:srgbClr val="1C334E"/>
                      </a:solidFill>
                      <a:prstDash val="solid"/>
                    </a:lnL>
                    <a:lnR w="3175">
                      <a:solidFill>
                        <a:srgbClr val="1C334E"/>
                      </a:solidFill>
                      <a:prstDash val="solid"/>
                    </a:lnR>
                    <a:lnT w="3175">
                      <a:solidFill>
                        <a:srgbClr val="1C334E"/>
                      </a:solidFill>
                      <a:prstDash val="solid"/>
                    </a:lnT>
                    <a:lnB w="3175">
                      <a:solidFill>
                        <a:srgbClr val="1C334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83179" y="2110739"/>
            <a:ext cx="2365247" cy="58978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92323" y="2988564"/>
            <a:ext cx="2339340" cy="10134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799</Words>
  <Application>Microsoft Macintosh PowerPoint</Application>
  <PresentationFormat>Apresentação na tela (16:9)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MT</vt:lpstr>
      <vt:lpstr>Calibri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Microsoft Office User</cp:lastModifiedBy>
  <cp:revision>4</cp:revision>
  <dcterms:created xsi:type="dcterms:W3CDTF">2024-01-29T01:31:55Z</dcterms:created>
  <dcterms:modified xsi:type="dcterms:W3CDTF">2024-01-29T22:14:17Z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2024-01-28T00:00:00Z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2024-01-29T00:00:00Z</vt:filetime>
  </property>
  <property fmtid="{D5CDD505-2E9C-101B-9397-08002B2CF9AE}" pid="5" name="Producer">
    <vt:lpwstr>Microsoft® PowerPoint® para Microsoft 365</vt:lpwstr>
  </property>
</Properties>
</file>