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143500" cy="9144000" type="screen16x9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9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888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57040" y="4909680"/>
            <a:ext cx="462888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257040" y="49096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2629080" y="49096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14904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822320" y="2139480"/>
            <a:ext cx="14904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387600" y="2139480"/>
            <a:ext cx="14904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257040" y="4909680"/>
            <a:ext cx="14904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822320" y="4909680"/>
            <a:ext cx="14904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3387600" y="4909680"/>
            <a:ext cx="14904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257040" y="2139480"/>
            <a:ext cx="4628880" cy="530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462888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5920" y="2840400"/>
            <a:ext cx="4371480" cy="908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257040" y="49096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629080" y="49096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257040" y="21394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629080" y="2139480"/>
            <a:ext cx="22586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57040" y="4909680"/>
            <a:ext cx="462888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5920" y="2840400"/>
            <a:ext cx="4371480" cy="19598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"/>
              </a:rPr>
              <a:t>Clique para editar 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257040" y="8475120"/>
            <a:ext cx="119988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227847A2-F30C-4335-9565-EF051855064F}" type="datetime">
              <a:rPr lang="pt-BR" sz="1200" b="0" strike="noStrike" spc="-1">
                <a:solidFill>
                  <a:srgbClr val="8B8B8B"/>
                </a:solidFill>
                <a:latin typeface="Calibri"/>
              </a:rPr>
              <a:t>31/01/2024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757520" y="8475120"/>
            <a:ext cx="162828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3686040" y="8475120"/>
            <a:ext cx="119988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DC940A3-A6BB-42A4-A705-C20A29BC70C7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m 5"/>
          <p:cNvPicPr/>
          <p:nvPr/>
        </p:nvPicPr>
        <p:blipFill>
          <a:blip r:embed="rId2"/>
          <a:srcRect b="77491"/>
          <a:stretch/>
        </p:blipFill>
        <p:spPr>
          <a:xfrm>
            <a:off x="0" y="0"/>
            <a:ext cx="5142960" cy="65880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-70560" y="519480"/>
            <a:ext cx="523584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750" b="1" strike="noStrike" spc="-1" dirty="0" err="1">
                <a:solidFill>
                  <a:srgbClr val="042E4B"/>
                </a:solidFill>
                <a:latin typeface="Arial"/>
                <a:ea typeface="Geneva"/>
              </a:rPr>
              <a:t>S</a:t>
            </a:r>
            <a:r>
              <a:rPr lang="pt-BR" sz="1600" b="1" spc="-1" dirty="0" err="1">
                <a:solidFill>
                  <a:srgbClr val="042E4B"/>
                </a:solidFill>
                <a:latin typeface="Arial"/>
                <a:ea typeface="Geneva"/>
              </a:rPr>
              <a:t>í</a:t>
            </a:r>
            <a:r>
              <a:rPr lang="pt-BR" sz="1600" b="1" strike="noStrike" spc="-1" dirty="0" err="1">
                <a:solidFill>
                  <a:srgbClr val="042E4B"/>
                </a:solidFill>
                <a:latin typeface="Arial"/>
                <a:ea typeface="Geneva"/>
              </a:rPr>
              <a:t>NDROME</a:t>
            </a:r>
            <a:r>
              <a:rPr lang="pt-BR" sz="1600" b="1" strike="noStrike" spc="-1" dirty="0">
                <a:solidFill>
                  <a:srgbClr val="042E4B"/>
                </a:solidFill>
                <a:latin typeface="Arial"/>
                <a:ea typeface="Geneva"/>
              </a:rPr>
              <a:t> DO SEIO SILENTE: RELATO DE CASO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0520" y="942120"/>
            <a:ext cx="4947480" cy="737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Geneva"/>
              </a:rPr>
              <a:t>MENDES, Letícia F; CHINASSO, Tatyane; TERRA, Gabriel M </a:t>
            </a:r>
            <a:r>
              <a:rPr lang="pt-BR" sz="1050" b="1" strike="noStrike" spc="-1" dirty="0" err="1">
                <a:solidFill>
                  <a:srgbClr val="000000"/>
                </a:solidFill>
                <a:latin typeface="Arial"/>
                <a:ea typeface="Geneva"/>
              </a:rPr>
              <a:t>M</a:t>
            </a: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Geneva"/>
              </a:rPr>
              <a:t>; MANGUSSI, Carolina P; KREUZ, </a:t>
            </a:r>
            <a:r>
              <a:rPr lang="pt-BR" sz="1050" b="1" strike="noStrike" spc="-1" dirty="0" err="1">
                <a:solidFill>
                  <a:srgbClr val="000000"/>
                </a:solidFill>
                <a:latin typeface="Arial"/>
                <a:ea typeface="Geneva"/>
              </a:rPr>
              <a:t>Andre</a:t>
            </a: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Geneva"/>
              </a:rPr>
              <a:t> C; YOSHIYASU, </a:t>
            </a:r>
            <a:r>
              <a:rPr lang="pt-BR" sz="1050" b="1" strike="noStrike" spc="-1" dirty="0" err="1">
                <a:solidFill>
                  <a:srgbClr val="000000"/>
                </a:solidFill>
                <a:latin typeface="Arial"/>
                <a:ea typeface="Geneva"/>
              </a:rPr>
              <a:t>Patricia</a:t>
            </a: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Geneva"/>
              </a:rPr>
              <a:t> L F </a:t>
            </a:r>
            <a:endParaRPr lang="pt-BR" sz="105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05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  <a:ea typeface="Geneva"/>
              </a:rPr>
              <a:t>Instituto </a:t>
            </a:r>
            <a:r>
              <a:rPr lang="pt-BR" sz="1050" b="0" strike="noStrike" spc="-1" dirty="0" err="1">
                <a:solidFill>
                  <a:srgbClr val="000000"/>
                </a:solidFill>
                <a:latin typeface="Arial"/>
                <a:ea typeface="Geneva"/>
              </a:rPr>
              <a:t>Prevent</a:t>
            </a:r>
            <a:r>
              <a:rPr lang="pt-BR" sz="1050" b="0" strike="noStrike" spc="-1" dirty="0">
                <a:solidFill>
                  <a:srgbClr val="000000"/>
                </a:solidFill>
                <a:latin typeface="Arial"/>
                <a:ea typeface="Geneva"/>
              </a:rPr>
              <a:t> </a:t>
            </a:r>
            <a:r>
              <a:rPr lang="pt-BR" sz="1050" b="0" strike="noStrike" spc="-1" dirty="0" err="1">
                <a:solidFill>
                  <a:srgbClr val="000000"/>
                </a:solidFill>
                <a:latin typeface="Arial"/>
                <a:ea typeface="Geneva"/>
              </a:rPr>
              <a:t>Senior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0" y="9090360"/>
            <a:ext cx="5143320" cy="5328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7920" y="1638720"/>
            <a:ext cx="4947480" cy="238320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1443960" y="1619640"/>
            <a:ext cx="216000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FFFFFF"/>
                </a:solidFill>
                <a:latin typeface="Calibri"/>
              </a:rPr>
              <a:t>INTRODUÇÃO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48960" y="1835640"/>
            <a:ext cx="4996440" cy="888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pt-BR" sz="1050" b="0" strike="noStrike" spc="-1">
                <a:solidFill>
                  <a:srgbClr val="000000"/>
                </a:solidFill>
                <a:latin typeface="Arial"/>
              </a:rPr>
              <a:t>A síndrome do seio silente é uma condição rara, que leva ao colapso unilateral espontâneo do seio maxilar e do assoalho orbital. É uma doença unilateral, progressiva e indolor do seio maxilar na ausência de sinusite, trauma ou cirurgia prévia. É caracterizada por enoftalmia expontânea e hipoglobo, o que leva o paciente a procurar inicialmente o oftalmologista para avalição</a:t>
            </a:r>
            <a:r>
              <a:rPr lang="pt-BR" sz="1050" b="0" strike="noStrike" spc="-1" baseline="30000">
                <a:solidFill>
                  <a:srgbClr val="000000"/>
                </a:solidFill>
                <a:latin typeface="Arial"/>
              </a:rPr>
              <a:t>1</a:t>
            </a:r>
            <a:r>
              <a:rPr lang="pt-BR" sz="1050" b="0" strike="noStrike" spc="-1">
                <a:solidFill>
                  <a:srgbClr val="000000"/>
                </a:solidFill>
                <a:latin typeface="Arial"/>
              </a:rPr>
              <a:t>.</a:t>
            </a:r>
            <a:endParaRPr lang="pt-BR" sz="105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97920" y="2693880"/>
            <a:ext cx="4947480" cy="238320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443960" y="2638800"/>
            <a:ext cx="216000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FFFFFF"/>
                </a:solidFill>
                <a:latin typeface="Calibri"/>
              </a:rPr>
              <a:t>MÉTODOS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48960" y="2904840"/>
            <a:ext cx="4996440" cy="4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pt-BR" sz="1050" b="0" strike="noStrike" spc="-1">
                <a:solidFill>
                  <a:srgbClr val="000000"/>
                </a:solidFill>
                <a:latin typeface="Arial"/>
              </a:rPr>
              <a:t>Revisão de prontuário de caso avaliado pelo setor de órbita, neuroftalmologia e estrabismo do Instituto Prevent Senior.</a:t>
            </a:r>
            <a:endParaRPr lang="pt-BR" sz="105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97920" y="3268800"/>
            <a:ext cx="4947480" cy="238320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1"/>
          <p:cNvSpPr/>
          <p:nvPr/>
        </p:nvSpPr>
        <p:spPr>
          <a:xfrm>
            <a:off x="1443960" y="3249720"/>
            <a:ext cx="216000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FFFFFF"/>
                </a:solidFill>
                <a:latin typeface="Calibri"/>
              </a:rPr>
              <a:t>RESULTADOS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48960" y="3492000"/>
            <a:ext cx="4996440" cy="19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7000"/>
              </a:lnSpc>
              <a:spcAft>
                <a:spcPts val="799"/>
              </a:spcAft>
            </a:pPr>
            <a:r>
              <a:rPr lang="pt-BR" sz="1050" b="0" strike="noStrike" spc="-1">
                <a:solidFill>
                  <a:srgbClr val="000000"/>
                </a:solidFill>
                <a:latin typeface="Arial"/>
                <a:ea typeface="Calibri"/>
              </a:rPr>
              <a:t>Paciente feminina, 72 anos, caucasiana, foi encaminhada para avaliação de desvio ocular direito iniciado em agosto de 2023, não associado a diplopia. Ao exame ocular, observou-se enoftalmo e discreta distopia inferior à direita (figura 1), exotropia na posição primária do olhar, ausência de restrições da motilidade ocular extrínseca, reflexos pupilares fotomotores presentes sem defeito pupilar aferente relativo; demais exame ocular sem alterações relevantes. A investigação com tomografia computadorizada de órbitas revelou comprometimento do seio maxilar direito com rebaixamento do assoalho da órbita (Figura 2). Foi então considerada a hipótese diagnóstica da síndrome do seio silente. Após avaliação com a equipe de otorrinolaringologia, foi optado como conduta a septoplastia combinada a sinusectomia maxilar direita.</a:t>
            </a:r>
            <a:endParaRPr lang="pt-BR" sz="1050" b="0" strike="noStrike" spc="-1">
              <a:latin typeface="Arial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123480" y="5563440"/>
            <a:ext cx="4947480" cy="238320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4"/>
          <p:cNvSpPr/>
          <p:nvPr/>
        </p:nvSpPr>
        <p:spPr>
          <a:xfrm>
            <a:off x="1469880" y="5544000"/>
            <a:ext cx="216000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FFFFFF"/>
                </a:solidFill>
                <a:latin typeface="Calibri"/>
              </a:rPr>
              <a:t>CONCLUSÃO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5" name="CustomShape 15"/>
          <p:cNvSpPr/>
          <p:nvPr/>
        </p:nvSpPr>
        <p:spPr>
          <a:xfrm>
            <a:off x="111240" y="5765760"/>
            <a:ext cx="4996440" cy="152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pt-BR" sz="1050" b="0" strike="noStrike" spc="-1">
                <a:solidFill>
                  <a:srgbClr val="000000"/>
                </a:solidFill>
                <a:latin typeface="Arial"/>
                <a:ea typeface="Microsoft YaHei"/>
              </a:rPr>
              <a:t>Trata-se de uma síndrome relacionada a sinusite subclínica com secreção nasal estéril , na qual os sintomas otorrinolaringológicos são raros e o paciente usualmente procura o oftalmologista devido à assimetria ocular. O diagnóstico é dado através da história clínica, exame ocular e endoscopia nasal. A tomografia computadorizada de órbitas e seios da face estabelece o diagnóstico definitivo. O tratamento da síndrome do seio silente é cirúrgico. Nos casos incipientes, a simples aeração sinusal via microcirurgia endonasal pode ser suficiente. Mas nos casos mais avançados, pode ser necessária a reconstrução do assoalho orbital com implantes subperiósteais</a:t>
            </a:r>
            <a:r>
              <a:rPr lang="pt-BR" sz="1050" b="0" strike="noStrike" spc="-1" baseline="30000">
                <a:solidFill>
                  <a:srgbClr val="000000"/>
                </a:solidFill>
                <a:latin typeface="Arial"/>
              </a:rPr>
              <a:t>2</a:t>
            </a:r>
            <a:r>
              <a:rPr lang="pt-BR" sz="1050" b="0" strike="noStrike" spc="-1">
                <a:solidFill>
                  <a:srgbClr val="000000"/>
                </a:solidFill>
                <a:latin typeface="Arial"/>
              </a:rPr>
              <a:t>.</a:t>
            </a:r>
            <a:endParaRPr lang="pt-BR" sz="1050" b="0" strike="noStrike" spc="-1">
              <a:latin typeface="Arial"/>
            </a:endParaRPr>
          </a:p>
        </p:txBody>
      </p:sp>
      <p:sp>
        <p:nvSpPr>
          <p:cNvPr id="56" name="CustomShape 16"/>
          <p:cNvSpPr/>
          <p:nvPr/>
        </p:nvSpPr>
        <p:spPr>
          <a:xfrm>
            <a:off x="3210120" y="7315920"/>
            <a:ext cx="1862640" cy="238320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17"/>
          <p:cNvSpPr/>
          <p:nvPr/>
        </p:nvSpPr>
        <p:spPr>
          <a:xfrm>
            <a:off x="3386880" y="7296840"/>
            <a:ext cx="150876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FFFFFF"/>
                </a:solidFill>
                <a:latin typeface="Calibri"/>
              </a:rPr>
              <a:t>REFERÊNCIAS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8" name="CustomShape 18"/>
          <p:cNvSpPr/>
          <p:nvPr/>
        </p:nvSpPr>
        <p:spPr>
          <a:xfrm>
            <a:off x="111240" y="7305120"/>
            <a:ext cx="3043800" cy="238320"/>
          </a:xfrm>
          <a:prstGeom prst="rect">
            <a:avLst/>
          </a:prstGeom>
          <a:solidFill>
            <a:srgbClr val="042E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19"/>
          <p:cNvSpPr/>
          <p:nvPr/>
        </p:nvSpPr>
        <p:spPr>
          <a:xfrm>
            <a:off x="468720" y="7285680"/>
            <a:ext cx="216000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FFFFFF"/>
                </a:solidFill>
                <a:latin typeface="Calibri"/>
              </a:rPr>
              <a:t>IMAGEM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60" name="CustomShape 20"/>
          <p:cNvSpPr/>
          <p:nvPr/>
        </p:nvSpPr>
        <p:spPr>
          <a:xfrm>
            <a:off x="3193200" y="7578360"/>
            <a:ext cx="1877760" cy="17159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pt-BR" sz="760" b="0" strike="noStrike" spc="-1" dirty="0">
                <a:solidFill>
                  <a:srgbClr val="000000"/>
                </a:solidFill>
                <a:latin typeface="Arial"/>
              </a:rPr>
              <a:t>1.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Albadr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FB.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Silent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Sinus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Syndrome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Interesting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Computed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Tomography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and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Magnetic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Resonance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Imaging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Findings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. J Clin Imaging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Sci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. 2020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Jun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 18;10:38. </a:t>
            </a:r>
            <a:r>
              <a:rPr lang="pt-BR" sz="600" b="0" strike="noStrike" spc="-1" dirty="0" err="1">
                <a:solidFill>
                  <a:srgbClr val="000000"/>
                </a:solidFill>
                <a:latin typeface="Arial"/>
              </a:rPr>
              <a:t>doi</a:t>
            </a:r>
            <a:r>
              <a:rPr lang="pt-BR" sz="600" b="0" strike="noStrike" spc="-1" dirty="0">
                <a:solidFill>
                  <a:srgbClr val="000000"/>
                </a:solidFill>
                <a:latin typeface="Arial"/>
              </a:rPr>
              <a:t>: 10.25259/JCIS_62_2020. PMID: 32637229; PMCID: PMC7332466.</a:t>
            </a:r>
            <a:endParaRPr lang="pt-BR" sz="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lang="pt-PT" sz="600" spc="-1" dirty="0">
                <a:solidFill>
                  <a:srgbClr val="000000"/>
                </a:solidFill>
                <a:latin typeface="Arial"/>
              </a:rPr>
              <a:t>2</a:t>
            </a:r>
            <a:r>
              <a:rPr lang="pt-PT" sz="600" b="0" strike="noStrike" spc="-1" dirty="0">
                <a:solidFill>
                  <a:srgbClr val="000000"/>
                </a:solidFill>
                <a:latin typeface="Arial"/>
              </a:rPr>
              <a:t>. Stryjewska-Makuch G, Goroszkiewicz K, Szymocha J, Lisowska G, Misiołek M. Etiology, Early Diagnosis and Proper Treatment of Silent Sinus Syndrome Based on Review of the Literature and Own Experience. J Oral Maxillofac Surg. 2022 Jan;80(1):113.e1-113.e8. doi: 10.1016/j.joms.2021.08.166. Epub 2021 Sep 3. PMID: 34597532.</a:t>
            </a:r>
            <a:endParaRPr lang="pt-BR" sz="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lang="pt-BR" sz="600" b="0" strike="noStrike" spc="-1" dirty="0">
              <a:latin typeface="Arial"/>
            </a:endParaRPr>
          </a:p>
        </p:txBody>
      </p:sp>
      <p:sp>
        <p:nvSpPr>
          <p:cNvPr id="61" name="CustomShape 21"/>
          <p:cNvSpPr/>
          <p:nvPr/>
        </p:nvSpPr>
        <p:spPr>
          <a:xfrm>
            <a:off x="1709640" y="8592827"/>
            <a:ext cx="137016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700" b="0" strike="noStrike" spc="-1" dirty="0">
                <a:solidFill>
                  <a:srgbClr val="000000"/>
                </a:solidFill>
                <a:latin typeface="Arial"/>
              </a:rPr>
              <a:t>FIG 2:  Rebaixamento do assoalho </a:t>
            </a:r>
            <a:r>
              <a:rPr lang="pt-BR" sz="700" b="0" strike="noStrike" spc="-1" dirty="0" err="1">
                <a:solidFill>
                  <a:srgbClr val="000000"/>
                </a:solidFill>
                <a:latin typeface="Arial"/>
              </a:rPr>
              <a:t>orbitário</a:t>
            </a:r>
            <a:r>
              <a:rPr lang="pt-BR" sz="700" b="0" strike="noStrike" spc="-1" dirty="0">
                <a:solidFill>
                  <a:srgbClr val="000000"/>
                </a:solidFill>
                <a:latin typeface="Arial"/>
              </a:rPr>
              <a:t> à direita, com </a:t>
            </a:r>
            <a:r>
              <a:rPr lang="pt-BR" sz="700" b="0" strike="noStrike" spc="-1" dirty="0" err="1">
                <a:solidFill>
                  <a:srgbClr val="000000"/>
                </a:solidFill>
                <a:latin typeface="Arial"/>
              </a:rPr>
              <a:t>redução</a:t>
            </a:r>
            <a:r>
              <a:rPr lang="pt-BR" sz="7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700" b="0" strike="noStrike" spc="-1" dirty="0" err="1">
                <a:solidFill>
                  <a:srgbClr val="000000"/>
                </a:solidFill>
                <a:latin typeface="Arial"/>
              </a:rPr>
              <a:t>volumétrica</a:t>
            </a:r>
            <a:r>
              <a:rPr lang="pt-BR" sz="700" b="0" strike="noStrike" spc="-1" dirty="0">
                <a:solidFill>
                  <a:srgbClr val="000000"/>
                </a:solidFill>
                <a:latin typeface="Arial"/>
              </a:rPr>
              <a:t> do seio maxilar ipsilateral </a:t>
            </a:r>
            <a:endParaRPr lang="pt-BR" sz="700" b="0" strike="noStrike" spc="-1" dirty="0">
              <a:latin typeface="Arial"/>
            </a:endParaRPr>
          </a:p>
        </p:txBody>
      </p:sp>
      <p:pic>
        <p:nvPicPr>
          <p:cNvPr id="62" name="Imagem 33" descr="Foto preta e branca de várias pessoas&#10;&#10;Descrição gerada automaticamente"/>
          <p:cNvPicPr/>
          <p:nvPr/>
        </p:nvPicPr>
        <p:blipFill>
          <a:blip r:embed="rId3"/>
          <a:srcRect l="23406" t="50009" r="55610" b="36102"/>
          <a:stretch/>
        </p:blipFill>
        <p:spPr>
          <a:xfrm>
            <a:off x="1796760" y="7565040"/>
            <a:ext cx="1204200" cy="1038960"/>
          </a:xfrm>
          <a:prstGeom prst="rect">
            <a:avLst/>
          </a:prstGeom>
          <a:ln>
            <a:noFill/>
          </a:ln>
        </p:spPr>
      </p:pic>
      <p:pic>
        <p:nvPicPr>
          <p:cNvPr id="63" name="Imagem 38" descr="Rosto de homem sorrindo&#10;&#10;Descrição gerada automaticamente"/>
          <p:cNvPicPr/>
          <p:nvPr/>
        </p:nvPicPr>
        <p:blipFill>
          <a:blip r:embed="rId4"/>
          <a:srcRect l="27802" t="34481" r="31704" b="50405"/>
          <a:stretch/>
        </p:blipFill>
        <p:spPr>
          <a:xfrm>
            <a:off x="167040" y="7604640"/>
            <a:ext cx="1572840" cy="783000"/>
          </a:xfrm>
          <a:prstGeom prst="rect">
            <a:avLst/>
          </a:prstGeom>
          <a:ln>
            <a:noFill/>
          </a:ln>
        </p:spPr>
      </p:pic>
      <p:sp>
        <p:nvSpPr>
          <p:cNvPr id="64" name="CustomShape 22"/>
          <p:cNvSpPr/>
          <p:nvPr/>
        </p:nvSpPr>
        <p:spPr>
          <a:xfrm>
            <a:off x="123480" y="8388360"/>
            <a:ext cx="1586160" cy="30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700" b="0" strike="noStrike" spc="-1">
                <a:solidFill>
                  <a:srgbClr val="000000"/>
                </a:solidFill>
                <a:latin typeface="Arial"/>
              </a:rPr>
              <a:t>FIG 1: Enoftalmo e distopia inferior à direita</a:t>
            </a:r>
            <a:endParaRPr lang="pt-BR" sz="7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510</Words>
  <Application>Microsoft Office PowerPoint</Application>
  <PresentationFormat>Apresentação na tela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User</dc:creator>
  <dc:description/>
  <cp:lastModifiedBy>Letícia Mendes</cp:lastModifiedBy>
  <cp:revision>20</cp:revision>
  <dcterms:created xsi:type="dcterms:W3CDTF">2024-01-09T13:58:08Z</dcterms:created>
  <dcterms:modified xsi:type="dcterms:W3CDTF">2024-01-31T22:51:36Z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