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488" y="8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869EE-2CB7-46D1-B51E-F7626E21FAE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284CB-DEF1-4FFA-9C2A-EF25FE60A0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284CB-DEF1-4FFA-9C2A-EF25FE60A0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1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81309" y="1752072"/>
            <a:ext cx="4948013" cy="7319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9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INTRODUÇÃO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Síndrome de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Bardet-Biedl</a:t>
            </a: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(SBB) é uma rara doença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herança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autossômica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recessiva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caracterizada por manifestações clínicas diversas, como obesidade, polidactilia, déficit intelectual e anormalidades oftalmológicas, sendo a retinopatia pigmentar a principal. A compreensão abrangente do quadro clínico é essencial para o diagnóstico precoce e a gestão eficaz dessa síndrome complexa. </a:t>
            </a:r>
            <a:endParaRPr lang="pt-BR" sz="9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9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MÉTODOS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Descrição de caso em acompanhamento no ambulatório de retina do HBDF </a:t>
            </a: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devido distrofia retiniana progressiva associada à SBB.</a:t>
            </a:r>
            <a:endParaRPr lang="pt-BR" sz="9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Paciente masculino, 29 anos, com história de baixa acuidade visual progressiva, déficit intelectual, obesidade, diabetes mellitus e polidactilia em pés e mãos, corrigidas cirurgicamente na infância. Ao exame apresentou acuidade visual corrigida de movimento de mãos em ambos os olhos (AO). A biomicroscopia e a tonometria não evidenciou alterações em AO. À fundoscopia observou-se palidez de papila, alteração do epitélio pigmentar da retina, lesão macular arredondada de coloração amarelada, depósitos pigmentares na periferia e região macular do tipo “espículas ósseas” e  estreitamento arteriolar em AO. Estas alterações também foram observadas na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retinografia</a:t>
            </a: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simples (Imagens 1 e 2)</a:t>
            </a:r>
            <a:r>
              <a:rPr lang="en-US" sz="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tomografia de coerência óptica (OCT), evidenciou-se atrofia difusa da retina, principalmente às custas de retina externa, com perda difusa de fotorreceptores (Imagens 3 e 4). </a:t>
            </a:r>
            <a:r>
              <a:rPr lang="pt-BR" sz="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eletrorretinograma demonstrou ausência de registro de atividade bilateral.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9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avaliação oftalmológica de pacientes com </a:t>
            </a: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Síndrome de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Bardet-Biedl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essencial para o diagnóstico precoce e manejo adequado da doença. O</a:t>
            </a: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quadro clínico é complexo e heterogêneo, de forma que uma abordagem multidisciplinar, envolvendo especialistas de diversas áreas, é essencial para fornecer cuidados integrados e melhorar a qualidade de vida dos pacientes com </a:t>
            </a:r>
            <a:r>
              <a:rPr lang="pt-BR" sz="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síndrome</a:t>
            </a:r>
            <a:r>
              <a:rPr lang="pt-B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9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9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IMAGENS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9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REFERÊNCIAS BIBLIOGRÁFICAS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Melluso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Secondulfo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F, et al. Bardet-Biedl Syndrome: Current Perspectives and Clinical Outlook. </a:t>
            </a:r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Clin Risk </a:t>
            </a:r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2023 Jan 30;19:115-132.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Forsythe E, Kenny J, et al. Managing Bardet-Biedl Syndrome-Now and in the Future. Front </a:t>
            </a:r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2018 Feb 13;6:23.</a:t>
            </a:r>
            <a:endParaRPr lang="en-US" sz="9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6743" y="539780"/>
            <a:ext cx="453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Síndrome de </a:t>
            </a:r>
            <a:r>
              <a:rPr lang="pt-BR" b="1" dirty="0" err="1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Bardet-Biedl</a:t>
            </a:r>
            <a:r>
              <a:rPr lang="pt-BR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 associada à retinopatia pigmentar: Relato de Caso</a:t>
            </a:r>
            <a:endParaRPr lang="en-US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9481" y="1111806"/>
            <a:ext cx="4948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0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Laura Vieira Silva¹, Natália Queiroz Souza dos Santos, Anna Vitória Teles Siqueira, Michela Oliveira Rosado, </a:t>
            </a:r>
            <a:r>
              <a:rPr lang="pt-BR" altLang="pt-BR" sz="10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Tabatha</a:t>
            </a:r>
            <a:r>
              <a:rPr lang="pt-BR" altLang="pt-BR" sz="10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Priscila Gomes Felix, Luciana de Sá Quirino </a:t>
            </a:r>
            <a:r>
              <a:rPr lang="pt-BR" altLang="pt-BR" sz="10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Makarczyk</a:t>
            </a:r>
            <a:endParaRPr lang="pt-BR" altLang="pt-BR" sz="1000" b="1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9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Hospital de Base do Distrito Federal (HBDF)</a:t>
            </a:r>
            <a:endParaRPr lang="en-US" altLang="pt-BR" sz="9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F44464-BDF2-2CBB-A320-6ED02E1EB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382" y="3947220"/>
            <a:ext cx="1643766" cy="13135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418A4F-B4A3-61A4-A3FD-0D72A3F49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382" y="2624838"/>
            <a:ext cx="1623779" cy="129032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37DD3BC-6C09-A444-11B3-245D59FA76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4" t="63368" r="2401" b="10848"/>
          <a:stretch/>
        </p:blipFill>
        <p:spPr>
          <a:xfrm>
            <a:off x="2603192" y="6371802"/>
            <a:ext cx="1630019" cy="106265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9980813-3038-1485-3905-72720F8C11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9" t="21758" r="1800" b="52601"/>
          <a:stretch/>
        </p:blipFill>
        <p:spPr>
          <a:xfrm>
            <a:off x="2594995" y="5294834"/>
            <a:ext cx="1646415" cy="104289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4C5459-C476-3F09-3B3D-049C9A909703}"/>
              </a:ext>
            </a:extLst>
          </p:cNvPr>
          <p:cNvSpPr txBox="1"/>
          <p:nvPr/>
        </p:nvSpPr>
        <p:spPr>
          <a:xfrm>
            <a:off x="4209160" y="2561867"/>
            <a:ext cx="898335" cy="64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Retinografia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olho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0488C82-BA52-BBC6-78E5-2D7608EFC448}"/>
              </a:ext>
            </a:extLst>
          </p:cNvPr>
          <p:cNvSpPr txBox="1"/>
          <p:nvPr/>
        </p:nvSpPr>
        <p:spPr>
          <a:xfrm>
            <a:off x="4178487" y="3885009"/>
            <a:ext cx="88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Retinografia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olho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esquerdo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32AA29A-A118-8614-5280-1E545960E75E}"/>
              </a:ext>
            </a:extLst>
          </p:cNvPr>
          <p:cNvSpPr txBox="1"/>
          <p:nvPr/>
        </p:nvSpPr>
        <p:spPr>
          <a:xfrm>
            <a:off x="4178487" y="5261039"/>
            <a:ext cx="8837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3: OCT do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olho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9513A28-B48F-02C0-18D6-95E46B85194D}"/>
              </a:ext>
            </a:extLst>
          </p:cNvPr>
          <p:cNvSpPr txBox="1"/>
          <p:nvPr/>
        </p:nvSpPr>
        <p:spPr>
          <a:xfrm>
            <a:off x="4209359" y="6330099"/>
            <a:ext cx="8981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Imagem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4: OCT do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olho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esquerdo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433</Words>
  <Application>Microsoft Office PowerPoint</Application>
  <PresentationFormat>Apresentação na tela (16:9)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5538999321551</cp:lastModifiedBy>
  <cp:revision>19</cp:revision>
  <dcterms:created xsi:type="dcterms:W3CDTF">2024-01-09T13:58:08Z</dcterms:created>
  <dcterms:modified xsi:type="dcterms:W3CDTF">2024-01-30T01:51:02Z</dcterms:modified>
</cp:coreProperties>
</file>