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2586" y="36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0" y="0"/>
            <a:ext cx="5143499" cy="659106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03DCFAD5-4240-E08C-5276-543D1EB3A6B9}"/>
              </a:ext>
            </a:extLst>
          </p:cNvPr>
          <p:cNvSpPr txBox="1"/>
          <p:nvPr/>
        </p:nvSpPr>
        <p:spPr>
          <a:xfrm>
            <a:off x="-22498" y="2062657"/>
            <a:ext cx="5143499" cy="80329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6195" algn="just">
              <a:spcAft>
                <a:spcPts val="0"/>
              </a:spcAft>
            </a:pPr>
            <a:r>
              <a:rPr lang="pt-PT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Introdução: A retina é um aglomerado fino de células que percorre internamente o globo ocular forrando-o desde o disco óptico e terminando na ora serrata. A própria retina é dividida em dez camadas com diferentes tipos celulares especializadas em funções específicas, sendo o epitélio pigmentar retiniano (EPR) sua camada mais externa. Está intimamente aderida externamente a membrana de Bruch,que possui a função de aporte nutricional advindo da coróide, e internamente à camada de fotorreceptores compostos por cones e os bastonetes. O EPR é composto por células cuboidais hexagonais e exerce diversas funções a respeito do funcionamento e manutenção da retina. Além de compor a barreira hematorretiniana, é responsável pela absorção da luz através de grânulos demelanina, transporte de nutrientes, reciclagem dos fotorreceptores, cicatrização, fagocitose (age na renovação celular), secreção de substâncias para integridade estrutural, citocinas anti inflamatórias e pró inflamatórias (IL-6). Portanto, entender a relação entre o desenvolvimento, função, patobiologia do EPR e de seu papel na inflamação ocular são de suma importância para a</a:t>
            </a:r>
            <a:endParaRPr lang="pt-BR" sz="9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6195" algn="just">
              <a:spcAft>
                <a:spcPts val="0"/>
              </a:spcAft>
            </a:pPr>
            <a:r>
              <a:rPr lang="pt-PT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prevenção e para o tratamento das retinopatias.</a:t>
            </a:r>
            <a:endParaRPr lang="pt-BR" sz="9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6195" algn="just">
              <a:spcAft>
                <a:spcPts val="0"/>
              </a:spcAft>
            </a:pPr>
            <a:r>
              <a:rPr lang="pt-PT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pt-BR" sz="9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6195" algn="just">
              <a:spcAft>
                <a:spcPts val="0"/>
              </a:spcAft>
            </a:pPr>
            <a:r>
              <a:rPr lang="pt-PT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Métodos: Trata-se de uma revisão bibliográfica de literatura, com pesquisa em base de dados SCIELO, BVS, GOOGLE ACADÊMICO, PUBMED, revistas eletrônicas e livros acadêmicos,publicados entre os anos de 2013 a 2023 em português e inglês.</a:t>
            </a:r>
            <a:endParaRPr lang="pt-BR" sz="9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6195" algn="just">
              <a:spcAft>
                <a:spcPts val="0"/>
              </a:spcAft>
            </a:pPr>
            <a:r>
              <a:rPr lang="pt-PT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pt-BR" sz="9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6195" algn="just">
              <a:spcAft>
                <a:spcPts val="0"/>
              </a:spcAft>
            </a:pPr>
            <a:r>
              <a:rPr lang="pt-PT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Resultados: O EPR age como uma membrana semi-permeável responsável pela barreira hemato-retiniana e homeostase do tecido. As células que o compõem agem fagocitando partículas anormais na retina, regulando a entrada e saída de substâncias e formando uma barreira celular. O EPR auxilia na ação anti- inflamatória em casos de estresse oxidativo e inflamações (inclusive devido produtos do metabolismo do oxigênio reativo e enzimas proteolíticas) que causam danos nas células da retina e do próprio EPR e podem levar à redução da homeostase e quebra da barreira, acarretando em disfunções oculares e até cegueira. Ademais, o EPR desempenha papel importante na resposta inflamatória ocular, atuando como fonte de citocinas e alvo de células inflamatórias (linfócitos, mastócitos, eosinófilos e plaquetas). Como barreira, o EPR pode atuar impedindo que as células inflamatórias entrem na retina através da produção de moléculas que atraem células inflamatórias (quimiocinas: IL-1B, TNF-a, IL-6, CCL5, CCL12 e as não quimiocinas: VEGE, Moléculas de adesão celular) e as aderem na superfície do EPR. Como fonte de citocinas, o EPR pode liberar citocinas e as não quimiocinas que contribuem para a inflamação, atraindo células inflamatórias para a retina, aumentando sua permeabilidade vascular e causando dano tecidual.</a:t>
            </a:r>
            <a:endParaRPr lang="pt-BR" sz="9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6195" algn="just">
              <a:spcAft>
                <a:spcPts val="0"/>
              </a:spcAft>
            </a:pPr>
            <a:r>
              <a:rPr lang="pt-PT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pt-BR" sz="9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6195" algn="just">
              <a:spcAft>
                <a:spcPts val="0"/>
              </a:spcAft>
            </a:pPr>
            <a:r>
              <a:rPr lang="pt-PT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Conclusão: O EPR é uma camada da retina que surge no estágio inicial do desenvolvimento retiniano e apresenta extrema importância na manutenção da função visual e do ciclo visual. As células epiteliais pigmentares da retina apresentam função fagocítica, antioxidante e de barreira celular do EPR, o que reduz as complicações relacionadas à inflamação ocular e extresse oxidativo. Sendo assim, qualquer desequilíbrio na polaridade do EPR, destruição da barreira celular e qualquer instabilidade da retina podem ser fatores contribuintes na</a:t>
            </a:r>
            <a:endParaRPr lang="pt-BR" sz="9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6195" algn="just">
              <a:spcAft>
                <a:spcPts val="0"/>
              </a:spcAft>
            </a:pPr>
            <a:r>
              <a:rPr lang="pt-PT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patogênese das diversas retinopatias existentes.</a:t>
            </a:r>
          </a:p>
          <a:p>
            <a:pPr marL="36195" algn="just">
              <a:spcAft>
                <a:spcPts val="0"/>
              </a:spcAft>
            </a:pPr>
            <a:endParaRPr lang="pt-PT" sz="9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6195" algn="just">
              <a:spcAft>
                <a:spcPts val="0"/>
              </a:spcAft>
            </a:pPr>
            <a:r>
              <a:rPr lang="pt-PT" sz="900" dirty="0">
                <a:latin typeface="Arial" panose="020B0604020202020204" pitchFamily="34" charset="0"/>
                <a:ea typeface="Calibri" panose="020F0502020204030204" pitchFamily="34" charset="0"/>
              </a:rPr>
              <a:t>Referências: </a:t>
            </a:r>
          </a:p>
          <a:p>
            <a:r>
              <a:rPr lang="pt-PT" sz="6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1) YANG, Song; ZHOU, Jun; LI, Dengwen. </a:t>
            </a:r>
            <a:r>
              <a:rPr lang="pt-PT" sz="6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Functions and Diseases of the Retinal Pigment Epithelium</a:t>
            </a:r>
            <a:r>
              <a:rPr lang="pt-PT" sz="6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National Library of Medicine, 2021. Disponível em: https://www.ncbi.nlm.nih.gov/pmc/articles/PMC8355697/. Acesso em: Dez de 2023.</a:t>
            </a:r>
            <a:endParaRPr lang="pt-BR" sz="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pt-PT" sz="6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2) WAKEFIELD, Denis; LLOYD, André. </a:t>
            </a:r>
            <a:r>
              <a:rPr lang="pt-PT" sz="6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 role of cytokines in the pathogenesis of inflammatory eye disease</a:t>
            </a:r>
            <a:r>
              <a:rPr lang="pt-PT" sz="6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Elsevier, 1992. Disponível em: https://www.sciencedirect.com/science/article/abs/pii/104346669290028P?via%3Dihub. Acesso em: Dez de 2023. </a:t>
            </a:r>
            <a:endParaRPr lang="pt-BR" sz="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pt-PT" sz="600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3) KLETTNER, Alexa; HAMANN, Timothy; SCHLUTER, Karen; LÚCIO, Ralf; ROIDER, Johann. </a:t>
            </a:r>
            <a:r>
              <a:rPr lang="pt-PT" sz="600" b="1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Retinal pigment epithelium cells alter the pro-inflammatory response of retinal microglia to TLR-3 simulation</a:t>
            </a:r>
            <a:r>
              <a:rPr lang="pt-PT" sz="600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. National Library of Medicine, 2014. Disponível em: </a:t>
            </a:r>
            <a:r>
              <a:rPr lang="pt-PT" sz="6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https://pubmed.ncbi.nlm.nih.gov/24930695/</a:t>
            </a:r>
            <a:r>
              <a:rPr lang="pt-PT" sz="600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. Acesso: Dez de 2023. </a:t>
            </a:r>
            <a:endParaRPr lang="pt-BR" sz="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pt-PT" sz="600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4)EVA, Paul; WHITCHER, John. </a:t>
            </a:r>
            <a:r>
              <a:rPr lang="pt-PT" sz="600" b="1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Oftalmologia geral de Vaughan &amp; Asbury</a:t>
            </a:r>
            <a:r>
              <a:rPr lang="pt-PT" sz="600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. 17º Edição. Porto Alegre. AMGH Editora Ltda. 2011.</a:t>
            </a:r>
            <a:endParaRPr lang="pt-BR" sz="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6195" algn="just">
              <a:spcAft>
                <a:spcPts val="0"/>
              </a:spcAft>
            </a:pPr>
            <a:endParaRPr lang="pt-PT" sz="9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6195" algn="just">
              <a:spcAft>
                <a:spcPts val="0"/>
              </a:spcAft>
            </a:pPr>
            <a:endParaRPr lang="pt-PT" sz="9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6195" algn="just">
              <a:spcAft>
                <a:spcPts val="0"/>
              </a:spcAft>
            </a:pPr>
            <a:endParaRPr lang="pt-PT" sz="9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6195" algn="just">
              <a:spcAft>
                <a:spcPts val="0"/>
              </a:spcAft>
            </a:pPr>
            <a:endParaRPr lang="pt-PT" sz="9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6195" algn="just">
              <a:spcAft>
                <a:spcPts val="0"/>
              </a:spcAft>
            </a:pPr>
            <a:endParaRPr lang="pt-PT" sz="9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6195" algn="just">
              <a:spcAft>
                <a:spcPts val="0"/>
              </a:spcAft>
            </a:pPr>
            <a:endParaRPr lang="pt-PT" sz="9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6195" algn="just">
              <a:spcAft>
                <a:spcPts val="0"/>
              </a:spcAft>
            </a:pPr>
            <a:endParaRPr lang="pt-BR" sz="9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23480" y="659107"/>
            <a:ext cx="502002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PT" sz="1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 Papel do Epitélio </a:t>
            </a:r>
            <a:r>
              <a:rPr lang="pt-PT" sz="1400" b="1" dirty="0"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pt-PT" sz="1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igmentado da Retina na Inflamação </a:t>
            </a:r>
            <a:r>
              <a:rPr lang="pt-PT" sz="1400" b="1" dirty="0"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pt-PT" sz="1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cular</a:t>
            </a:r>
          </a:p>
          <a:p>
            <a:pPr algn="ctr">
              <a:defRPr/>
            </a:pPr>
            <a:endParaRPr lang="en-US" sz="2400" b="1" dirty="0"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23480" y="1111032"/>
            <a:ext cx="4695004" cy="925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4325" marR="72390" algn="ctr">
              <a:spcBef>
                <a:spcPts val="470"/>
              </a:spcBef>
              <a:spcAft>
                <a:spcPts val="0"/>
              </a:spcAft>
            </a:pPr>
            <a:r>
              <a:rPr lang="pt-PT" sz="10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Autores: Giovanna Bonatto Luca; Marcella de Carvalho Tavares Arriaga Fernandes; Marina Pereira Bozelli; Otávio Henrique Ferreira Felicio; Renato Giovedi Neto;</a:t>
            </a:r>
            <a:r>
              <a:rPr lang="pt-BR" sz="1000" dirty="0"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pt-PT" sz="10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Orientador: Dr. Eduardo Salim Achkar Filho </a:t>
            </a:r>
          </a:p>
          <a:p>
            <a:pPr marL="314325" marR="72390" algn="ctr">
              <a:spcBef>
                <a:spcPts val="470"/>
              </a:spcBef>
              <a:spcAft>
                <a:spcPts val="0"/>
              </a:spcAft>
            </a:pPr>
            <a:r>
              <a:rPr lang="pt-PT" sz="1000" b="1" dirty="0">
                <a:latin typeface="Arial" panose="020B0604020202020204" pitchFamily="34" charset="0"/>
                <a:ea typeface="Calibri" panose="020F0502020204030204" pitchFamily="34" charset="0"/>
              </a:rPr>
              <a:t>Universidade Santo Amaro</a:t>
            </a:r>
            <a:endParaRPr lang="pt-BR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4094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821</Words>
  <Application>Microsoft Office PowerPoint</Application>
  <PresentationFormat>Apresentação na tela (16:9)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Renato Neto</cp:lastModifiedBy>
  <cp:revision>15</cp:revision>
  <dcterms:created xsi:type="dcterms:W3CDTF">2024-01-09T13:58:08Z</dcterms:created>
  <dcterms:modified xsi:type="dcterms:W3CDTF">2024-01-31T20:57:14Z</dcterms:modified>
</cp:coreProperties>
</file>