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C4A"/>
    <a:srgbClr val="E79F00"/>
    <a:srgbClr val="FF6600"/>
    <a:srgbClr val="E8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208" y="-974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https://doi.org/10.37039/1982.8551.2022003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>
            <a:extLst>
              <a:ext uri="{FF2B5EF4-FFF2-40B4-BE49-F238E27FC236}">
                <a16:creationId xmlns:a16="http://schemas.microsoft.com/office/drawing/2014/main" id="{99F7D014-CC32-FDC3-34E0-0448BD368128}"/>
              </a:ext>
            </a:extLst>
          </p:cNvPr>
          <p:cNvSpPr/>
          <p:nvPr/>
        </p:nvSpPr>
        <p:spPr>
          <a:xfrm>
            <a:off x="2623220" y="8118085"/>
            <a:ext cx="2482934" cy="169403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95067487-A348-88BC-7FA1-D44ED93848F3}"/>
              </a:ext>
            </a:extLst>
          </p:cNvPr>
          <p:cNvSpPr/>
          <p:nvPr/>
        </p:nvSpPr>
        <p:spPr>
          <a:xfrm>
            <a:off x="2623220" y="7666022"/>
            <a:ext cx="2482934" cy="169403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051DBA4E-9BB8-AF37-2201-8DBE6B169D37}"/>
              </a:ext>
            </a:extLst>
          </p:cNvPr>
          <p:cNvSpPr/>
          <p:nvPr/>
        </p:nvSpPr>
        <p:spPr>
          <a:xfrm>
            <a:off x="2621379" y="6333883"/>
            <a:ext cx="2482934" cy="169403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7429512-2ABF-D2E2-3FEB-BE2C6F2BCACF}"/>
              </a:ext>
            </a:extLst>
          </p:cNvPr>
          <p:cNvSpPr txBox="1"/>
          <p:nvPr/>
        </p:nvSpPr>
        <p:spPr>
          <a:xfrm>
            <a:off x="2571749" y="2334730"/>
            <a:ext cx="2571749" cy="6824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7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2: </a:t>
            </a:r>
            <a:r>
              <a:rPr lang="pt-BR" sz="7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Olho acometido evolui com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phthisis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bulbi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leucoma de córnea.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7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CONCLUSÕES:</a:t>
            </a:r>
            <a:endParaRPr lang="pt-BR" sz="7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os avanços das técnicas e dos estudos dos pigmentos a serem utilizados, a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ceratopigmentação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tornou uma alternativa efetiva e pouco invasiva para pessoas portadoras de leucomas, defeitos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irianos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pupilares. Esse caso é somente um exemplo de como a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ceratopigmentação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impacta a vida das pessoas que possuem essas condições, já que muitas vezes possuem baixa autoestima, vergonha de sair de casa ou de se socializar pelo estigma que o “olho branco” ainda carrega na sociedade, além da depressão e outros distúrbios psiquiátricos.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7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PALAVRAS CHAVES:</a:t>
            </a:r>
            <a:endParaRPr lang="pt-BR" sz="7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Ceratopigmentação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Tatuagem; Opacidade de Córnea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7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BIBLIOGRAFIA:</a:t>
            </a:r>
          </a:p>
          <a:p>
            <a:pPr algn="l" fontAlgn="base"/>
            <a:r>
              <a:rPr lang="pt-PT" sz="500" dirty="0">
                <a:solidFill>
                  <a:srgbClr val="000000"/>
                </a:solidFill>
              </a:rPr>
              <a:t>1. </a:t>
            </a:r>
            <a:r>
              <a:rPr lang="pt-PT" sz="500" b="0" i="0" dirty="0">
                <a:solidFill>
                  <a:srgbClr val="000000"/>
                </a:solidFill>
                <a:effectLst/>
              </a:rPr>
              <a:t>DINIZ OLIVEIRA E XAVIER, L.,URBANO BECKER, C., MORAES DO NASCIMENTO SALOMÃO, XAVIER DA COST</a:t>
            </a:r>
            <a:r>
              <a:rPr lang="pt-PT" sz="500" dirty="0">
                <a:solidFill>
                  <a:srgbClr val="000000"/>
                </a:solidFill>
              </a:rPr>
              <a:t>A, A. 2022 .“</a:t>
            </a:r>
            <a:r>
              <a:rPr lang="pt-PT" sz="500" dirty="0" err="1">
                <a:solidFill>
                  <a:srgbClr val="000000"/>
                </a:solidFill>
              </a:rPr>
              <a:t>Ceratopigmentação</a:t>
            </a:r>
            <a:r>
              <a:rPr lang="pt-PT" sz="500" dirty="0">
                <a:solidFill>
                  <a:srgbClr val="000000"/>
                </a:solidFill>
              </a:rPr>
              <a:t> (tatuagem corneana): utilização de técnicas combinadas para melhora estética em olhos de pacientes com opacidades corneanas” </a:t>
            </a:r>
            <a:r>
              <a:rPr lang="pt-PT" sz="500" b="0" i="0" dirty="0" err="1">
                <a:solidFill>
                  <a:srgbClr val="000000"/>
                </a:solidFill>
                <a:effectLst/>
              </a:rPr>
              <a:t>Rev</a:t>
            </a:r>
            <a:r>
              <a:rPr lang="pt-PT" sz="500" b="0" i="0" dirty="0">
                <a:solidFill>
                  <a:srgbClr val="000000"/>
                </a:solidFill>
                <a:effectLst/>
              </a:rPr>
              <a:t> </a:t>
            </a:r>
            <a:r>
              <a:rPr lang="pt-PT" sz="500" b="0" i="0" dirty="0" err="1">
                <a:solidFill>
                  <a:srgbClr val="000000"/>
                </a:solidFill>
                <a:effectLst/>
              </a:rPr>
              <a:t>Bras</a:t>
            </a:r>
            <a:r>
              <a:rPr lang="pt-PT" sz="500" b="0" i="0" dirty="0">
                <a:solidFill>
                  <a:srgbClr val="000000"/>
                </a:solidFill>
                <a:effectLst/>
              </a:rPr>
              <a:t> Oftalmol.2022;81:e0031. </a:t>
            </a:r>
            <a:r>
              <a:rPr lang="pt-PT" sz="500" b="0" i="0" dirty="0">
                <a:solidFill>
                  <a:srgbClr val="022C4A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https://doi.org/10.37039/1982.8551.20220031</a:t>
            </a:r>
            <a:r>
              <a:rPr lang="pt-PT" sz="500" b="0" i="0" dirty="0">
                <a:solidFill>
                  <a:srgbClr val="022C4A"/>
                </a:solidFill>
                <a:effectLst/>
              </a:rPr>
              <a:t> </a:t>
            </a:r>
            <a:r>
              <a:rPr lang="pt-PT" sz="500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5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pt-BR" sz="500" dirty="0"/>
              <a:t> ALIÓ, Jorge L., et al. </a:t>
            </a:r>
            <a:r>
              <a:rPr lang="pt-BR" sz="500" dirty="0" err="1"/>
              <a:t>Text</a:t>
            </a:r>
            <a:r>
              <a:rPr lang="pt-BR" sz="500" dirty="0"/>
              <a:t> </a:t>
            </a:r>
            <a:r>
              <a:rPr lang="pt-BR" sz="500" dirty="0" err="1"/>
              <a:t>and</a:t>
            </a:r>
            <a:r>
              <a:rPr lang="pt-BR" sz="500" dirty="0"/>
              <a:t> Atlas </a:t>
            </a:r>
            <a:r>
              <a:rPr lang="pt-BR" sz="500" dirty="0" err="1"/>
              <a:t>on</a:t>
            </a:r>
            <a:r>
              <a:rPr lang="pt-BR" sz="500" dirty="0"/>
              <a:t> CORNEAL PIGMANTATION, 1ª Ed,. New </a:t>
            </a:r>
            <a:r>
              <a:rPr lang="pt-BR" sz="500" dirty="0" err="1"/>
              <a:t>Delhi</a:t>
            </a:r>
            <a:r>
              <a:rPr lang="pt-BR" sz="500" dirty="0"/>
              <a:t>: </a:t>
            </a:r>
            <a:r>
              <a:rPr lang="pt-BR" sz="500" dirty="0" err="1"/>
              <a:t>Jaypee</a:t>
            </a:r>
            <a:r>
              <a:rPr lang="pt-BR" sz="500" dirty="0"/>
              <a:t> Brothers Medical </a:t>
            </a:r>
            <a:r>
              <a:rPr lang="pt-BR" sz="500" dirty="0" err="1"/>
              <a:t>Publishers</a:t>
            </a:r>
            <a:r>
              <a:rPr lang="pt-BR" sz="500" dirty="0"/>
              <a:t>. 2015.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F1688864-FCA0-2FDF-5BC2-3594C0081EF9}"/>
              </a:ext>
            </a:extLst>
          </p:cNvPr>
          <p:cNvSpPr/>
          <p:nvPr/>
        </p:nvSpPr>
        <p:spPr>
          <a:xfrm>
            <a:off x="68280" y="6943788"/>
            <a:ext cx="2482934" cy="169403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53A1F28B-AB93-8159-F831-37861B0443E8}"/>
              </a:ext>
            </a:extLst>
          </p:cNvPr>
          <p:cNvSpPr/>
          <p:nvPr/>
        </p:nvSpPr>
        <p:spPr>
          <a:xfrm>
            <a:off x="72008" y="3895734"/>
            <a:ext cx="2482934" cy="169403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DA46143B-B73A-C3BA-73B8-5B53869A004F}"/>
              </a:ext>
            </a:extLst>
          </p:cNvPr>
          <p:cNvSpPr/>
          <p:nvPr/>
        </p:nvSpPr>
        <p:spPr>
          <a:xfrm>
            <a:off x="77203" y="3445997"/>
            <a:ext cx="2482934" cy="169403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0731E5FC-8C00-892D-9C0F-B071C91CB7D2}"/>
              </a:ext>
            </a:extLst>
          </p:cNvPr>
          <p:cNvSpPr/>
          <p:nvPr/>
        </p:nvSpPr>
        <p:spPr>
          <a:xfrm>
            <a:off x="68280" y="1763456"/>
            <a:ext cx="2482934" cy="169403"/>
          </a:xfrm>
          <a:prstGeom prst="rect">
            <a:avLst/>
          </a:prstGeom>
          <a:solidFill>
            <a:srgbClr val="022C4A"/>
          </a:solidFill>
          <a:ln>
            <a:solidFill>
              <a:srgbClr val="E79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23479" y="659106"/>
            <a:ext cx="50200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Ceratopigmentação</a:t>
            </a:r>
            <a:r>
              <a:rPr lang="pt-BR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Após Trauma Ocular</a:t>
            </a:r>
            <a:endParaRPr lang="en-US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2008" y="1056903"/>
            <a:ext cx="494801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12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Adilson Vilas Boas Júnior, Ana Paula Farias Lima, Bernardo Lannes Ventura, Thamires </a:t>
            </a:r>
            <a:r>
              <a:rPr lang="pt-BR" altLang="pt-BR" sz="12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Iesi</a:t>
            </a:r>
            <a:r>
              <a:rPr lang="pt-BR" altLang="pt-BR" sz="12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de Lima, Alexandre Xavier Costa</a:t>
            </a:r>
          </a:p>
          <a:p>
            <a:pPr algn="ctr"/>
            <a:r>
              <a:rPr lang="pt-BR" altLang="pt-BR" sz="12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Hospital Santo Amaro – Guarujá/SP</a:t>
            </a:r>
          </a:p>
          <a:p>
            <a:pPr algn="ctr"/>
            <a:endParaRPr lang="en-US" altLang="pt-BR" sz="14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5F5482-3E14-06CC-A815-BCA93FCC5554}"/>
              </a:ext>
            </a:extLst>
          </p:cNvPr>
          <p:cNvSpPr txBox="1"/>
          <p:nvPr/>
        </p:nvSpPr>
        <p:spPr>
          <a:xfrm>
            <a:off x="0" y="1742358"/>
            <a:ext cx="2571749" cy="7677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7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INTRODUÇÃO</a:t>
            </a:r>
            <a:endParaRPr lang="pt-BR" sz="7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ceratopigmentação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popularmente conhecida como tatuagem de córnea, é, de forma alguma, uma técnica cirúrgica recente.  O famoso médico e filósofo romano, Galeno de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Pergamo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(131-210 AD) foi o primeiro médico que pigmentou uma córnea humana. Depois de Galeno, a prática de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ceratopigmentação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não foi descrita na literatura até o ano de 1869 com Louis Von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Wecker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partir de então, novas técnicas de pigmentação foram criadas e novos estudos acerca dos melhores pigmentos a serem usados foram feitos. Essa técnica vem se popularizando na oftalmologia nos últimos anos, tornando-se um método seguro para tratar cosmeticamente opacidades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corneanas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defeitos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irianos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pupilares, sendo uma alternativa a próteses e lente de contato. 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7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MÉTODOS:</a:t>
            </a:r>
            <a:endParaRPr lang="pt-BR" sz="7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Relato de Caso de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Ceratopigmentação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Após Trauma Ocular.</a:t>
            </a:r>
            <a:r>
              <a:rPr lang="pt-BR" sz="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7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RESULTADOS:</a:t>
            </a:r>
            <a:endParaRPr lang="pt-BR" sz="7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Paciente 35 anos, sexo masculino, internado devido a trauma ocular contuso em olho esquerdo, associado a dor moderada, baixa acuidade visual e edema palpebral. Ao exame oftalmológico, apresentava acuidade visual de MM à esquerda e à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biomicroscopia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evidenciava-se edema palpebral 3+/4+, cílios com secreção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serosanguinolenta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conjuntiva bulbar hiperemiada 4+/4+,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quemose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4+/4+, laceração conjuntival e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escleral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extensa em porção nasal/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superotemporal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com exposição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uveal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câmara anterior com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hifema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total e impossibilidade de avaliação de demais estruturas (Figura 1.A.). Foi realizado sutura da laceração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escleral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 seda 6.0 e conjuntival com nylon 10.0, além de injeção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intracameral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subconjuntival de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Cefazolina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(Figura 1.B.). Paciente manteve segmento no serviço, evoluindo inevitavelmente com visão SPL,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phthisis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bulbi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opacidade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corneana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olho acometido (Figura 2). Onze meses depois, queixava-se apenas do aspecto estético desse olho, que lhe estava causando prejuízos psicossociais, quando foi indicado  procedimento de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ceratopigmentação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Devido ao processo de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phithisis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bulbi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 diâmetro da córnea estava discretamente diminuído. Foi então optado por realizar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ceratopigmentação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automatizada superficial </a:t>
            </a:r>
            <a:r>
              <a:rPr lang="pt-BR" sz="7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abrangendo 1mm do limbo inferior para tentar simular simetria da íris entre os dois olhos. 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Cirurgia sem intercorrências e com ótimo resultado estético, </a:t>
            </a:r>
            <a:r>
              <a:rPr lang="pt-BR" sz="7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deixando</a:t>
            </a:r>
            <a:r>
              <a:rPr lang="pt-BR" sz="7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paciente muito feliz e realizado 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(Figura 3 a 5).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700" b="1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RESGISTROS FOTOGRÁFICOS: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7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7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Figura 1: 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(A) Olho apresentando laceração de conjuntiva e esclera; (B) Olho após sutura </a:t>
            </a:r>
            <a:r>
              <a:rPr lang="pt-BR" sz="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escleral</a:t>
            </a:r>
            <a:r>
              <a:rPr lang="pt-BR" sz="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conjuntival.</a:t>
            </a:r>
            <a:endParaRPr lang="pt-BR" sz="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 descr="Uma imagem com encarnado, comida&#10;&#10;Descrição gerada automaticamente">
            <a:extLst>
              <a:ext uri="{FF2B5EF4-FFF2-40B4-BE49-F238E27FC236}">
                <a16:creationId xmlns:a16="http://schemas.microsoft.com/office/drawing/2014/main" id="{A323677F-C323-A2EC-B55A-B264FF6B214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07" r="4956"/>
          <a:stretch/>
        </p:blipFill>
        <p:spPr>
          <a:xfrm>
            <a:off x="68280" y="7255303"/>
            <a:ext cx="1234405" cy="1416908"/>
          </a:xfrm>
          <a:prstGeom prst="rect">
            <a:avLst/>
          </a:prstGeom>
        </p:spPr>
      </p:pic>
      <p:pic>
        <p:nvPicPr>
          <p:cNvPr id="13" name="Imagem 12" descr="Uma imagem com esfera, círculo, arte, astronomia&#10;&#10;Descrição gerada automaticamente">
            <a:extLst>
              <a:ext uri="{FF2B5EF4-FFF2-40B4-BE49-F238E27FC236}">
                <a16:creationId xmlns:a16="http://schemas.microsoft.com/office/drawing/2014/main" id="{AEA9C2DA-D009-8F80-3D2F-EE4D6895675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63" r="10448" b="12854"/>
          <a:stretch/>
        </p:blipFill>
        <p:spPr>
          <a:xfrm>
            <a:off x="1302685" y="7255303"/>
            <a:ext cx="1234405" cy="1416908"/>
          </a:xfrm>
          <a:prstGeom prst="rect">
            <a:avLst/>
          </a:prstGeom>
        </p:spPr>
      </p:pic>
      <p:pic>
        <p:nvPicPr>
          <p:cNvPr id="15" name="Imagem 14" descr="Uma imagem com grande plano, pestanas, órgão, pele&#10;&#10;Descrição gerada automaticamente">
            <a:extLst>
              <a:ext uri="{FF2B5EF4-FFF2-40B4-BE49-F238E27FC236}">
                <a16:creationId xmlns:a16="http://schemas.microsoft.com/office/drawing/2014/main" id="{9D90BFFC-7003-1230-303D-AEFAF7173DF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08" b="16895"/>
          <a:stretch/>
        </p:blipFill>
        <p:spPr>
          <a:xfrm>
            <a:off x="2623220" y="1751554"/>
            <a:ext cx="2448272" cy="608634"/>
          </a:xfrm>
          <a:prstGeom prst="rect">
            <a:avLst/>
          </a:prstGeom>
        </p:spPr>
      </p:pic>
      <p:pic>
        <p:nvPicPr>
          <p:cNvPr id="17" name="Imagem 16" descr="Uma imagem com pessoa, produtos de higiene pessoal, pele, pestanas&#10;&#10;Descrição gerada automaticamente">
            <a:extLst>
              <a:ext uri="{FF2B5EF4-FFF2-40B4-BE49-F238E27FC236}">
                <a16:creationId xmlns:a16="http://schemas.microsoft.com/office/drawing/2014/main" id="{470A29B6-9ACD-B39D-A248-1BDC9BB51D2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0" t="36524" r="8001" b="20640"/>
          <a:stretch/>
        </p:blipFill>
        <p:spPr>
          <a:xfrm>
            <a:off x="2629763" y="2666706"/>
            <a:ext cx="2448272" cy="608634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567F6AEC-AE9D-B278-3515-3B995B6EA353}"/>
              </a:ext>
            </a:extLst>
          </p:cNvPr>
          <p:cNvSpPr txBox="1"/>
          <p:nvPr/>
        </p:nvSpPr>
        <p:spPr>
          <a:xfrm>
            <a:off x="2601269" y="3260061"/>
            <a:ext cx="257175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b="1" dirty="0"/>
              <a:t>Figura 3: </a:t>
            </a:r>
            <a:r>
              <a:rPr lang="pt-BR" sz="700" dirty="0"/>
              <a:t>Primeiro PO de </a:t>
            </a:r>
            <a:r>
              <a:rPr lang="pt-BR" sz="700" dirty="0" err="1"/>
              <a:t>ceratpigmentação</a:t>
            </a:r>
            <a:r>
              <a:rPr lang="pt-BR" sz="700" dirty="0"/>
              <a:t> OE</a:t>
            </a:r>
            <a:r>
              <a:rPr lang="pt-BR" sz="750" dirty="0"/>
              <a:t>.</a:t>
            </a:r>
          </a:p>
        </p:txBody>
      </p:sp>
      <p:pic>
        <p:nvPicPr>
          <p:cNvPr id="20" name="Imagem 19" descr="Uma imagem com Cara humana, pessoa, sobrancelha, Testa&#10;&#10;Descrição gerada automaticamente">
            <a:extLst>
              <a:ext uri="{FF2B5EF4-FFF2-40B4-BE49-F238E27FC236}">
                <a16:creationId xmlns:a16="http://schemas.microsoft.com/office/drawing/2014/main" id="{6DC78C67-862E-D48B-5D94-363C52315B4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40133" r="23001" b="51575"/>
          <a:stretch/>
        </p:blipFill>
        <p:spPr>
          <a:xfrm>
            <a:off x="2623220" y="3493691"/>
            <a:ext cx="2454815" cy="631599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B0DEB7D2-6C96-7979-626F-C66AAEED72CF}"/>
              </a:ext>
            </a:extLst>
          </p:cNvPr>
          <p:cNvSpPr txBox="1"/>
          <p:nvPr/>
        </p:nvSpPr>
        <p:spPr>
          <a:xfrm>
            <a:off x="2604794" y="4117702"/>
            <a:ext cx="2571753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b="1" dirty="0"/>
              <a:t>Figura 4: </a:t>
            </a:r>
            <a:r>
              <a:rPr lang="pt-BR" sz="700" dirty="0"/>
              <a:t>14º PO de </a:t>
            </a:r>
            <a:r>
              <a:rPr lang="pt-BR" sz="700" dirty="0" err="1"/>
              <a:t>ceratpigmentação</a:t>
            </a:r>
            <a:r>
              <a:rPr lang="pt-BR" sz="700" dirty="0"/>
              <a:t> OE.</a:t>
            </a:r>
          </a:p>
        </p:txBody>
      </p:sp>
      <p:pic>
        <p:nvPicPr>
          <p:cNvPr id="23" name="Imagem 22" descr="Uma imagem com grande plano, astronomia&#10;&#10;Descrição gerada automaticamente">
            <a:extLst>
              <a:ext uri="{FF2B5EF4-FFF2-40B4-BE49-F238E27FC236}">
                <a16:creationId xmlns:a16="http://schemas.microsoft.com/office/drawing/2014/main" id="{D590725A-1869-CEC2-2D74-FE4875CBF4F9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2" t="35240" r="9364" b="35295"/>
          <a:stretch/>
        </p:blipFill>
        <p:spPr>
          <a:xfrm>
            <a:off x="2629763" y="4353262"/>
            <a:ext cx="2448272" cy="1538933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A941DF87-939D-1EFF-8221-1DA794D639C7}"/>
              </a:ext>
            </a:extLst>
          </p:cNvPr>
          <p:cNvSpPr txBox="1"/>
          <p:nvPr/>
        </p:nvSpPr>
        <p:spPr>
          <a:xfrm>
            <a:off x="2623220" y="5876565"/>
            <a:ext cx="2549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b="1" dirty="0"/>
              <a:t>Figura 5: </a:t>
            </a:r>
            <a:r>
              <a:rPr lang="pt-BR" sz="700" dirty="0"/>
              <a:t>14º PO de </a:t>
            </a:r>
            <a:r>
              <a:rPr lang="pt-BR" sz="700" dirty="0" err="1"/>
              <a:t>ceratpigmentação</a:t>
            </a:r>
            <a:r>
              <a:rPr lang="pt-BR" sz="700" dirty="0"/>
              <a:t> OE visto na </a:t>
            </a:r>
            <a:r>
              <a:rPr lang="pt-BR" sz="700" dirty="0" err="1"/>
              <a:t>biomicroscopia</a:t>
            </a:r>
            <a:r>
              <a:rPr lang="pt-BR" sz="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685</Words>
  <Application>Microsoft Office PowerPoint</Application>
  <PresentationFormat>Apresentação no Ecrã (16:9)</PresentationFormat>
  <Paragraphs>46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Adilson Júnior</cp:lastModifiedBy>
  <cp:revision>15</cp:revision>
  <dcterms:created xsi:type="dcterms:W3CDTF">2024-01-09T13:58:08Z</dcterms:created>
  <dcterms:modified xsi:type="dcterms:W3CDTF">2024-01-31T01:25:09Z</dcterms:modified>
</cp:coreProperties>
</file>