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2484" y="-342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30/01/2024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105476" y="566613"/>
            <a:ext cx="50200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Paralisia completa de III Nervo sem acometimento pupilar: relato de caso em paciente hipertenso e diabético</a:t>
            </a:r>
          </a:p>
          <a:p>
            <a:pPr algn="ctr">
              <a:defRPr/>
            </a:pPr>
            <a:endParaRPr lang="en-US" sz="2400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77484" y="1026932"/>
            <a:ext cx="4948013" cy="85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Aft>
                <a:spcPts val="800"/>
              </a:spcAft>
            </a:pPr>
            <a:r>
              <a:rPr lang="pt-BR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SILVA</a:t>
            </a:r>
            <a:r>
              <a:rPr lang="pt-BR" sz="9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BBAE¹</a:t>
            </a:r>
            <a:r>
              <a:rPr lang="pt-BR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DONADELLI, J², KAMEI, FW³</a:t>
            </a:r>
          </a:p>
          <a:p>
            <a:pPr algn="ctr">
              <a:lnSpc>
                <a:spcPct val="50000"/>
              </a:lnSpc>
              <a:spcAft>
                <a:spcPts val="800"/>
              </a:spcAft>
            </a:pPr>
            <a:r>
              <a:rPr lang="pt-BR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¹Autor: Médica residente do segundo ano em Oftalmologia ISCML</a:t>
            </a:r>
          </a:p>
          <a:p>
            <a:pPr algn="ctr">
              <a:lnSpc>
                <a:spcPct val="50000"/>
              </a:lnSpc>
              <a:spcAft>
                <a:spcPts val="800"/>
              </a:spcAft>
            </a:pPr>
            <a:r>
              <a:rPr lang="pt-BR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²Co-autor: Médica residente do terceiro ano em Oftalmologia ISCML</a:t>
            </a:r>
          </a:p>
          <a:p>
            <a:pPr algn="ctr">
              <a:lnSpc>
                <a:spcPct val="50000"/>
              </a:lnSpc>
              <a:spcAft>
                <a:spcPts val="800"/>
              </a:spcAft>
            </a:pPr>
            <a:r>
              <a:rPr lang="pt-BR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³Orientador: Chefe do setor de Estrabismo ISCML</a:t>
            </a:r>
          </a:p>
          <a:p>
            <a:pPr algn="ctr">
              <a:lnSpc>
                <a:spcPct val="50000"/>
              </a:lnSpc>
              <a:spcAft>
                <a:spcPts val="800"/>
              </a:spcAft>
            </a:pPr>
            <a:r>
              <a:rPr lang="pt-BR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Santa Casa de Limeira (ISCML)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57CA9DC-9785-4E80-9D83-BEF13D0F88A7}"/>
              </a:ext>
            </a:extLst>
          </p:cNvPr>
          <p:cNvSpPr txBox="1"/>
          <p:nvPr/>
        </p:nvSpPr>
        <p:spPr>
          <a:xfrm>
            <a:off x="-1" y="1841433"/>
            <a:ext cx="5143500" cy="7580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</a:pPr>
            <a:r>
              <a:rPr lang="pt-BR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Introdução</a:t>
            </a:r>
          </a:p>
          <a:p>
            <a:pPr algn="just">
              <a:spcAft>
                <a:spcPts val="800"/>
              </a:spcAft>
            </a:pPr>
            <a:r>
              <a:rPr lang="pt-BR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paralisia do III nervo pode afetar todos os músculos extraoculares, exceto músculos reto lateral e oblíquo superior. Provoca quadro clínico caracterizado classicamente por exotropia (pela força do músculo reto lateral intacto), comprometimento dos movimentos verticais inervados pelo III nervo e leve </a:t>
            </a:r>
            <a:r>
              <a:rPr lang="pt-BR" sz="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hipotropia</a:t>
            </a:r>
            <a:r>
              <a:rPr lang="pt-BR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(pela ação abaixadora do músculo oblíquo superior intacto). Pode também afetar os músculos levantador da pálpebra superior e intrínsecos do olho, causando graus variados de blefaroptose, midríase e perda da acomodação. Nas formas adquiridas, a etiologia é variada: microangiopatia, traumatismo, infiltração neoplásica e processo inflamatório. Pode também ser secundária a compressão por aneurisma (sobretudo na artéria comunicante posterior), e, por isso, deve-se submeter o paciente a investigação angiográfica por tomografia computadorizada (TC) ou ressonância magnética. As causas </a:t>
            </a:r>
            <a:r>
              <a:rPr lang="pt-BR" sz="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microangiopáticas</a:t>
            </a:r>
            <a:r>
              <a:rPr lang="pt-BR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geralmente não provocam midríase, já que as fibras pupilares estão dispostas predominantemente na porção externa do nervo, estando mais predispostas à lesão por compressão externa. Fatores de risco para a paralisia de III nervo incluem: diabetes melito (DM), hipertensão arterial sistêmica (HAS), traumatismo, infecção ou tumores.</a:t>
            </a:r>
          </a:p>
          <a:p>
            <a:pPr algn="just">
              <a:spcAft>
                <a:spcPts val="800"/>
              </a:spcAft>
            </a:pPr>
            <a:r>
              <a:rPr lang="pt-BR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Métodos</a:t>
            </a:r>
          </a:p>
          <a:p>
            <a:pPr algn="just">
              <a:spcAft>
                <a:spcPts val="800"/>
              </a:spcAft>
            </a:pPr>
            <a:r>
              <a:rPr lang="pt-BR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Trata-se de um relato de caso de paciente do sexo masculino com paralisia completa de III nervo sem acometimento pupilar.</a:t>
            </a:r>
          </a:p>
          <a:p>
            <a:pPr algn="just">
              <a:spcAft>
                <a:spcPts val="800"/>
              </a:spcAft>
            </a:pPr>
            <a:r>
              <a:rPr lang="pt-BR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Resultados</a:t>
            </a:r>
          </a:p>
          <a:p>
            <a:pPr algn="just">
              <a:spcAft>
                <a:spcPts val="800"/>
              </a:spcAft>
            </a:pPr>
            <a:r>
              <a:rPr lang="pt-BR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AL, masculino, 59 anos, com queixa de dor ocular, diplopia e ptose palpebral em olho direito (OD) há 12 dias, associada a cefaleia </a:t>
            </a:r>
            <a:r>
              <a:rPr lang="pt-BR" sz="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hemicraniana</a:t>
            </a:r>
            <a:r>
              <a:rPr lang="pt-BR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direita, sem baixa acuidade visual e sem outros sintomas sistêmicos associados. Procurou atendimento médico em serviço externo, sendo medicado com corticoide e </a:t>
            </a:r>
            <a:r>
              <a:rPr lang="pt-BR" sz="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AINEs</a:t>
            </a:r>
            <a:r>
              <a:rPr lang="pt-BR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submetido a TC crânio (sem alterações). Paciente com antecedentes pessoais de DM tipo 2 descompensada, HAS e melanoma metastático já tratado. Ao exame oftalmológico, acuidade visual sem correção de 20/30 em ambos os olhos, </a:t>
            </a:r>
            <a:r>
              <a:rPr lang="pt-BR" sz="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biomiscroscopia</a:t>
            </a:r>
            <a:r>
              <a:rPr lang="pt-BR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fundoscopia sem alterações. Reflexo pupilar direto e consensual preservados. Na motilidade ocular extrínseca, presença de grande exotropia e leve </a:t>
            </a:r>
            <a:r>
              <a:rPr lang="pt-BR" sz="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hipotropia</a:t>
            </a:r>
            <a:r>
              <a:rPr lang="pt-BR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com ausência de adução, elevação </a:t>
            </a:r>
            <a:r>
              <a:rPr lang="pt-BR" sz="8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depressão </a:t>
            </a:r>
            <a:r>
              <a:rPr lang="pt-BR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(OD). Apresentava também blefaroptose à direita. Diante da suspeita de lesão do nervo oculomotor sem midríase, a causa mais frequente é a isquemia em pacientes diabéticos.</a:t>
            </a:r>
          </a:p>
          <a:p>
            <a:pPr algn="just">
              <a:spcAft>
                <a:spcPts val="800"/>
              </a:spcAft>
            </a:pPr>
            <a:endParaRPr lang="pt-BR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pt-BR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t-BR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Foi, então, orientado controle glicêmico e pressórico e sugerido o uso de vitamina B12 para auxiliar na recuperação (Etna - Fosfato </a:t>
            </a:r>
            <a:r>
              <a:rPr lang="pt-BR" sz="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dissódico</a:t>
            </a:r>
            <a:r>
              <a:rPr lang="pt-BR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pt-BR" sz="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Citidina</a:t>
            </a:r>
            <a:r>
              <a:rPr lang="pt-BR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+ Trifosfato </a:t>
            </a:r>
            <a:r>
              <a:rPr lang="pt-BR" sz="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Trissódico</a:t>
            </a:r>
            <a:r>
              <a:rPr lang="pt-BR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Uridina + Acetato de </a:t>
            </a:r>
            <a:r>
              <a:rPr lang="pt-BR" sz="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Hidroxocobalamina</a:t>
            </a:r>
            <a:r>
              <a:rPr lang="pt-BR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Retornou após 90 dias, com melhora completa do desvio ocular e da blefaroptose. Orientado manter controle sistêmico de HAS e DM e suspensa medicação prescrita (Etna).</a:t>
            </a:r>
          </a:p>
          <a:p>
            <a:pPr algn="just">
              <a:spcAft>
                <a:spcPts val="800"/>
              </a:spcAft>
            </a:pPr>
            <a:r>
              <a:rPr lang="pt-BR" sz="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Conclusão</a:t>
            </a:r>
          </a:p>
          <a:p>
            <a:pPr algn="just">
              <a:spcAft>
                <a:spcPts val="800"/>
              </a:spcAft>
            </a:pPr>
            <a:r>
              <a:rPr lang="pt-BR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Segundo a literatura, as paralisias </a:t>
            </a:r>
            <a:r>
              <a:rPr lang="pt-BR" sz="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microangiopáticas</a:t>
            </a:r>
            <a:r>
              <a:rPr lang="pt-BR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geralmente melhoram espontaneamente (em semanas a meses) e os exames de imagem não apresentam outros diagnósticos associados. Classicamente, é aconselhável aguardar e acompanhar a evolução do quadro, e recorrer à correção cirúrgica do estrabismo e da blefaroptose apenas após a constatação da irreversibilidade destes. Etna é destinado ao tratamento de distúrbios neurais periféricos e ajuda na recomposição do nervo lesado através do fornecimento de nucleotídeos e vitamina B12, substâncias necessárias à sua recuperação. Porém, ainda com escassez literária envolvendo o seu uso nas paralisias oculomotoras. Assim, frente a suspeita desta patologia diante de sintomas e sinais característicos, destaca-se a importância do diagnóstico precoce, do controle glicêmico eficaz e do acompanhamento da evolução pelo risco de contratura dos músculos poupados e síndrome de regeneração aberrante (raro nos casos de etiologia isquêmica).</a:t>
            </a:r>
            <a:endParaRPr lang="pt-BR" sz="6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6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Bibliografia</a:t>
            </a:r>
          </a:p>
          <a:p>
            <a:pPr>
              <a:spcAft>
                <a:spcPts val="800"/>
              </a:spcAft>
            </a:pPr>
            <a:r>
              <a:rPr lang="pt-BR" sz="6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BOWLING, Brad. </a:t>
            </a:r>
            <a:r>
              <a:rPr lang="pt-BR" sz="65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Kanski</a:t>
            </a:r>
            <a:r>
              <a:rPr lang="pt-BR" sz="6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Oftalmologia Clínica: Uma Abordagem Sistêmica. 8ª edição. Rio de Janeiro, Elsevier, 2016.      OFTALMOLOGIA, Conselho Brasileiro de. </a:t>
            </a:r>
            <a:r>
              <a:rPr lang="pt-BR" sz="65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Oftalmologia Pediátrica e Estrabismo</a:t>
            </a:r>
            <a:r>
              <a:rPr lang="pt-BR" sz="6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volume II. 4ª edição. Rio de Janeiro: Cultura Médica, 2017.                                                                                                                                                                                                           DANTAS, </a:t>
            </a:r>
            <a:r>
              <a:rPr lang="pt-BR" sz="65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Adalmir</a:t>
            </a:r>
            <a:r>
              <a:rPr lang="pt-BR" sz="6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65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Paralisias Oculomotoras</a:t>
            </a:r>
            <a:r>
              <a:rPr lang="pt-BR" sz="6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Rio de Janeiro: Cultura Médica, 2016.                                                                           SOUZA-DIAS, Carlos. </a:t>
            </a:r>
            <a:r>
              <a:rPr lang="pt-BR" sz="65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 Estrabismos</a:t>
            </a:r>
            <a:r>
              <a:rPr lang="pt-BR" sz="6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teoria e casos comentados. Rio de Janeiro: Cultura Médica, 2011.</a:t>
            </a:r>
          </a:p>
          <a:p>
            <a:pPr algn="just">
              <a:spcAft>
                <a:spcPts val="800"/>
              </a:spcAft>
            </a:pPr>
            <a:endParaRPr lang="pt-BR" sz="8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802AF740-28B8-4824-BAB8-25F5C5293DF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582" y="5712744"/>
            <a:ext cx="1296144" cy="4503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3BA972F3-971A-4B7D-B83F-CC5525A0E7A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184" y="5712744"/>
            <a:ext cx="1296144" cy="4385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757</Words>
  <Application>Microsoft Office PowerPoint</Application>
  <PresentationFormat>Apresentação na tela (16:9)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Bárbara Beluti</cp:lastModifiedBy>
  <cp:revision>15</cp:revision>
  <dcterms:created xsi:type="dcterms:W3CDTF">2024-01-09T13:58:08Z</dcterms:created>
  <dcterms:modified xsi:type="dcterms:W3CDTF">2024-01-31T01:50:11Z</dcterms:modified>
</cp:coreProperties>
</file>