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5"/>
    <p:restoredTop sz="94694"/>
  </p:normalViewPr>
  <p:slideViewPr>
    <p:cSldViewPr>
      <p:cViewPr>
        <p:scale>
          <a:sx n="180" d="100"/>
          <a:sy n="180" d="100"/>
        </p:scale>
        <p:origin x="152" y="-5240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DCFAD5-4240-E08C-5276-543D1EB3A6B9}"/>
              </a:ext>
            </a:extLst>
          </p:cNvPr>
          <p:cNvSpPr txBox="1"/>
          <p:nvPr/>
        </p:nvSpPr>
        <p:spPr>
          <a:xfrm>
            <a:off x="218621" y="1979712"/>
            <a:ext cx="4706250" cy="7463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INTRODUÇÃO:</a:t>
            </a:r>
            <a:endParaRPr lang="pt-BR" sz="800" b="1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"estalos de festa junina", conhecidos popularmente como "biribinhas" ou "estalinhos", são brinquedos infantis muito comuns em festividades como aniversários, noites de Réveillon e Festas Juninas brasileiras. Apesar de serem considerados inofensivos, eles apresentam em sua composição </a:t>
            </a:r>
            <a:r>
              <a:rPr lang="pt-BR" sz="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fulminato</a:t>
            </a:r>
            <a:r>
              <a:rPr lang="pt-BR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prata </a:t>
            </a:r>
            <a:r>
              <a:rPr lang="pt-BR" sz="800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pt-BR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areia, sendo uma combinação instável, sensível ao calor, atrito e impacto, gerando explosão e um estalo. Esses brinquedos são mais seguros do que outros artefatos, como bombinhas e fogos de artifício, mas, em caso de contato com a mucosa ocular, podem ocasionar lesões e traumas. </a:t>
            </a:r>
            <a:endParaRPr lang="pt-BR" sz="800" b="0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pt-BR" sz="800" b="0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MÉTODOS:</a:t>
            </a:r>
            <a:endParaRPr lang="pt-BR" sz="800" b="1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Trabalho científico do tipo Relato de Caso, coletado no serviço de Emergência Oftalmológica do Hospital Municipal Souza Aguiar, Rio de Janeiro – RJ, às 05:30 da madrugada de 01/01/2024, noite de Réveillon.</a:t>
            </a:r>
            <a:endParaRPr lang="pt-BR" sz="800" b="0" i="0" u="none" strike="noStrike" dirty="0">
              <a:solidFill>
                <a:srgbClr val="000000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pt-BR" sz="800" dirty="0"/>
            </a:br>
            <a:r>
              <a:rPr lang="pt-BR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RESULTADOS:</a:t>
            </a:r>
            <a:endParaRPr lang="pt-BR" sz="800" b="1" i="0" u="none" strike="noStrike" dirty="0">
              <a:solidFill>
                <a:srgbClr val="000000"/>
              </a:solidFill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pt-BR" sz="800" b="0" i="0" u="none" strike="noStrike" dirty="0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Paciente feminina, 17 anos, chega ao Pronto Socorro acompanhada pela mãe, vindas de São Gonçalo, RJ, queixando-se de queimadura ocular por fogos de artifício do tipo "estalinho". A acompanhante relata que, na celebração do ano novo, as crianças da família brincavam de lançar estalinhos no chão e um deles atingiu diretamente o olho da filha. </a:t>
            </a:r>
            <a:r>
              <a:rPr lang="pt-BR" sz="800" dirty="0">
                <a:solidFill>
                  <a:srgbClr val="374151"/>
                </a:solidFill>
                <a:latin typeface="Arial" panose="020B0604020202020204" pitchFamily="34" charset="0"/>
              </a:rPr>
              <a:t>A </a:t>
            </a:r>
            <a:r>
              <a:rPr lang="pt-BR" sz="800" b="0" i="0" u="none" strike="noStrike" dirty="0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paciente apresentou dor intensa e estava incapaz de abrir seu olho direito. Após anestesia tópica, ao exame na lâmpada de fenda, constatou-se trauma ocular por dois mecanismos: lesão térmica e mecânica. O limbo apresentava queimaduras na topografia de seis horas, com extensão de trinta graus, devido à explosão do </a:t>
            </a:r>
            <a:r>
              <a:rPr lang="pt-BR" sz="800" b="0" i="0" u="none" strike="noStrike" dirty="0" err="1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fulminato</a:t>
            </a:r>
            <a:r>
              <a:rPr lang="pt-BR" sz="800" b="0" i="0" u="none" strike="noStrike" dirty="0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 de prata. O bordo palpebral inferior exibia lesões traumáticas múltiplas causadas pelos projéteis de grãos de areia (</a:t>
            </a:r>
            <a:r>
              <a:rPr lang="pt-BR" sz="800" dirty="0">
                <a:solidFill>
                  <a:srgbClr val="374151"/>
                </a:solidFill>
                <a:latin typeface="Arial" panose="020B0604020202020204" pitchFamily="34" charset="0"/>
              </a:rPr>
              <a:t>FIGURA</a:t>
            </a:r>
            <a:r>
              <a:rPr lang="pt-BR" sz="800" b="0" i="0" u="none" strike="noStrike" dirty="0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 1). Ademais, havia adesão de fuligem nas conjuntivas bulbar e tarsal superior e inferior (FIGURA 2). Foi realizada lavagem da área lesada em água corrente por dois minutos apenas, devido à intolerância da paciente à retirada da anestesia. Em seguida foi feito </a:t>
            </a:r>
            <a:r>
              <a:rPr lang="pt-BR" sz="800" b="0" i="0" u="none" strike="noStrike" dirty="0" err="1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debridamento</a:t>
            </a:r>
            <a:r>
              <a:rPr lang="pt-BR" sz="800" b="0" i="0" u="none" strike="noStrike" dirty="0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 dos restos de material explosivo e fuligem com hastes de algodão, causando leve sangramento (</a:t>
            </a:r>
            <a:r>
              <a:rPr lang="pt-BR" sz="800" dirty="0">
                <a:solidFill>
                  <a:srgbClr val="374151"/>
                </a:solidFill>
                <a:latin typeface="Arial" panose="020B0604020202020204" pitchFamily="34" charset="0"/>
              </a:rPr>
              <a:t>FIGURA</a:t>
            </a:r>
            <a:r>
              <a:rPr lang="pt-BR" sz="800" b="0" i="0" u="none" strike="noStrike" dirty="0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 3). A paciente recebeu alta com prescrição de </a:t>
            </a:r>
            <a:r>
              <a:rPr lang="pt-BR" sz="800" b="0" i="0" u="none" strike="noStrike" dirty="0" err="1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pt-BR" sz="800" dirty="0" err="1">
                <a:solidFill>
                  <a:srgbClr val="374151"/>
                </a:solidFill>
                <a:latin typeface="Arial" panose="020B0604020202020204" pitchFamily="34" charset="0"/>
              </a:rPr>
              <a:t>egencel</a:t>
            </a:r>
            <a:r>
              <a:rPr lang="pt-BR" sz="800" dirty="0">
                <a:solidFill>
                  <a:srgbClr val="374151"/>
                </a:solidFill>
                <a:latin typeface="Arial" panose="020B0604020202020204" pitchFamily="34" charset="0"/>
              </a:rPr>
              <a:t> e </a:t>
            </a:r>
            <a:r>
              <a:rPr lang="pt-BR" sz="800" dirty="0" err="1">
                <a:solidFill>
                  <a:srgbClr val="374151"/>
                </a:solidFill>
                <a:latin typeface="Arial" panose="020B0604020202020204" pitchFamily="34" charset="0"/>
              </a:rPr>
              <a:t>Ciclomidrin</a:t>
            </a:r>
            <a:r>
              <a:rPr lang="pt-BR" sz="800" dirty="0">
                <a:solidFill>
                  <a:srgbClr val="374151"/>
                </a:solidFill>
                <a:latin typeface="Arial" panose="020B0604020202020204" pitchFamily="34" charset="0"/>
              </a:rPr>
              <a:t> (em função da atrofia </a:t>
            </a:r>
            <a:r>
              <a:rPr lang="pt-BR" sz="800" dirty="0" err="1">
                <a:solidFill>
                  <a:srgbClr val="374151"/>
                </a:solidFill>
                <a:latin typeface="Arial" panose="020B0604020202020204" pitchFamily="34" charset="0"/>
              </a:rPr>
              <a:t>limbar</a:t>
            </a:r>
            <a:r>
              <a:rPr lang="pt-BR" sz="800" dirty="0">
                <a:solidFill>
                  <a:srgbClr val="374151"/>
                </a:solidFill>
                <a:latin typeface="Arial" panose="020B0604020202020204" pitchFamily="34" charset="0"/>
              </a:rPr>
              <a:t>).</a:t>
            </a:r>
            <a:endParaRPr lang="pt-BR" sz="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pt-BR" sz="800" b="1" i="0" u="none" strike="noStrike" dirty="0">
              <a:solidFill>
                <a:srgbClr val="000000"/>
              </a:solidFill>
              <a:effectLst/>
            </a:endParaRPr>
          </a:p>
          <a:p>
            <a:endParaRPr lang="pt-BR" sz="800" b="1" dirty="0">
              <a:solidFill>
                <a:srgbClr val="000000"/>
              </a:solidFill>
            </a:endParaRPr>
          </a:p>
          <a:p>
            <a:endParaRPr lang="pt-BR" sz="800" b="1" i="0" u="none" strike="noStrike" dirty="0">
              <a:solidFill>
                <a:srgbClr val="000000"/>
              </a:solidFill>
              <a:effectLst/>
            </a:endParaRPr>
          </a:p>
          <a:p>
            <a:endParaRPr lang="pt-BR" sz="800" b="1" dirty="0">
              <a:solidFill>
                <a:srgbClr val="000000"/>
              </a:solidFill>
            </a:endParaRPr>
          </a:p>
          <a:p>
            <a:endParaRPr lang="pt-BR" sz="800" b="1" i="0" u="none" strike="noStrike" dirty="0">
              <a:solidFill>
                <a:srgbClr val="000000"/>
              </a:solidFill>
              <a:effectLst/>
            </a:endParaRPr>
          </a:p>
          <a:p>
            <a:endParaRPr lang="pt-BR" sz="800" b="1" dirty="0">
              <a:solidFill>
                <a:srgbClr val="000000"/>
              </a:solidFill>
            </a:endParaRPr>
          </a:p>
          <a:p>
            <a:endParaRPr lang="pt-BR" sz="800" b="1" i="0" u="none" strike="noStrike" dirty="0">
              <a:solidFill>
                <a:srgbClr val="000000"/>
              </a:solidFill>
              <a:effectLst/>
            </a:endParaRPr>
          </a:p>
          <a:p>
            <a:endParaRPr lang="pt-BR" sz="800" b="1" dirty="0">
              <a:solidFill>
                <a:srgbClr val="000000"/>
              </a:solidFill>
            </a:endParaRPr>
          </a:p>
          <a:p>
            <a:endParaRPr lang="pt-BR" sz="800" b="1" i="0" u="none" strike="noStrike" dirty="0">
              <a:solidFill>
                <a:srgbClr val="000000"/>
              </a:solidFill>
              <a:effectLst/>
            </a:endParaRPr>
          </a:p>
          <a:p>
            <a:endParaRPr lang="pt-BR" sz="800" b="1" dirty="0">
              <a:solidFill>
                <a:srgbClr val="000000"/>
              </a:solidFill>
            </a:endParaRPr>
          </a:p>
          <a:p>
            <a:endParaRPr lang="pt-BR" sz="800" b="1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pt-BR" sz="800" b="1" i="0" u="none" strike="noStrike" dirty="0">
                <a:solidFill>
                  <a:srgbClr val="000000"/>
                </a:solidFill>
                <a:effectLst/>
              </a:rPr>
            </a:br>
            <a:endParaRPr lang="pt-BR" sz="800" b="1" i="0" u="none" strike="noStrike" dirty="0">
              <a:solidFill>
                <a:srgbClr val="000000"/>
              </a:solidFill>
              <a:effectLst/>
            </a:endParaRPr>
          </a:p>
          <a:p>
            <a:endParaRPr lang="pt-BR" sz="800" b="1" dirty="0">
              <a:solidFill>
                <a:srgbClr val="000000"/>
              </a:solidFill>
            </a:endParaRPr>
          </a:p>
          <a:p>
            <a:r>
              <a:rPr lang="pt-BR" sz="700" b="1" dirty="0">
                <a:solidFill>
                  <a:srgbClr val="000000"/>
                </a:solidFill>
              </a:rPr>
              <a:t>FIGURA 1 	                                   FIGURA 2 	                       FIGURA 3 </a:t>
            </a:r>
            <a:endParaRPr lang="pt-BR" sz="700" b="1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pt-BR" sz="800" b="1" dirty="0"/>
            </a:br>
            <a:r>
              <a:rPr lang="pt-BR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CONCLUSÃO: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pt-BR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Apesar de ser um momento de celebração, diversos casos de trauma ocular foram atendidos neste local durante a noite de Réveillon. No total, registou-se ocorrência de </a:t>
            </a:r>
            <a:r>
              <a:rPr lang="pt-BR" sz="800" dirty="0">
                <a:solidFill>
                  <a:srgbClr val="000000"/>
                </a:solidFill>
                <a:latin typeface="Arial" panose="020B0604020202020204" pitchFamily="34" charset="0"/>
              </a:rPr>
              <a:t>duas</a:t>
            </a:r>
            <a:r>
              <a:rPr lang="pt-BR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lesões decorrentes de fogos de artifício e uma como consequência do "estalinho". Além disso, foram atendidos dois casos de trauma por agressão física em “arrastões” e um trauma contuso por rolha de espumante. O relato se destaca por envolver a população pediátrica, que utiliza esse tipo específico de brinquedo, os "estalinhos", apresentando potencial para lesar os olhos por mais de um mecanismo. Desse modo, o caso enfatiza a importância da conscientização dos plantonistas de emergência no Réveillon para abordar adequadamente essas lesões. </a:t>
            </a:r>
          </a:p>
          <a:p>
            <a:br>
              <a:rPr lang="pt-BR" sz="800" b="0" i="0" u="none" strike="noStrike" dirty="0">
                <a:solidFill>
                  <a:srgbClr val="000000"/>
                </a:solidFill>
                <a:effectLst/>
              </a:rPr>
            </a:br>
            <a:r>
              <a:rPr lang="pt-BR" sz="800" b="0" i="0" u="none" strike="noStrike" dirty="0">
                <a:solidFill>
                  <a:srgbClr val="000000"/>
                </a:solidFill>
                <a:effectLst/>
              </a:rPr>
              <a:t>Referências:  </a:t>
            </a:r>
          </a:p>
          <a:p>
            <a:r>
              <a:rPr lang="pt-BR" sz="800" b="0" i="0" u="none" strike="noStrike" dirty="0">
                <a:solidFill>
                  <a:srgbClr val="000000"/>
                </a:solidFill>
                <a:effectLst/>
              </a:rPr>
              <a:t>1 NI, N; YUAN, </a:t>
            </a:r>
            <a:r>
              <a:rPr lang="pt-BR" sz="800" b="0" i="0" u="none" strike="noStrike" dirty="0" err="1">
                <a:solidFill>
                  <a:srgbClr val="000000"/>
                </a:solidFill>
                <a:effectLst/>
              </a:rPr>
              <a:t>Z</a:t>
            </a:r>
            <a:r>
              <a:rPr lang="pt-BR" sz="8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pt-BR" sz="800" b="0" i="0" u="none" strike="noStrike" dirty="0" err="1">
                <a:solidFill>
                  <a:srgbClr val="000000"/>
                </a:solidFill>
                <a:effectLst/>
              </a:rPr>
              <a:t>Explosive</a:t>
            </a:r>
            <a:r>
              <a:rPr lang="pt-BR" sz="800" b="0" i="0" u="none" strike="noStrike" dirty="0">
                <a:solidFill>
                  <a:srgbClr val="000000"/>
                </a:solidFill>
                <a:effectLst/>
              </a:rPr>
              <a:t> Trauma </a:t>
            </a:r>
            <a:r>
              <a:rPr lang="pt-BR" sz="800" b="0" i="0" u="none" strike="noStrike" dirty="0" err="1">
                <a:solidFill>
                  <a:srgbClr val="000000"/>
                </a:solidFill>
                <a:effectLst/>
              </a:rPr>
              <a:t>Caused</a:t>
            </a:r>
            <a:r>
              <a:rPr lang="pt-BR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pt-BR" sz="800" b="0" i="0" u="none" strike="noStrike" dirty="0" err="1">
                <a:solidFill>
                  <a:srgbClr val="000000"/>
                </a:solidFill>
                <a:effectLst/>
              </a:rPr>
              <a:t>by</a:t>
            </a:r>
            <a:r>
              <a:rPr lang="pt-BR" sz="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pt-BR" sz="800" b="0" i="0" u="none" strike="noStrike" dirty="0" err="1">
                <a:solidFill>
                  <a:srgbClr val="000000"/>
                </a:solidFill>
                <a:effectLst/>
              </a:rPr>
              <a:t>Celebratory</a:t>
            </a:r>
            <a:r>
              <a:rPr lang="pt-BR" sz="800" b="0" i="0" u="none" strike="noStrike" dirty="0">
                <a:solidFill>
                  <a:srgbClr val="000000"/>
                </a:solidFill>
                <a:effectLst/>
              </a:rPr>
              <a:t> Fireworks. JAMA Network, v. 137, </a:t>
            </a:r>
            <a:r>
              <a:rPr lang="pt-BR" sz="800" b="0" i="0" u="none" strike="noStrike" dirty="0" err="1">
                <a:solidFill>
                  <a:srgbClr val="000000"/>
                </a:solidFill>
                <a:effectLst/>
              </a:rPr>
              <a:t>n</a:t>
            </a:r>
            <a:r>
              <a:rPr lang="pt-BR" sz="800" b="0" i="0" u="none" strike="noStrike" dirty="0">
                <a:solidFill>
                  <a:srgbClr val="000000"/>
                </a:solidFill>
                <a:effectLst/>
              </a:rPr>
              <a:t>. 9, 2019.</a:t>
            </a:r>
            <a:br>
              <a:rPr lang="pt-BR" sz="800" dirty="0"/>
            </a:br>
            <a:br>
              <a:rPr lang="pt-BR" sz="800" dirty="0"/>
            </a:br>
            <a:br>
              <a:rPr lang="pt-BR" sz="800" dirty="0"/>
            </a:br>
            <a:endParaRPr lang="pt-BR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1736" y="611560"/>
            <a:ext cx="50200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Trauma ocular por “estalinhos”: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queimadura térmica e lesão mecânica</a:t>
            </a:r>
            <a:endParaRPr lang="pt-BR" sz="2000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pt-BR" sz="24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pt-BR" sz="2400" dirty="0"/>
            </a:br>
            <a:br>
              <a:rPr lang="pt-BR" sz="2400" dirty="0"/>
            </a:br>
            <a:endParaRPr lang="en-US" sz="24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33744" y="1104290"/>
            <a:ext cx="494801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1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Gabriel Lima Benchimol </a:t>
            </a:r>
            <a:r>
              <a:rPr lang="pt-BR" altLang="pt-BR" sz="1100" b="1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1,2,3,4</a:t>
            </a:r>
            <a:r>
              <a:rPr lang="pt-BR" altLang="pt-BR" sz="11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; Helder de Freitas Braga Filho </a:t>
            </a:r>
            <a:r>
              <a:rPr lang="pt-BR" altLang="pt-BR" sz="1100" b="1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1</a:t>
            </a:r>
            <a:r>
              <a:rPr lang="pt-BR" altLang="pt-BR" sz="11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; Letícia Benchimol de Castro Neves </a:t>
            </a:r>
            <a:r>
              <a:rPr lang="pt-BR" altLang="pt-BR" sz="1100" b="1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4</a:t>
            </a:r>
            <a:r>
              <a:rPr lang="pt-BR" altLang="pt-BR" sz="11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; Israel Benchimol </a:t>
            </a:r>
            <a:r>
              <a:rPr lang="pt-BR" altLang="pt-BR" sz="1100" b="1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4</a:t>
            </a:r>
            <a:r>
              <a:rPr lang="pt-BR" altLang="pt-BR" sz="11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pt-BR" altLang="pt-BR" sz="1100" b="1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 Hospital da Gamboa / IORJ; 2 Clínica de Olhos </a:t>
            </a:r>
            <a:r>
              <a:rPr lang="pt-BR" sz="9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Benchimol</a:t>
            </a:r>
            <a:r>
              <a:rPr lang="pt-BR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3 Hospital Municipal Souza Aguiar; 4 Universidade Estácio de Sá – UNESA/IDOMED</a:t>
            </a:r>
            <a:endParaRPr lang="pt-BR" sz="9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pt-BR" sz="1400" dirty="0"/>
            </a:br>
            <a:br>
              <a:rPr lang="pt-BR" sz="1400" dirty="0"/>
            </a:br>
            <a:endParaRPr lang="en-US" altLang="pt-BR" sz="14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Figura 1">
            <a:extLst>
              <a:ext uri="{FF2B5EF4-FFF2-40B4-BE49-F238E27FC236}">
                <a16:creationId xmlns:a16="http://schemas.microsoft.com/office/drawing/2014/main" id="{3CFD71C2-1248-46A9-1230-2232CFE76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" y="5724128"/>
            <a:ext cx="1512168" cy="1389305"/>
          </a:xfrm>
          <a:prstGeom prst="rect">
            <a:avLst/>
          </a:prstGeom>
        </p:spPr>
      </p:pic>
      <p:pic>
        <p:nvPicPr>
          <p:cNvPr id="5" name="Imagem 4" descr="Rosto de homem de boca aberta mostrando os dentes&#10;&#10;Descrição gerada automaticamente">
            <a:extLst>
              <a:ext uri="{FF2B5EF4-FFF2-40B4-BE49-F238E27FC236}">
                <a16:creationId xmlns:a16="http://schemas.microsoft.com/office/drawing/2014/main" id="{E2C32C26-50EA-2C3C-6483-36E2AA28E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58" y="5724128"/>
            <a:ext cx="1463296" cy="139378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3013152-209C-7081-9D69-56083AA7D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37" y="5724128"/>
            <a:ext cx="1340793" cy="139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619</Words>
  <Application>Microsoft Macintosh PowerPoint</Application>
  <PresentationFormat>Apresentação na tela (16:9)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Gavriel Benchimol</cp:lastModifiedBy>
  <cp:revision>20</cp:revision>
  <dcterms:created xsi:type="dcterms:W3CDTF">2024-01-09T13:58:08Z</dcterms:created>
  <dcterms:modified xsi:type="dcterms:W3CDTF">2024-01-30T09:37:43Z</dcterms:modified>
</cp:coreProperties>
</file>