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2" d="100"/>
          <a:sy n="82" d="100"/>
        </p:scale>
        <p:origin x="1901" y="48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b="77479"/>
          <a:stretch>
            <a:fillRect/>
          </a:stretch>
        </p:blipFill>
        <p:spPr>
          <a:xfrm>
            <a:off x="-635" y="0"/>
            <a:ext cx="4478656" cy="5225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0" name="Retângulo 9"/>
          <p:cNvSpPr/>
          <p:nvPr/>
        </p:nvSpPr>
        <p:spPr>
          <a:xfrm>
            <a:off x="123479" y="529100"/>
            <a:ext cx="5020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MELANOMA MALIGNO CONJUNTIVAL ULCERADO DE PADRÃO NODULAR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2008" y="870903"/>
            <a:ext cx="4948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Autor: Diego Costa de Freitas; </a:t>
            </a:r>
            <a:r>
              <a:rPr lang="pt-BR" sz="7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Co-autores</a:t>
            </a:r>
            <a:r>
              <a:rPr lang="pt-BR" sz="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 Alexandre X. da Costa, Ana Paula Farias, </a:t>
            </a:r>
            <a:r>
              <a:rPr lang="pt-BR" sz="7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Munik</a:t>
            </a:r>
            <a:r>
              <a:rPr lang="pt-BR" sz="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pt-BR" sz="7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Bannach</a:t>
            </a:r>
            <a:r>
              <a:rPr lang="pt-BR" sz="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Thamires </a:t>
            </a:r>
            <a:r>
              <a:rPr lang="pt-BR" sz="7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Iési</a:t>
            </a:r>
            <a:r>
              <a:rPr lang="pt-BR" sz="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Thiago </a:t>
            </a:r>
            <a:r>
              <a:rPr lang="pt-BR" sz="7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Perussolo</a:t>
            </a:r>
            <a:r>
              <a:rPr lang="pt-BR" sz="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</a:p>
          <a:p>
            <a:pPr algn="ctr"/>
            <a:r>
              <a:rPr lang="pt-BR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Hospital Santo Amaro - Guarujá</a:t>
            </a:r>
            <a:endParaRPr lang="pt-BR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800" dirty="0" err="1">
              <a:solidFill>
                <a:srgbClr val="48535B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endParaRPr lang="en-US" altLang="pt-BR" sz="80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3" descr="=Logo Olho -hsa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t="2976" r="54480" b="4071"/>
          <a:stretch>
            <a:fillRect/>
          </a:stretch>
        </p:blipFill>
        <p:spPr bwMode="auto">
          <a:xfrm>
            <a:off x="4300220" y="0"/>
            <a:ext cx="843280" cy="52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3"/>
          <p:cNvSpPr txBox="1"/>
          <p:nvPr/>
        </p:nvSpPr>
        <p:spPr>
          <a:xfrm>
            <a:off x="-635" y="1299915"/>
            <a:ext cx="5144135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4" name="Caixa de Texto 13"/>
          <p:cNvSpPr txBox="1"/>
          <p:nvPr/>
        </p:nvSpPr>
        <p:spPr>
          <a:xfrm>
            <a:off x="39126" y="1533434"/>
            <a:ext cx="5013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 melanoma de conjuntiva é uma neoplasia rara que afeta a mucosa ocular e palpebral. O diagnóstico precoce é essencial para um tratamento adequado e um prognóstico favorável. No entanto, pode ser desafiador diferenciar lesões </a:t>
            </a:r>
            <a:r>
              <a:rPr lang="pt-BR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melanocíticas</a:t>
            </a:r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benignas, de lesões malignas, devido a sua aparência clínica semelhante em alguns casos.</a:t>
            </a:r>
          </a:p>
        </p:txBody>
      </p:sp>
      <p:sp>
        <p:nvSpPr>
          <p:cNvPr id="15" name="CaixaDeTexto 10"/>
          <p:cNvSpPr txBox="1"/>
          <p:nvPr/>
        </p:nvSpPr>
        <p:spPr>
          <a:xfrm>
            <a:off x="-1588" y="2546947"/>
            <a:ext cx="2573020" cy="2159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</p:txBody>
      </p:sp>
      <p:sp>
        <p:nvSpPr>
          <p:cNvPr id="16" name="Caixa de Texto 15"/>
          <p:cNvSpPr txBox="1"/>
          <p:nvPr/>
        </p:nvSpPr>
        <p:spPr>
          <a:xfrm>
            <a:off x="-1588" y="2853680"/>
            <a:ext cx="266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Relatar um caso de lesão conjuntival com evolução para melanoma de conjuntiva.</a:t>
            </a:r>
          </a:p>
        </p:txBody>
      </p:sp>
      <p:sp>
        <p:nvSpPr>
          <p:cNvPr id="18" name="CaixaDeTexto 10"/>
          <p:cNvSpPr txBox="1"/>
          <p:nvPr/>
        </p:nvSpPr>
        <p:spPr>
          <a:xfrm>
            <a:off x="0" y="3573914"/>
            <a:ext cx="2592705" cy="2159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RELATO DE CASO</a:t>
            </a:r>
          </a:p>
        </p:txBody>
      </p:sp>
      <p:sp>
        <p:nvSpPr>
          <p:cNvPr id="19" name="Caixa de Texto 18"/>
          <p:cNvSpPr txBox="1"/>
          <p:nvPr/>
        </p:nvSpPr>
        <p:spPr>
          <a:xfrm>
            <a:off x="22286" y="3801640"/>
            <a:ext cx="25234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N.L.D.S., 79 anos, masculino, pardo, procurou serviço oftalmológico devido aparecimento de nodulação </a:t>
            </a:r>
            <a:r>
              <a:rPr lang="pt-BR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hiperpigmentada</a:t>
            </a:r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 região conjuntival </a:t>
            </a:r>
            <a:r>
              <a:rPr lang="pt-BR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perilimbar</a:t>
            </a:r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nasal de olho direito a cerca de 6 meses. Apresentava histórico de lesão </a:t>
            </a:r>
            <a:r>
              <a:rPr lang="pt-BR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hiperpigmentada</a:t>
            </a:r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sem relevo, em região conjuntival citada, a qual não era acompanhada desde a infância , nunca antes biopsiada. Ao exame oftalmológico, apresentava acuidade visual na melhor correção de 20/50 em olho direito e 20/40 em olho esquerdo, </a:t>
            </a:r>
            <a:r>
              <a:rPr lang="pt-BR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pseudofácico</a:t>
            </a:r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 ambos os olhos. A pressão </a:t>
            </a:r>
            <a:r>
              <a:rPr lang="pt-BR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intra-ocular</a:t>
            </a:r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encontrava-se normal. A fundoscopia ocular direita apresentava imagens de atrofia de </a:t>
            </a:r>
            <a:r>
              <a:rPr lang="pt-BR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coróide</a:t>
            </a:r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 periferia, assim como uma lesão </a:t>
            </a:r>
            <a:r>
              <a:rPr lang="pt-BR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hiperpigmentada</a:t>
            </a:r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 região Temporal em olho direito. </a:t>
            </a:r>
          </a:p>
          <a:p>
            <a:pPr algn="just"/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Realizado biópsia </a:t>
            </a:r>
            <a:r>
              <a:rPr lang="pt-BR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excisional</a:t>
            </a:r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 lesão </a:t>
            </a:r>
            <a:r>
              <a:rPr lang="pt-BR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melanocítica</a:t>
            </a:r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conjuntival com margens de segurança de 5 mm e crioterapia, a qual </a:t>
            </a:r>
          </a:p>
        </p:txBody>
      </p:sp>
      <p:sp>
        <p:nvSpPr>
          <p:cNvPr id="20" name="CaixaDeTexto 10"/>
          <p:cNvSpPr txBox="1"/>
          <p:nvPr/>
        </p:nvSpPr>
        <p:spPr>
          <a:xfrm>
            <a:off x="2561132" y="3573914"/>
            <a:ext cx="2592705" cy="2159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IMAGENS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4"/>
          <a:srcRect l="19565" r="13493"/>
          <a:stretch/>
        </p:blipFill>
        <p:spPr>
          <a:xfrm rot="5400000">
            <a:off x="2989318" y="3557889"/>
            <a:ext cx="1746448" cy="2314957"/>
          </a:xfrm>
          <a:prstGeom prst="rect">
            <a:avLst/>
          </a:prstGeom>
        </p:spPr>
      </p:pic>
      <p:sp>
        <p:nvSpPr>
          <p:cNvPr id="24" name="Caixa de Texto 23"/>
          <p:cNvSpPr txBox="1"/>
          <p:nvPr/>
        </p:nvSpPr>
        <p:spPr>
          <a:xfrm>
            <a:off x="2592705" y="5544394"/>
            <a:ext cx="24917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Figura 1 - </a:t>
            </a:r>
            <a:r>
              <a:rPr lang="pt-BR" altLang="en-US" sz="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Melanoma Maligno Ulcerado de padrão nodular.</a:t>
            </a:r>
            <a:endParaRPr lang="pt-BR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DE575C1-1445-76E3-9D1E-2017EBAA0838}"/>
              </a:ext>
            </a:extLst>
          </p:cNvPr>
          <p:cNvSpPr txBox="1"/>
          <p:nvPr/>
        </p:nvSpPr>
        <p:spPr>
          <a:xfrm>
            <a:off x="2652558" y="2452861"/>
            <a:ext cx="23149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evidenciou a presença de Melanoma Maligno Ulcerado de padrão nodular. O paciente foi encaminhado para o serviço de oncologia  para seguimento do caso.</a:t>
            </a:r>
          </a:p>
          <a:p>
            <a:pPr algn="just"/>
            <a:endParaRPr lang="pt-BR" dirty="0"/>
          </a:p>
        </p:txBody>
      </p:sp>
      <p:sp>
        <p:nvSpPr>
          <p:cNvPr id="8" name="CaixaDeTexto 10">
            <a:extLst>
              <a:ext uri="{FF2B5EF4-FFF2-40B4-BE49-F238E27FC236}">
                <a16:creationId xmlns:a16="http://schemas.microsoft.com/office/drawing/2014/main" id="{2BB7A616-5B0D-83B2-CD75-A5F3C581FCDD}"/>
              </a:ext>
            </a:extLst>
          </p:cNvPr>
          <p:cNvSpPr txBox="1"/>
          <p:nvPr/>
        </p:nvSpPr>
        <p:spPr>
          <a:xfrm>
            <a:off x="2550795" y="5867945"/>
            <a:ext cx="2592705" cy="2159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3A75F1-6486-9FB8-EF00-4CA7627857CF}"/>
              </a:ext>
            </a:extLst>
          </p:cNvPr>
          <p:cNvSpPr txBox="1"/>
          <p:nvPr/>
        </p:nvSpPr>
        <p:spPr>
          <a:xfrm>
            <a:off x="2633489" y="6032761"/>
            <a:ext cx="2447992" cy="2621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gama de lesões pigmentadas pode ser vista clinicamente na superfície da conjuntiva ocular e palpebral. Este relato de caso destaca a importância do acompanhamento clínico oftalmológico cuidadoso e da avaliação histopatológica em pacientes com lesões melanocíticas suspeitas. </a:t>
            </a:r>
            <a:endParaRPr lang="pt-BR" sz="12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5AD454-E2C1-ADF2-8F3C-10C598BA6FA1}"/>
              </a:ext>
            </a:extLst>
          </p:cNvPr>
          <p:cNvSpPr txBox="1"/>
          <p:nvPr/>
        </p:nvSpPr>
        <p:spPr>
          <a:xfrm>
            <a:off x="2561132" y="8460432"/>
            <a:ext cx="2416852" cy="922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403D39"/>
              </a:buClr>
              <a:buSzPts val="1000"/>
              <a:buFont typeface="+mj-lt"/>
              <a:buAutoNum type="arabicPeriod"/>
            </a:pPr>
            <a:r>
              <a:rPr lang="pt-BR" sz="600" kern="100" dirty="0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Shields CL, </a:t>
            </a:r>
            <a:r>
              <a:rPr lang="pt-BR" sz="600" kern="100" dirty="0" err="1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Fasiuddin</a:t>
            </a:r>
            <a:r>
              <a:rPr lang="pt-BR" sz="600" kern="100" dirty="0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AF, </a:t>
            </a:r>
            <a:r>
              <a:rPr lang="pt-BR" sz="600" kern="100" dirty="0" err="1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Mashayekhi</a:t>
            </a:r>
            <a:r>
              <a:rPr lang="pt-BR" sz="600" kern="100" dirty="0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A, Shields JA. </a:t>
            </a:r>
            <a:r>
              <a:rPr lang="pt-BR" sz="600" kern="100" dirty="0" err="1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Conjunctival</a:t>
            </a:r>
            <a:r>
              <a:rPr lang="pt-BR" sz="600" kern="100" dirty="0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600" kern="100" dirty="0" err="1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nevi</a:t>
            </a:r>
            <a:r>
              <a:rPr lang="pt-BR" sz="600" kern="100" dirty="0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sz="600" kern="100" dirty="0" err="1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clinical</a:t>
            </a:r>
            <a:r>
              <a:rPr lang="pt-BR" sz="600" kern="100" dirty="0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600" kern="100" dirty="0" err="1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features</a:t>
            </a:r>
            <a:r>
              <a:rPr lang="pt-BR" sz="600" kern="100" dirty="0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600" kern="100" dirty="0" err="1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pt-BR" sz="600" kern="100" dirty="0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natural </a:t>
            </a:r>
            <a:r>
              <a:rPr lang="pt-BR" sz="600" kern="100" dirty="0" err="1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course</a:t>
            </a:r>
            <a:r>
              <a:rPr lang="pt-BR" sz="600" kern="100" dirty="0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410 </a:t>
            </a:r>
            <a:r>
              <a:rPr lang="pt-BR" sz="600" kern="100" dirty="0" err="1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consecutive</a:t>
            </a:r>
            <a:r>
              <a:rPr lang="pt-BR" sz="600" kern="100" dirty="0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600" kern="100" dirty="0" err="1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patients</a:t>
            </a:r>
            <a:r>
              <a:rPr lang="pt-BR" sz="600" kern="100" dirty="0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Arch </a:t>
            </a:r>
            <a:r>
              <a:rPr lang="pt-BR" sz="600" kern="100" dirty="0" err="1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Ophthalmol</a:t>
            </a:r>
            <a:r>
              <a:rPr lang="pt-BR" sz="600" kern="100" dirty="0">
                <a:solidFill>
                  <a:srgbClr val="403D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2004;122(2): 167-75.</a:t>
            </a:r>
            <a:endParaRPr lang="pt-BR" sz="6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21" name="CaixaDeTexto 10">
            <a:extLst>
              <a:ext uri="{FF2B5EF4-FFF2-40B4-BE49-F238E27FC236}">
                <a16:creationId xmlns:a16="http://schemas.microsoft.com/office/drawing/2014/main" id="{5B968536-BC03-349F-A160-CC9CE121870F}"/>
              </a:ext>
            </a:extLst>
          </p:cNvPr>
          <p:cNvSpPr txBox="1"/>
          <p:nvPr/>
        </p:nvSpPr>
        <p:spPr>
          <a:xfrm>
            <a:off x="2545776" y="8221696"/>
            <a:ext cx="2592705" cy="2159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364</Words>
  <Application>Microsoft Office PowerPoint</Application>
  <PresentationFormat>Apresentação na tela (16:9)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Paula Farias Lima</cp:lastModifiedBy>
  <cp:revision>13</cp:revision>
  <dcterms:created xsi:type="dcterms:W3CDTF">2024-01-09T13:58:00Z</dcterms:created>
  <dcterms:modified xsi:type="dcterms:W3CDTF">2024-01-30T15:34:56Z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4FA79789F10F49C2B0A15F9E94ABA126_13</vt:lpwstr>
  </property>
  <property fmtid="{D5CDD505-2E9C-101B-9397-08002B2CF9AE}" pid="3" name="KSOProductBuildVer">
    <vt:lpwstr>1046-12.2.0.13431</vt:lpwstr>
  </property>
</Properties>
</file>