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/>
    <p:restoredTop sz="91693"/>
  </p:normalViewPr>
  <p:slideViewPr>
    <p:cSldViewPr>
      <p:cViewPr>
        <p:scale>
          <a:sx n="204" d="100"/>
          <a:sy n="204" d="100"/>
        </p:scale>
        <p:origin x="1120" y="14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-1" y="-2161"/>
            <a:ext cx="5143500" cy="659106"/>
          </a:xfrm>
          <a:prstGeom prst="rect">
            <a:avLst/>
          </a:prstGeom>
        </p:spPr>
      </p:pic>
      <p:sp>
        <p:nvSpPr>
          <p:cNvPr id="104" name="Retângulo 103">
            <a:extLst>
              <a:ext uri="{FF2B5EF4-FFF2-40B4-BE49-F238E27FC236}">
                <a16:creationId xmlns:a16="http://schemas.microsoft.com/office/drawing/2014/main" xmlns="" id="{4B0AA517-CBD1-188E-8FAA-A209AD7C9282}"/>
              </a:ext>
            </a:extLst>
          </p:cNvPr>
          <p:cNvSpPr/>
          <p:nvPr/>
        </p:nvSpPr>
        <p:spPr>
          <a:xfrm>
            <a:off x="2660580" y="8026777"/>
            <a:ext cx="2482357" cy="151160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8" y="4925551"/>
            <a:ext cx="1227374" cy="124403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4B0AA517-CBD1-188E-8FAA-A209AD7C9282}"/>
              </a:ext>
            </a:extLst>
          </p:cNvPr>
          <p:cNvSpPr/>
          <p:nvPr/>
        </p:nvSpPr>
        <p:spPr>
          <a:xfrm>
            <a:off x="0" y="8103207"/>
            <a:ext cx="2582919" cy="144985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DD9BC6D-BD85-4563-F8DB-F6BC5A365FC4}"/>
              </a:ext>
            </a:extLst>
          </p:cNvPr>
          <p:cNvSpPr/>
          <p:nvPr/>
        </p:nvSpPr>
        <p:spPr>
          <a:xfrm>
            <a:off x="0" y="1151597"/>
            <a:ext cx="2570414" cy="157432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79E649F-4C86-EB0F-677B-7E17CC351D44}"/>
              </a:ext>
            </a:extLst>
          </p:cNvPr>
          <p:cNvSpPr/>
          <p:nvPr/>
        </p:nvSpPr>
        <p:spPr>
          <a:xfrm>
            <a:off x="-1" y="5003961"/>
            <a:ext cx="2565671" cy="130813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3B9069C-C3EF-F2F6-4D4E-F9E50CEFD887}"/>
              </a:ext>
            </a:extLst>
          </p:cNvPr>
          <p:cNvSpPr/>
          <p:nvPr/>
        </p:nvSpPr>
        <p:spPr>
          <a:xfrm>
            <a:off x="-1" y="3173782"/>
            <a:ext cx="2565323" cy="167543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322" y="533734"/>
            <a:ext cx="51635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/>
              <a:t>EFICÁCIA DA TRIAGEM/DIAGNÓSTICO E AVALIAÇÃO DE RETINOPATIAS COM AUXÍLIO DA INTELIGÊNCIA ARTIFICIAL E DO AUTOCONHECIMENTO SOBRE A RETINOPATIA DIABÉTICA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542056" y="854755"/>
            <a:ext cx="6249949" cy="31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60"/>
              </a:lnSpc>
            </a:pPr>
            <a:r>
              <a:rPr lang="pt-BR" altLang="pt-BR" sz="8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João </a:t>
            </a:r>
            <a:r>
              <a:rPr lang="pt-BR" altLang="pt-BR" sz="8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Oliveira Sampaio</a:t>
            </a:r>
            <a:r>
              <a:rPr lang="pt-BR" altLang="pt-BR" sz="8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8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Thiago Cabral</a:t>
            </a:r>
            <a:r>
              <a:rPr lang="pt-BR" altLang="pt-BR" sz="8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ts val="860"/>
              </a:lnSpc>
            </a:pPr>
            <a:r>
              <a:rPr lang="pt-BR" altLang="pt-BR" sz="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1.Universidade Vila Velha;  </a:t>
            </a:r>
            <a:r>
              <a:rPr lang="pt-BR" altLang="pt-BR" sz="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2. Universidade Federal do Espírito Santo - CCS e Unidade de Oftalmologia EBSERH/HUCAM/UFES</a:t>
            </a:r>
            <a:endParaRPr lang="en-US" altLang="pt-BR" sz="6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FC71A97-98ED-EC41-52DF-CE46F5BD19A3}"/>
              </a:ext>
            </a:extLst>
          </p:cNvPr>
          <p:cNvSpPr txBox="1"/>
          <p:nvPr/>
        </p:nvSpPr>
        <p:spPr>
          <a:xfrm>
            <a:off x="-23493" y="3326327"/>
            <a:ext cx="2668067" cy="17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Foram realizadas fotografias do fundo do olho de ambos os olhos de 65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pacientes (Gráfico 1)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com </a:t>
            </a:r>
            <a:r>
              <a:rPr lang="pt-BR" sz="1100" dirty="0" err="1">
                <a:latin typeface="Arial" charset="0"/>
                <a:ea typeface="Arial" charset="0"/>
                <a:cs typeface="Arial" charset="0"/>
              </a:rPr>
              <a:t>retinógrafo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portátil (</a:t>
            </a:r>
            <a:r>
              <a:rPr lang="pt-BR" sz="1100" dirty="0" err="1" smtClean="0">
                <a:latin typeface="Arial" charset="0"/>
                <a:ea typeface="Arial" charset="0"/>
                <a:cs typeface="Arial" charset="0"/>
              </a:rPr>
              <a:t>Eyer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®)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dotado de IA, que classificou os pacientes em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verde,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amarelo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e vermelho. Todos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foram examinados por </a:t>
            </a:r>
            <a:r>
              <a:rPr lang="pt-BR" sz="1100" dirty="0" err="1">
                <a:latin typeface="Arial" charset="0"/>
                <a:ea typeface="Arial" charset="0"/>
                <a:cs typeface="Arial" charset="0"/>
              </a:rPr>
              <a:t>retinólogos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confirmar o diagnóstico. Os dados foram calculados em tabela 2x2 e foram excluídos casos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”suspeitos” pela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IA e retinopatia diabética não proliferativa (RDNP) muito leve. Ademais, foi aplicado questionário acerca do autoconhecimento sobre a doença. </a:t>
            </a:r>
            <a:endParaRPr lang="pt-BR" sz="11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353C4D57-0020-018A-6161-5AB0B1EF3215}"/>
              </a:ext>
            </a:extLst>
          </p:cNvPr>
          <p:cNvSpPr txBox="1"/>
          <p:nvPr/>
        </p:nvSpPr>
        <p:spPr>
          <a:xfrm>
            <a:off x="746314" y="1130050"/>
            <a:ext cx="11596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[1][2]</a:t>
            </a:r>
            <a:endParaRPr lang="pt-BR" sz="8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330FCBEC-AE82-B0C1-C78B-C44A8A977EEB}"/>
              </a:ext>
            </a:extLst>
          </p:cNvPr>
          <p:cNvSpPr txBox="1"/>
          <p:nvPr/>
        </p:nvSpPr>
        <p:spPr>
          <a:xfrm>
            <a:off x="694790" y="3173782"/>
            <a:ext cx="105456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6544BE28-3D84-101E-FD0E-0D593A4758E8}"/>
              </a:ext>
            </a:extLst>
          </p:cNvPr>
          <p:cNvSpPr txBox="1"/>
          <p:nvPr/>
        </p:nvSpPr>
        <p:spPr>
          <a:xfrm>
            <a:off x="821029" y="8049643"/>
            <a:ext cx="96293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B3B44B41-3CFF-EA4F-1F83-648AB7D1ED2F}"/>
              </a:ext>
            </a:extLst>
          </p:cNvPr>
          <p:cNvSpPr txBox="1"/>
          <p:nvPr/>
        </p:nvSpPr>
        <p:spPr>
          <a:xfrm>
            <a:off x="3374976" y="7988023"/>
            <a:ext cx="100044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7C5402D2-B26B-DBEC-1CB1-146144FFF729}"/>
              </a:ext>
            </a:extLst>
          </p:cNvPr>
          <p:cNvSpPr txBox="1"/>
          <p:nvPr/>
        </p:nvSpPr>
        <p:spPr>
          <a:xfrm>
            <a:off x="735145" y="4964220"/>
            <a:ext cx="96100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1FA2D7-1966-5B63-1AE5-34F2E9C964C8}"/>
              </a:ext>
            </a:extLst>
          </p:cNvPr>
          <p:cNvSpPr txBox="1"/>
          <p:nvPr/>
        </p:nvSpPr>
        <p:spPr>
          <a:xfrm>
            <a:off x="-25217" y="1295745"/>
            <a:ext cx="2664276" cy="194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uso de </a:t>
            </a:r>
            <a:r>
              <a:rPr lang="pt-BR" sz="1100" dirty="0" err="1">
                <a:latin typeface="Arial" charset="0"/>
                <a:ea typeface="Arial" charset="0"/>
                <a:cs typeface="Arial" charset="0"/>
              </a:rPr>
              <a:t>retinógrafos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 portáteis e inteligência artificial (IA) para analisar lesões na retina emerge como alternativa viável no rastreio e diagnóstico da retinopatia diabética (RD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).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Além disso, o desconhecimento prolongado pelos pacientes diabéticos contribui para </a:t>
            </a:r>
            <a:r>
              <a:rPr lang="pt-BR" sz="1100" dirty="0" err="1">
                <a:latin typeface="Arial" charset="0"/>
                <a:ea typeface="Arial" charset="0"/>
                <a:cs typeface="Arial" charset="0"/>
              </a:rPr>
              <a:t>subdiagnósticos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 e complicações. Este estudo busca avaliar a sensibilidade e especificidade - para retinopatias - desses dispositivos em um mutirão no Hospital Universitário Cassiano Antônio Moraes (HUCAM/UFES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) em 2022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e entender o conhecimento dos pacientes sobre a doença. </a:t>
            </a:r>
            <a:endParaRPr lang="pt-BR" sz="1100" kern="1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AFD1F008-E288-A79D-1DBB-F9B290417AF1}"/>
              </a:ext>
            </a:extLst>
          </p:cNvPr>
          <p:cNvSpPr txBox="1"/>
          <p:nvPr/>
        </p:nvSpPr>
        <p:spPr>
          <a:xfrm>
            <a:off x="2622145" y="8149202"/>
            <a:ext cx="2566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7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pt-BR" sz="700" dirty="0" err="1"/>
              <a:t>Malerbi</a:t>
            </a:r>
            <a:r>
              <a:rPr lang="pt-BR" sz="700" dirty="0"/>
              <a:t> FK, Andrade RE, Morales PH, et al. </a:t>
            </a:r>
            <a:r>
              <a:rPr lang="pt-BR" sz="700" dirty="0" err="1"/>
              <a:t>Diabetic</a:t>
            </a:r>
            <a:r>
              <a:rPr lang="pt-BR" sz="700" dirty="0"/>
              <a:t> </a:t>
            </a:r>
            <a:r>
              <a:rPr lang="pt-BR" sz="700" dirty="0" err="1"/>
              <a:t>Retinopathy</a:t>
            </a:r>
            <a:r>
              <a:rPr lang="pt-BR" sz="700" dirty="0"/>
              <a:t> </a:t>
            </a:r>
            <a:r>
              <a:rPr lang="pt-BR" sz="700" dirty="0" err="1"/>
              <a:t>Screening</a:t>
            </a:r>
            <a:r>
              <a:rPr lang="pt-BR" sz="700" dirty="0"/>
              <a:t> </a:t>
            </a:r>
            <a:r>
              <a:rPr lang="pt-BR" sz="700" dirty="0" err="1"/>
              <a:t>Using</a:t>
            </a:r>
            <a:r>
              <a:rPr lang="pt-BR" sz="700" dirty="0"/>
              <a:t> Artificial </a:t>
            </a:r>
            <a:r>
              <a:rPr lang="pt-BR" sz="700" dirty="0" err="1"/>
              <a:t>Intelligence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Handheld Smartphone-</a:t>
            </a:r>
            <a:r>
              <a:rPr lang="pt-BR" sz="700" dirty="0" err="1"/>
              <a:t>Based</a:t>
            </a:r>
            <a:r>
              <a:rPr lang="pt-BR" sz="700" dirty="0"/>
              <a:t> </a:t>
            </a:r>
            <a:r>
              <a:rPr lang="pt-BR" sz="700" dirty="0" err="1"/>
              <a:t>Retinal</a:t>
            </a:r>
            <a:r>
              <a:rPr lang="pt-BR" sz="700" dirty="0"/>
              <a:t> </a:t>
            </a:r>
            <a:r>
              <a:rPr lang="pt-BR" sz="700" dirty="0" err="1"/>
              <a:t>Camera</a:t>
            </a:r>
            <a:r>
              <a:rPr lang="pt-BR" sz="700" dirty="0"/>
              <a:t>. </a:t>
            </a:r>
            <a:r>
              <a:rPr lang="pt-BR" sz="700" i="1" dirty="0"/>
              <a:t>J Diabetes </a:t>
            </a:r>
            <a:r>
              <a:rPr lang="pt-BR" sz="700" i="1" dirty="0" err="1"/>
              <a:t>Sci</a:t>
            </a:r>
            <a:r>
              <a:rPr lang="pt-BR" sz="700" i="1" dirty="0"/>
              <a:t> </a:t>
            </a:r>
            <a:r>
              <a:rPr lang="pt-BR" sz="700" i="1" dirty="0" err="1"/>
              <a:t>Technol</a:t>
            </a:r>
            <a:r>
              <a:rPr lang="pt-BR" sz="700" dirty="0"/>
              <a:t>. 2022;16(3):716-723. </a:t>
            </a:r>
            <a:r>
              <a:rPr lang="pt-BR" sz="700" dirty="0" smtClean="0"/>
              <a:t>doi:10.1177/1932296820985567</a:t>
            </a:r>
          </a:p>
          <a:p>
            <a:pPr algn="just"/>
            <a:r>
              <a:rPr lang="pt-BR" sz="700" b="0" i="0" dirty="0" smtClean="0">
                <a:effectLst/>
                <a:latin typeface="Arial" charset="0"/>
                <a:ea typeface="Arial" charset="0"/>
                <a:cs typeface="Arial" charset="0"/>
              </a:rPr>
              <a:t>[2]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Grzybowski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A,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Brona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Lim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G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, et al. Artificial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intelligence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diabetic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retinopathy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screening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: a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[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published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correction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appears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Eye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Lond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). 2019 </a:t>
            </a:r>
            <a:r>
              <a:rPr lang="pt-BR" sz="700" dirty="0" err="1">
                <a:latin typeface="Arial" charset="0"/>
                <a:ea typeface="Arial" charset="0"/>
                <a:cs typeface="Arial" charset="0"/>
              </a:rPr>
              <a:t>Dec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 10;:]. </a:t>
            </a:r>
            <a:r>
              <a:rPr lang="pt-BR" sz="700" i="1" dirty="0" err="1">
                <a:latin typeface="Arial" charset="0"/>
                <a:ea typeface="Arial" charset="0"/>
                <a:cs typeface="Arial" charset="0"/>
              </a:rPr>
              <a:t>Eye</a:t>
            </a:r>
            <a:r>
              <a:rPr lang="pt-BR" sz="700" i="1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pt-BR" sz="700" i="1" dirty="0" err="1">
                <a:latin typeface="Arial" charset="0"/>
                <a:ea typeface="Arial" charset="0"/>
                <a:cs typeface="Arial" charset="0"/>
              </a:rPr>
              <a:t>Lond</a:t>
            </a:r>
            <a:r>
              <a:rPr lang="pt-BR" sz="700" i="1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. 2020;34(3):451-460. </a:t>
            </a:r>
            <a:r>
              <a:rPr lang="pt-BR" sz="700" dirty="0" smtClean="0">
                <a:latin typeface="Arial" charset="0"/>
                <a:ea typeface="Arial" charset="0"/>
                <a:cs typeface="Arial" charset="0"/>
              </a:rPr>
              <a:t>doi:10.1038/s41433-019-0566-</a:t>
            </a:r>
            <a:endParaRPr lang="pt-BR" sz="700" b="0" i="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xmlns="" id="{D0CBE380-314F-7285-D449-66E4C384A0C7}"/>
              </a:ext>
            </a:extLst>
          </p:cNvPr>
          <p:cNvSpPr/>
          <p:nvPr/>
        </p:nvSpPr>
        <p:spPr>
          <a:xfrm>
            <a:off x="2607459" y="2103895"/>
            <a:ext cx="2535478" cy="181293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xmlns="" id="{01F49698-56B4-4F95-C31E-9D1C1E78135C}"/>
              </a:ext>
            </a:extLst>
          </p:cNvPr>
          <p:cNvSpPr txBox="1"/>
          <p:nvPr/>
        </p:nvSpPr>
        <p:spPr>
          <a:xfrm>
            <a:off x="2946208" y="2074081"/>
            <a:ext cx="195475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TABELAS/GRÁFICOS/IMAGENS</a:t>
            </a:r>
            <a:endParaRPr lang="pt-BR" sz="8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45262" y="5124738"/>
            <a:ext cx="26584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Dos 33 pacientes verdes, a análise pelos </a:t>
            </a:r>
            <a:r>
              <a:rPr lang="pt-BR" sz="1100" dirty="0" err="1" smtClean="0">
                <a:latin typeface="Arial" charset="0"/>
                <a:ea typeface="Arial" charset="0"/>
                <a:cs typeface="Arial" charset="0"/>
              </a:rPr>
              <a:t>retilógos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 concluiu que 32 realmente não tinham doença na retina e 1 apresentava lesão. Dentre os 27 pacientes do grupo vermelho, os especialistas concluíram que 5 não tinham lesão alguma, 7 RDNP Leve, 2 RDNP Moderada, 2 RDNP Grave (Imagem 1), 1 RD Proliferativa; outras lesões como drusas e escavação do nervo óptico aumentada foram encontradas em 16 pacientes. Assim, constatou-se: sensibilidade de 95,6%, especificidade de 86,5% e acurácia de 90% (Tabela 1). </a:t>
            </a:r>
          </a:p>
          <a:p>
            <a:pPr algn="just">
              <a:lnSpc>
                <a:spcPts val="1000"/>
              </a:lnSpc>
            </a:pP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O questionário acerca do autoconhecimento da doença mostrou que: 54% nunca ouviram da RD (Gráfico 2); 76% desconhecem exames oftalmológicos que avaliam a doença e 61%(Gráfico 3) não fazem acompanhamento regular com oftalmologista. </a:t>
            </a:r>
          </a:p>
          <a:p>
            <a:pPr algn="just">
              <a:lnSpc>
                <a:spcPts val="1000"/>
              </a:lnSpc>
            </a:pPr>
            <a:endParaRPr lang="pt-BR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sz="1000" dirty="0"/>
              <a:t> </a:t>
            </a:r>
          </a:p>
          <a:p>
            <a:pPr algn="just">
              <a:spcAft>
                <a:spcPts val="0"/>
              </a:spcAft>
            </a:pPr>
            <a:endParaRPr lang="pt-B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m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26" y="4964220"/>
            <a:ext cx="1184400" cy="1202400"/>
          </a:xfrm>
          <a:prstGeom prst="rect">
            <a:avLst/>
          </a:prstGeom>
        </p:spPr>
      </p:pic>
      <p:sp>
        <p:nvSpPr>
          <p:cNvPr id="86" name="Retângulo 85"/>
          <p:cNvSpPr/>
          <p:nvPr/>
        </p:nvSpPr>
        <p:spPr>
          <a:xfrm>
            <a:off x="2625175" y="6157215"/>
            <a:ext cx="1291484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60"/>
              </a:lnSpc>
            </a:pP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Gráfico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. Questionário: ”</a:t>
            </a:r>
            <a:r>
              <a:rPr lang="pt-BR" sz="800" dirty="0" smtClean="0"/>
              <a:t>Já ouviu falar em retinopatia diabética?”</a:t>
            </a:r>
            <a:endParaRPr lang="pt-BR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3834663" y="6169666"/>
            <a:ext cx="130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60"/>
              </a:lnSpc>
            </a:pP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Gráfico 3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. Questionário: ”Faz acompanhamento oftalmológico regular?”</a:t>
            </a:r>
            <a:endParaRPr lang="pt-BR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2582919" y="4723946"/>
            <a:ext cx="256177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60"/>
              </a:lnSpc>
            </a:pP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Gráfico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Resultado triagem feita com IA no mutirão HUCAM/UFES</a:t>
            </a:r>
            <a:endParaRPr lang="pt-BR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26" y="3520602"/>
            <a:ext cx="1346609" cy="101839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85" y="4570347"/>
            <a:ext cx="2492516" cy="1507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15" y="2331965"/>
            <a:ext cx="2530709" cy="936720"/>
          </a:xfrm>
          <a:prstGeom prst="rect">
            <a:avLst/>
          </a:prstGeom>
        </p:spPr>
      </p:pic>
      <p:sp>
        <p:nvSpPr>
          <p:cNvPr id="94" name="Retângulo 93"/>
          <p:cNvSpPr/>
          <p:nvPr/>
        </p:nvSpPr>
        <p:spPr>
          <a:xfrm>
            <a:off x="2570414" y="3281513"/>
            <a:ext cx="266851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"/>
              </a:lnSpc>
            </a:pPr>
            <a:r>
              <a:rPr lang="pt-BR" sz="700" b="1" dirty="0" smtClean="0">
                <a:latin typeface="Arial" charset="0"/>
                <a:ea typeface="Arial" charset="0"/>
                <a:cs typeface="Arial" charset="0"/>
              </a:rPr>
              <a:t>Tabela 1. </a:t>
            </a:r>
            <a:r>
              <a:rPr lang="pt-BR" sz="700" dirty="0">
                <a:latin typeface="Arial" charset="0"/>
                <a:ea typeface="Arial" charset="0"/>
                <a:cs typeface="Arial" charset="0"/>
              </a:rPr>
              <a:t>Matriz de Confusão para Padrão de Referência de Acordo com a Avaliação </a:t>
            </a:r>
            <a:r>
              <a:rPr lang="pt-BR" sz="700" dirty="0" smtClean="0">
                <a:latin typeface="Arial" charset="0"/>
                <a:ea typeface="Arial" charset="0"/>
                <a:cs typeface="Arial" charset="0"/>
              </a:rPr>
              <a:t>Humana comparada ao dispositivo.</a:t>
            </a:r>
            <a:endParaRPr lang="pt-BR" sz="7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Imagem 3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6" y="6577594"/>
            <a:ext cx="1119600" cy="103320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63" y="6555078"/>
            <a:ext cx="1119874" cy="1031862"/>
          </a:xfrm>
          <a:prstGeom prst="rect">
            <a:avLst/>
          </a:prstGeom>
        </p:spPr>
      </p:pic>
      <p:sp>
        <p:nvSpPr>
          <p:cNvPr id="99" name="CaixaDeTexto 98">
            <a:extLst>
              <a:ext uri="{FF2B5EF4-FFF2-40B4-BE49-F238E27FC236}">
                <a16:creationId xmlns:a16="http://schemas.microsoft.com/office/drawing/2014/main" xmlns="" id="{DC312806-F7E9-5CC4-D16A-1443EDD7FD64}"/>
              </a:ext>
            </a:extLst>
          </p:cNvPr>
          <p:cNvSpPr txBox="1"/>
          <p:nvPr/>
        </p:nvSpPr>
        <p:spPr>
          <a:xfrm>
            <a:off x="2552511" y="1151597"/>
            <a:ext cx="2610976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Os resultados do questionário de autoconhecimento revelaram que a maioria dos pacientes diabéticos desconhece a retinopatia diabética, enfatizando a necessidade de implementar medidas de conscientização pelo SUS.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2607459" y="7597282"/>
            <a:ext cx="2535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60"/>
              </a:lnSpc>
            </a:pPr>
            <a:r>
              <a:rPr lang="pt-BR" sz="800" b="1" dirty="0" smtClean="0">
                <a:latin typeface="Arial" charset="0"/>
                <a:ea typeface="Arial" charset="0"/>
                <a:cs typeface="Arial" charset="0"/>
              </a:rPr>
              <a:t>Imagem 1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. Lesão triada como vermelho (A) pelo </a:t>
            </a:r>
            <a:r>
              <a:rPr lang="pt-BR" sz="800" dirty="0" err="1" smtClean="0">
                <a:latin typeface="Arial" charset="0"/>
                <a:ea typeface="Arial" charset="0"/>
                <a:cs typeface="Arial" charset="0"/>
              </a:rPr>
              <a:t>Eyer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 e classificada como RDNP Grave por </a:t>
            </a:r>
            <a:r>
              <a:rPr lang="pt-BR" sz="800" dirty="0" err="1" smtClean="0">
                <a:latin typeface="Arial" charset="0"/>
                <a:ea typeface="Arial" charset="0"/>
                <a:cs typeface="Arial" charset="0"/>
              </a:rPr>
              <a:t>retinólogo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. Mapa de calor das lesões(</a:t>
            </a:r>
            <a:r>
              <a:rPr lang="pt-BR" sz="800" dirty="0" err="1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pt-BR" sz="8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663894" y="66065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3875198" y="658667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DC312806-F7E9-5CC4-D16A-1443EDD7FD64}"/>
              </a:ext>
            </a:extLst>
          </p:cNvPr>
          <p:cNvSpPr txBox="1"/>
          <p:nvPr/>
        </p:nvSpPr>
        <p:spPr>
          <a:xfrm>
            <a:off x="-39226" y="8248192"/>
            <a:ext cx="2610976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O algoritmo demonstrou uma precisão significativa na identificação de </a:t>
            </a:r>
            <a:r>
              <a:rPr lang="pt-BR" sz="1100" dirty="0" smtClean="0">
                <a:latin typeface="Arial" charset="0"/>
                <a:ea typeface="Arial" charset="0"/>
                <a:cs typeface="Arial" charset="0"/>
              </a:rPr>
              <a:t>lesões </a:t>
            </a:r>
            <a:r>
              <a:rPr lang="pt-BR" sz="1100" dirty="0">
                <a:latin typeface="Arial" charset="0"/>
                <a:ea typeface="Arial" charset="0"/>
                <a:cs typeface="Arial" charset="0"/>
              </a:rPr>
              <a:t>na retina e na emissão de diagnósticos potenciais, destacando-se como uma ferramenta adequada em cenários com alta demanda de pacientes. 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000"/>
              </a:lnSpc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533</Words>
  <Application>Microsoft Macintosh PowerPoint</Application>
  <PresentationFormat>Apresentação na tela (16:9)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Calibri</vt:lpstr>
      <vt:lpstr>Geneva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Usuário do Microsoft Office</cp:lastModifiedBy>
  <cp:revision>84</cp:revision>
  <dcterms:created xsi:type="dcterms:W3CDTF">2024-01-09T13:58:08Z</dcterms:created>
  <dcterms:modified xsi:type="dcterms:W3CDTF">2024-01-29T13:47:33Z</dcterms:modified>
</cp:coreProperties>
</file>