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>
      <p:cViewPr>
        <p:scale>
          <a:sx n="85" d="100"/>
          <a:sy n="85" d="100"/>
        </p:scale>
        <p:origin x="1808" y="4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FFF03-AF78-421D-85CF-6DCDEF22FFD0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CB8A-F8F0-4B4A-B73A-1927F9C968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1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ECB8A-F8F0-4B4A-B73A-1927F9C968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2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1176" y="569547"/>
            <a:ext cx="5020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ALTERAÇÕES OCULARES EM CÃO INFECTADO POR </a:t>
            </a:r>
            <a:r>
              <a:rPr lang="pt-BR" sz="1600" b="1" i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TRYPANOSOMA SP. </a:t>
            </a:r>
            <a:r>
              <a:rPr lang="pt-BR" sz="16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– RELATO DE CASO</a:t>
            </a:r>
            <a:endParaRPr lang="en-US" sz="16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" y="1119099"/>
            <a:ext cx="5143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FRANCIMERY FACHINI¹, MARINA VIEIRA DE MELLO², MATHEUS VILARDO LOÉS MOREIRA³, ERIC ORLANDO BARBOSA MOMESSO</a:t>
            </a:r>
            <a:r>
              <a:rPr lang="pt-BR" sz="12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endParaRPr lang="pt-BR" altLang="pt-BR" sz="1200" b="1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¹ Pós-graduanda em Oftalmologia Veterinária - ANCLIVEPA/SP, São Paulo/SP</a:t>
            </a:r>
          </a:p>
          <a:p>
            <a:pPr algn="ctr"/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² Pós-graduanda em Oftalmologia Veterinária - ANCLIVEPA/SP, São Paulo/SP</a:t>
            </a:r>
          </a:p>
          <a:p>
            <a:pPr algn="ctr"/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³ Laboratório de Patologia Veterinária, MVL Patologia Veterinária, Belo Horizonte/MG</a:t>
            </a:r>
          </a:p>
          <a:p>
            <a:pPr algn="ctr"/>
            <a:r>
              <a:rPr lang="pt-BR" sz="9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Mestrando do Programa de Pós-Graduação em Cirurgia da UFRGS, Porto Alegre/RS</a:t>
            </a:r>
            <a:endParaRPr lang="en-US" altLang="pt-BR" sz="9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1BBC1A1-614B-9B2D-1F63-8F5D7935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64398"/>
            <a:ext cx="2479171" cy="200879"/>
          </a:xfrm>
          <a:prstGeom prst="rect">
            <a:avLst/>
          </a:prstGeom>
          <a:solidFill>
            <a:srgbClr val="FF66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63DAA64-8D07-9581-24AF-7BEA2EDD8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72" y="5887515"/>
            <a:ext cx="2535246" cy="216317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CONCLUSÕES 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A4910153-E4D1-7306-3DB8-DD3BC2C7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616" y="2349434"/>
            <a:ext cx="2608986" cy="203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1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t-BR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tripanossomíase é uma afecção causada por um protozoário </a:t>
            </a:r>
            <a:r>
              <a:rPr lang="pt-BR" sz="900" kern="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hemoparasita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do gênero </a:t>
            </a:r>
            <a:r>
              <a:rPr lang="pt-BR" sz="900" i="1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Trypanosoma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900" kern="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Varshney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et al., 2003). A transmissão pode ocorrer pela mosca tsé-tsé ou por ingestão de carne contaminada (Webb e </a:t>
            </a:r>
            <a:r>
              <a:rPr lang="pt-BR" sz="900" kern="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Cullen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2022).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lang="pt-BR" sz="900" kern="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 sinais clínicos incluem anemia, fraqueza, anorexia, emagrecimento e febre. Pode causar opacidades na córnea, conjuntivite, blefarite, uveíte anterior, </a:t>
            </a:r>
            <a:r>
              <a:rPr lang="pt-BR" sz="900" kern="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panuveíte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900" kern="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endoftalmite</a:t>
            </a:r>
            <a:r>
              <a:rPr lang="pt-BR" sz="900" kern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A parasitemia em esfregaços de sangue periférico ou no aspirado de linfonodos confirma a infecção (Hendrix, 2022).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O prognóstico é considerado ruim e a infecção dura por toda a vida do animal (Webb e </a:t>
            </a:r>
            <a:r>
              <a:rPr lang="pt-BR" sz="9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Cullen</a:t>
            </a:r>
            <a:r>
              <a:rPr lang="pt-BR" sz="9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2022).</a:t>
            </a:r>
            <a:endParaRPr lang="en-U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723CACC-408E-5387-13E9-56CC6B59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" y="4353533"/>
            <a:ext cx="2504293" cy="19321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MATERIAL </a:t>
            </a: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MÉTODOS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7646325-55A3-E235-0E71-3DB89604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" y="7345222"/>
            <a:ext cx="2511270" cy="206321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831CD029-E8DE-59A1-83D6-1F19D2C8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9" y="6857631"/>
            <a:ext cx="2550719" cy="2119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DCAB9F9A-BD1D-A212-B9E2-A6D784EC6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616" y="4549873"/>
            <a:ext cx="266142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Um cão, fêmea, da raça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PitBull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de 1 ano e 6 meses de idade chegou para atendimento oftálmico devido à aumento do tamanho do bulbo ocular direito, dor e cegueira súbita do olho direito (OD) (Figura 1) há aproximadamente 1 mês e do olho esquerdo (OS) (Figura 2) há 15 dias. Apresentava prostração e havia recebido três transfusões sanguíneas recentes secundárias à anemia grave.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    Ao exame oftálmico, constatou-se resposta à ameaça, reflexos pupilares direto e consensual e ofuscamento negativos em ambos os olhos (OU). A pressão intraocular era de 15mmHg no OD e 13 mmHg em OS. Porém, animal demonstrava dor intensa à palpação em OD, com hiperemia conjuntival moderada com opacidade corneana difusa e câmara anterior rasa.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    Foi solicitado hemograma com pesquisa de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hematozoários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perfis hepático e renal, ultrassom abdominal e enucleação do OD para avaliação histopatológica.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DB2186-24B2-F353-795E-313C07F509B4}"/>
              </a:ext>
            </a:extLst>
          </p:cNvPr>
          <p:cNvSpPr txBox="1"/>
          <p:nvPr/>
        </p:nvSpPr>
        <p:spPr>
          <a:xfrm>
            <a:off x="-75616" y="7559168"/>
            <a:ext cx="26860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       A leitura do esfregaço sanguíneo demonstrou a presença do agente </a:t>
            </a:r>
            <a:r>
              <a:rPr lang="pt-BR" altLang="pt-BR" sz="900" i="1" dirty="0">
                <a:ea typeface="Calibri" panose="020F0502020204030204" pitchFamily="34" charset="0"/>
                <a:cs typeface="Arial" panose="020B0604020202020204" pitchFamily="34" charset="0"/>
              </a:rPr>
              <a:t>Trypanosoma sp.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(Figura 3). Já na avaliação histopatológica foi evidenciada ceratoconjuntivite, miosite e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panuveíte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(Figura 4)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linfohistioplasmocitária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multifocal e coalescente acentuada. A retina apresentou descolamento de retina com atrofia interna e retinosquise difusa acentuada.</a:t>
            </a:r>
          </a:p>
          <a:p>
            <a:pPr algn="just">
              <a:spcBef>
                <a:spcPct val="0"/>
              </a:spcBef>
            </a:pP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      Foi instituído tratamento sistêmico com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diaceturato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diminazeno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dose de 1mL para cada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746DE9-A355-2123-839B-7C1982B1BA11}"/>
              </a:ext>
            </a:extLst>
          </p:cNvPr>
          <p:cNvSpPr txBox="1"/>
          <p:nvPr/>
        </p:nvSpPr>
        <p:spPr>
          <a:xfrm>
            <a:off x="2455497" y="3758956"/>
            <a:ext cx="144114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1: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Olho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direito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 opacidade corneana e hiperemia conjuntival</a:t>
            </a:r>
            <a:endParaRPr lang="pt-BR" sz="900" dirty="0">
              <a:latin typeface="+mj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D18247C-F4C9-7815-564A-5D17A167495A}"/>
              </a:ext>
            </a:extLst>
          </p:cNvPr>
          <p:cNvSpPr txBox="1"/>
          <p:nvPr/>
        </p:nvSpPr>
        <p:spPr>
          <a:xfrm>
            <a:off x="3757265" y="3764509"/>
            <a:ext cx="1441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2: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Olho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esquerdo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com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midríase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irresponsiva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DB114A93-07C6-3406-9DDD-F2EF396C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938" y="5294197"/>
            <a:ext cx="13486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3: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Presença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pt-BR" sz="9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Trypanosoma sp. s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eta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vermelha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9864D0E2-BD08-37D8-DA2F-C6DF0DCE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014" y="5288243"/>
            <a:ext cx="1370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4: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Sinéquia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anterior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periférica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iridociclite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conjuntivite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(HE) (Moreira, 2022).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80F5CA-6E89-E6F2-10BA-EE87C10B8227}"/>
              </a:ext>
            </a:extLst>
          </p:cNvPr>
          <p:cNvSpPr txBox="1"/>
          <p:nvPr/>
        </p:nvSpPr>
        <p:spPr>
          <a:xfrm>
            <a:off x="2496347" y="6065176"/>
            <a:ext cx="26860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latin typeface="+mj-lt"/>
                <a:cs typeface="Arial" panose="020B0604020202020204" pitchFamily="34" charset="0"/>
              </a:rPr>
              <a:t>        A tripanossomíase é uma doença grave, zoonótica e pode gerar consequências irreversíveis à visão dos cães bem como à vida do animal. É imprescindível diagnóstico ágil e controle dos sinais para evitar a progressão da doença. </a:t>
            </a:r>
            <a:endParaRPr lang="pt-BR" altLang="pt-B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9654D497-D77F-C4DE-2E79-4288710A4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347" y="7077179"/>
            <a:ext cx="26860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HENDRIX, D. V. H.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Diseases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and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Surgery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of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the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Canine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Anterior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Uvea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. Em: GELLAT, K. N. (6Ed.). </a:t>
            </a:r>
            <a:r>
              <a:rPr lang="pt-BR" sz="900" b="1" i="0" dirty="0" err="1">
                <a:solidFill>
                  <a:schemeClr val="tx1"/>
                </a:solidFill>
                <a:effectLst/>
                <a:latin typeface="+mj-lt"/>
              </a:rPr>
              <a:t>Veterinary</a:t>
            </a:r>
            <a:r>
              <a:rPr lang="pt-BR" sz="9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1" i="0" dirty="0" err="1">
                <a:solidFill>
                  <a:schemeClr val="tx1"/>
                </a:solidFill>
                <a:effectLst/>
                <a:latin typeface="+mj-lt"/>
              </a:rPr>
              <a:t>Ophthalmology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. River Street,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Hoboken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: John Willey &amp; Sons, Inc, 2021. p. 1283.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VARSHNEY, J.P.; BANDYOPADHYAY, S.; RANJAN, R.; SAGAR</a:t>
            </a:r>
            <a:r>
              <a:rPr lang="pt-BR" sz="900" dirty="0">
                <a:solidFill>
                  <a:schemeClr val="tx1"/>
                </a:solidFill>
                <a:latin typeface="+mj-lt"/>
              </a:rPr>
              <a:t> S.S.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Diagnosis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and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treatment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of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Trypanosoma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evansi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associated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corneal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opacity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in dogs. </a:t>
            </a:r>
            <a:r>
              <a:rPr lang="pt-BR" sz="900" b="1" i="0" dirty="0" err="1">
                <a:solidFill>
                  <a:schemeClr val="tx1"/>
                </a:solidFill>
                <a:effectLst/>
                <a:latin typeface="+mj-lt"/>
              </a:rPr>
              <a:t>Veterinary</a:t>
            </a:r>
            <a:r>
              <a:rPr lang="pt-BR" sz="9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1" i="0" dirty="0" err="1">
                <a:solidFill>
                  <a:schemeClr val="tx1"/>
                </a:solidFill>
                <a:effectLst/>
                <a:latin typeface="+mj-lt"/>
              </a:rPr>
              <a:t>Parasitogy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, v. 17, p. 53–56, 2003.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WEBB, A. A.; CULLEN, C. L. Ocular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manifestations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of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systemic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disease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–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part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 1: The dog. Em: GELLAT, K. N. (6Ed.). </a:t>
            </a:r>
            <a:r>
              <a:rPr lang="pt-BR" sz="900" b="1" i="0" dirty="0" err="1">
                <a:solidFill>
                  <a:schemeClr val="tx1"/>
                </a:solidFill>
                <a:effectLst/>
                <a:latin typeface="+mj-lt"/>
              </a:rPr>
              <a:t>Veterinary</a:t>
            </a:r>
            <a:r>
              <a:rPr lang="pt-BR" sz="9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sz="900" b="1" i="0" dirty="0" err="1">
                <a:solidFill>
                  <a:schemeClr val="tx1"/>
                </a:solidFill>
                <a:effectLst/>
                <a:latin typeface="+mj-lt"/>
              </a:rPr>
              <a:t>Ophthalmology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pt-BR" sz="900" b="0" i="0" dirty="0" err="1">
                <a:solidFill>
                  <a:schemeClr val="tx1"/>
                </a:solidFill>
                <a:effectLst/>
                <a:latin typeface="+mj-lt"/>
              </a:rPr>
              <a:t>Hoboken</a:t>
            </a:r>
            <a:r>
              <a:rPr lang="pt-BR" sz="900" b="0" i="0" dirty="0">
                <a:solidFill>
                  <a:schemeClr val="tx1"/>
                </a:solidFill>
                <a:effectLst/>
                <a:latin typeface="+mj-lt"/>
              </a:rPr>
              <a:t>: John Willey &amp; Sons, Inc, 2021. p. 2372.</a:t>
            </a:r>
          </a:p>
        </p:txBody>
      </p:sp>
      <p:pic>
        <p:nvPicPr>
          <p:cNvPr id="30" name="Imagem 29" descr="Cachorro deitado de barriga para cima com a boca aberta&#10;&#10;Descrição gerada automaticamente com confiança média">
            <a:extLst>
              <a:ext uri="{FF2B5EF4-FFF2-40B4-BE49-F238E27FC236}">
                <a16:creationId xmlns:a16="http://schemas.microsoft.com/office/drawing/2014/main" id="{E2948382-17EF-9F4C-BB7C-EF40060B00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31464" r="42893" b="50030"/>
          <a:stretch/>
        </p:blipFill>
        <p:spPr>
          <a:xfrm>
            <a:off x="2537409" y="2730682"/>
            <a:ext cx="1252311" cy="1057443"/>
          </a:xfrm>
          <a:prstGeom prst="rect">
            <a:avLst/>
          </a:prstGeom>
        </p:spPr>
      </p:pic>
      <p:pic>
        <p:nvPicPr>
          <p:cNvPr id="32" name="Imagem 31" descr="Cachorro com a boca aberta&#10;&#10;Descrição gerada automaticamente">
            <a:extLst>
              <a:ext uri="{FF2B5EF4-FFF2-40B4-BE49-F238E27FC236}">
                <a16:creationId xmlns:a16="http://schemas.microsoft.com/office/drawing/2014/main" id="{415E3B4F-C45C-16D4-7129-B558D36E3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33519" r="40388" b="45570"/>
          <a:stretch/>
        </p:blipFill>
        <p:spPr>
          <a:xfrm>
            <a:off x="3844064" y="2730278"/>
            <a:ext cx="1252312" cy="1057443"/>
          </a:xfrm>
          <a:prstGeom prst="rect">
            <a:avLst/>
          </a:prstGeom>
        </p:spPr>
      </p:pic>
      <p:pic>
        <p:nvPicPr>
          <p:cNvPr id="34" name="Imagem 33" descr="Prato azul com estrela no meio&#10;&#10;Descrição gerada automaticamente com confiança média">
            <a:extLst>
              <a:ext uri="{FF2B5EF4-FFF2-40B4-BE49-F238E27FC236}">
                <a16:creationId xmlns:a16="http://schemas.microsoft.com/office/drawing/2014/main" id="{5FE5DDB6-03E4-506B-6D7D-34BC7D4581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31786" r="5053" b="24993"/>
          <a:stretch/>
        </p:blipFill>
        <p:spPr>
          <a:xfrm>
            <a:off x="2539364" y="4254247"/>
            <a:ext cx="1262293" cy="1080102"/>
          </a:xfrm>
          <a:prstGeom prst="rect">
            <a:avLst/>
          </a:prstGeom>
        </p:spPr>
      </p:pic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2B62707-3408-26F9-68D7-9247653EF34C}"/>
              </a:ext>
            </a:extLst>
          </p:cNvPr>
          <p:cNvCxnSpPr/>
          <p:nvPr/>
        </p:nvCxnSpPr>
        <p:spPr>
          <a:xfrm>
            <a:off x="3120201" y="4705824"/>
            <a:ext cx="144016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12F02D66-E0F9-567E-D0DA-09DC421213CD}"/>
              </a:ext>
            </a:extLst>
          </p:cNvPr>
          <p:cNvCxnSpPr/>
          <p:nvPr/>
        </p:nvCxnSpPr>
        <p:spPr>
          <a:xfrm>
            <a:off x="2616074" y="4959451"/>
            <a:ext cx="144016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6DCAAFCF-87B4-1C40-0596-694156C5B2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73" t="-92" r="4411" b="50815"/>
          <a:stretch/>
        </p:blipFill>
        <p:spPr>
          <a:xfrm>
            <a:off x="3844416" y="4254247"/>
            <a:ext cx="1251960" cy="108893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1B8BA34B-35CD-EBF1-CA86-C563A73C98E1}"/>
              </a:ext>
            </a:extLst>
          </p:cNvPr>
          <p:cNvSpPr txBox="1"/>
          <p:nvPr/>
        </p:nvSpPr>
        <p:spPr>
          <a:xfrm>
            <a:off x="2469988" y="2100194"/>
            <a:ext cx="2639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20Kgs SID por 3 dias consecutivos e reaplicações se</a:t>
            </a:r>
            <a:r>
              <a:rPr lang="pt-BR" alt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manais durante 6 semanas. Após 5 dias do início do tratamento o animal já apresentava ausência do agente no esfregaço sanguíneo.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6D24A0-B421-EAA8-82DB-75F6C48C4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3598" y="223112"/>
            <a:ext cx="734633" cy="3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709</Words>
  <Application>Microsoft Office PowerPoint</Application>
  <PresentationFormat>Apresentação na tela (16:9)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Francimery Aparecida Fachini</cp:lastModifiedBy>
  <cp:revision>17</cp:revision>
  <dcterms:created xsi:type="dcterms:W3CDTF">2024-01-09T13:58:08Z</dcterms:created>
  <dcterms:modified xsi:type="dcterms:W3CDTF">2024-01-25T01:10:40Z</dcterms:modified>
</cp:coreProperties>
</file>